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60" r:id="rId5"/>
    <p:sldMasterId id="2147483667" r:id="rId6"/>
  </p:sldMasterIdLst>
  <p:notesMasterIdLst>
    <p:notesMasterId r:id="rId71"/>
  </p:notesMasterIdLst>
  <p:sldIdLst>
    <p:sldId id="357" r:id="rId7"/>
    <p:sldId id="338" r:id="rId8"/>
    <p:sldId id="311" r:id="rId9"/>
    <p:sldId id="330" r:id="rId10"/>
    <p:sldId id="339" r:id="rId11"/>
    <p:sldId id="331" r:id="rId12"/>
    <p:sldId id="332" r:id="rId13"/>
    <p:sldId id="340" r:id="rId14"/>
    <p:sldId id="333" r:id="rId15"/>
    <p:sldId id="334" r:id="rId16"/>
    <p:sldId id="369" r:id="rId17"/>
    <p:sldId id="341" r:id="rId18"/>
    <p:sldId id="310" r:id="rId19"/>
    <p:sldId id="305" r:id="rId20"/>
    <p:sldId id="342" r:id="rId21"/>
    <p:sldId id="312" r:id="rId22"/>
    <p:sldId id="306" r:id="rId23"/>
    <p:sldId id="343" r:id="rId24"/>
    <p:sldId id="313" r:id="rId25"/>
    <p:sldId id="314" r:id="rId26"/>
    <p:sldId id="356" r:id="rId27"/>
    <p:sldId id="366" r:id="rId28"/>
    <p:sldId id="344" r:id="rId29"/>
    <p:sldId id="315" r:id="rId30"/>
    <p:sldId id="299" r:id="rId31"/>
    <p:sldId id="345" r:id="rId32"/>
    <p:sldId id="316" r:id="rId33"/>
    <p:sldId id="300" r:id="rId34"/>
    <p:sldId id="346" r:id="rId35"/>
    <p:sldId id="301" r:id="rId36"/>
    <p:sldId id="317" r:id="rId37"/>
    <p:sldId id="358" r:id="rId38"/>
    <p:sldId id="370" r:id="rId39"/>
    <p:sldId id="347" r:id="rId40"/>
    <p:sldId id="337" r:id="rId41"/>
    <p:sldId id="318" r:id="rId42"/>
    <p:sldId id="348" r:id="rId43"/>
    <p:sldId id="319" r:id="rId44"/>
    <p:sldId id="321" r:id="rId45"/>
    <p:sldId id="349" r:id="rId46"/>
    <p:sldId id="320" r:id="rId47"/>
    <p:sldId id="322" r:id="rId48"/>
    <p:sldId id="359" r:id="rId49"/>
    <p:sldId id="350" r:id="rId50"/>
    <p:sldId id="367" r:id="rId51"/>
    <p:sldId id="323" r:id="rId52"/>
    <p:sldId id="293" r:id="rId53"/>
    <p:sldId id="351" r:id="rId54"/>
    <p:sldId id="324" r:id="rId55"/>
    <p:sldId id="294" r:id="rId56"/>
    <p:sldId id="352" r:id="rId57"/>
    <p:sldId id="325" r:id="rId58"/>
    <p:sldId id="326" r:id="rId59"/>
    <p:sldId id="365" r:id="rId60"/>
    <p:sldId id="371" r:id="rId61"/>
    <p:sldId id="327" r:id="rId62"/>
    <p:sldId id="353" r:id="rId63"/>
    <p:sldId id="296" r:id="rId64"/>
    <p:sldId id="354" r:id="rId65"/>
    <p:sldId id="328" r:id="rId66"/>
    <p:sldId id="297" r:id="rId67"/>
    <p:sldId id="355" r:id="rId68"/>
    <p:sldId id="329" r:id="rId69"/>
    <p:sldId id="298" r:id="rId7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rsery" id="{6E5E6500-4D38-465E-85D0-100961DBE9B9}">
          <p14:sldIdLst/>
        </p14:section>
        <p14:section name="Reception" id="{C4FACE8A-EBA3-4FD6-B2B1-4861B446257A}">
          <p14:sldIdLst/>
        </p14:section>
        <p14:section name="Year 1" id="{C1AFD168-DD90-44C1-8644-F475772B9CC8}">
          <p14:sldIdLst>
            <p14:sldId id="357"/>
            <p14:sldId id="338"/>
            <p14:sldId id="311"/>
            <p14:sldId id="330"/>
            <p14:sldId id="339"/>
            <p14:sldId id="331"/>
            <p14:sldId id="332"/>
            <p14:sldId id="340"/>
            <p14:sldId id="333"/>
            <p14:sldId id="334"/>
          </p14:sldIdLst>
        </p14:section>
        <p14:section name="Year 2" id="{57022BC2-B8F4-4091-8AF3-C55D33C7BCFA}">
          <p14:sldIdLst>
            <p14:sldId id="369"/>
            <p14:sldId id="341"/>
            <p14:sldId id="310"/>
            <p14:sldId id="305"/>
            <p14:sldId id="342"/>
            <p14:sldId id="312"/>
            <p14:sldId id="306"/>
            <p14:sldId id="343"/>
            <p14:sldId id="313"/>
            <p14:sldId id="314"/>
          </p14:sldIdLst>
        </p14:section>
        <p14:section name="Year 3" id="{7CA61353-C5F2-4FCF-BB86-AEC8ECA23377}">
          <p14:sldIdLst>
            <p14:sldId id="356"/>
            <p14:sldId id="366"/>
            <p14:sldId id="344"/>
            <p14:sldId id="315"/>
            <p14:sldId id="299"/>
            <p14:sldId id="345"/>
            <p14:sldId id="316"/>
            <p14:sldId id="300"/>
            <p14:sldId id="346"/>
            <p14:sldId id="301"/>
            <p14:sldId id="317"/>
          </p14:sldIdLst>
        </p14:section>
        <p14:section name="Year 4" id="{3C6E33F8-8C04-448B-A383-48E66E42E8E3}">
          <p14:sldIdLst>
            <p14:sldId id="358"/>
            <p14:sldId id="370"/>
            <p14:sldId id="347"/>
            <p14:sldId id="337"/>
            <p14:sldId id="318"/>
            <p14:sldId id="348"/>
            <p14:sldId id="319"/>
            <p14:sldId id="321"/>
            <p14:sldId id="349"/>
            <p14:sldId id="320"/>
            <p14:sldId id="322"/>
          </p14:sldIdLst>
        </p14:section>
        <p14:section name="Year 5" id="{29D8661B-4CF2-4EAB-B504-D16FF34BC696}">
          <p14:sldIdLst>
            <p14:sldId id="359"/>
            <p14:sldId id="350"/>
            <p14:sldId id="367"/>
            <p14:sldId id="323"/>
            <p14:sldId id="293"/>
            <p14:sldId id="351"/>
            <p14:sldId id="324"/>
            <p14:sldId id="294"/>
            <p14:sldId id="352"/>
            <p14:sldId id="325"/>
            <p14:sldId id="326"/>
          </p14:sldIdLst>
        </p14:section>
        <p14:section name="Year 6" id="{687F39B4-BDBF-470F-A8A4-C7A096CBF9C3}">
          <p14:sldIdLst>
            <p14:sldId id="365"/>
            <p14:sldId id="371"/>
            <p14:sldId id="327"/>
            <p14:sldId id="353"/>
            <p14:sldId id="296"/>
            <p14:sldId id="354"/>
            <p14:sldId id="328"/>
            <p14:sldId id="297"/>
            <p14:sldId id="355"/>
            <p14:sldId id="329"/>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885"/>
    <a:srgbClr val="EA8039"/>
    <a:srgbClr val="F39C6D"/>
    <a:srgbClr val="F4A778"/>
    <a:srgbClr val="F29C6D"/>
    <a:srgbClr val="FFE181"/>
    <a:srgbClr val="FF66FF"/>
    <a:srgbClr val="47B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DA9B3-DF44-C0EA-8269-B4CA0418C6C7}" v="346" dt="2025-01-19T17:54:24.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5287256-3F9F-4E71-A7C8-E60C33F867B9}" type="datetimeFigureOut">
              <a:rPr lang="en-GB" smtClean="0"/>
              <a:t>10/04/2025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EB061B2-4502-4436-9CC3-8719823CB820}" type="slidenum">
              <a:rPr lang="en-GB" smtClean="0"/>
              <a:t>‹#›</a:t>
            </a:fld>
            <a:endParaRPr lang="en-GB"/>
          </a:p>
        </p:txBody>
      </p:sp>
    </p:spTree>
    <p:extLst>
      <p:ext uri="{BB962C8B-B14F-4D97-AF65-F5344CB8AC3E}">
        <p14:creationId xmlns:p14="http://schemas.microsoft.com/office/powerpoint/2010/main" val="272924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a:t>
            </a:fld>
            <a:endParaRPr lang="en-GB"/>
          </a:p>
        </p:txBody>
      </p:sp>
    </p:spTree>
    <p:extLst>
      <p:ext uri="{BB962C8B-B14F-4D97-AF65-F5344CB8AC3E}">
        <p14:creationId xmlns:p14="http://schemas.microsoft.com/office/powerpoint/2010/main" val="11793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16</a:t>
            </a:fld>
            <a:endParaRPr lang="en-GB"/>
          </a:p>
        </p:txBody>
      </p:sp>
    </p:spTree>
    <p:extLst>
      <p:ext uri="{BB962C8B-B14F-4D97-AF65-F5344CB8AC3E}">
        <p14:creationId xmlns:p14="http://schemas.microsoft.com/office/powerpoint/2010/main" val="133311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18</a:t>
            </a:fld>
            <a:endParaRPr lang="en-GB"/>
          </a:p>
        </p:txBody>
      </p:sp>
    </p:spTree>
    <p:extLst>
      <p:ext uri="{BB962C8B-B14F-4D97-AF65-F5344CB8AC3E}">
        <p14:creationId xmlns:p14="http://schemas.microsoft.com/office/powerpoint/2010/main" val="346858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19</a:t>
            </a:fld>
            <a:endParaRPr lang="en-GB"/>
          </a:p>
        </p:txBody>
      </p:sp>
    </p:spTree>
    <p:extLst>
      <p:ext uri="{BB962C8B-B14F-4D97-AF65-F5344CB8AC3E}">
        <p14:creationId xmlns:p14="http://schemas.microsoft.com/office/powerpoint/2010/main" val="331617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23</a:t>
            </a:fld>
            <a:endParaRPr lang="en-GB"/>
          </a:p>
        </p:txBody>
      </p:sp>
    </p:spTree>
    <p:extLst>
      <p:ext uri="{BB962C8B-B14F-4D97-AF65-F5344CB8AC3E}">
        <p14:creationId xmlns:p14="http://schemas.microsoft.com/office/powerpoint/2010/main" val="392323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24</a:t>
            </a:fld>
            <a:endParaRPr lang="en-GB"/>
          </a:p>
        </p:txBody>
      </p:sp>
    </p:spTree>
    <p:extLst>
      <p:ext uri="{BB962C8B-B14F-4D97-AF65-F5344CB8AC3E}">
        <p14:creationId xmlns:p14="http://schemas.microsoft.com/office/powerpoint/2010/main" val="139404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26</a:t>
            </a:fld>
            <a:endParaRPr lang="en-GB"/>
          </a:p>
        </p:txBody>
      </p:sp>
    </p:spTree>
    <p:extLst>
      <p:ext uri="{BB962C8B-B14F-4D97-AF65-F5344CB8AC3E}">
        <p14:creationId xmlns:p14="http://schemas.microsoft.com/office/powerpoint/2010/main" val="1131869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27</a:t>
            </a:fld>
            <a:endParaRPr lang="en-GB"/>
          </a:p>
        </p:txBody>
      </p:sp>
    </p:spTree>
    <p:extLst>
      <p:ext uri="{BB962C8B-B14F-4D97-AF65-F5344CB8AC3E}">
        <p14:creationId xmlns:p14="http://schemas.microsoft.com/office/powerpoint/2010/main" val="225544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29</a:t>
            </a:fld>
            <a:endParaRPr lang="en-GB"/>
          </a:p>
        </p:txBody>
      </p:sp>
    </p:spTree>
    <p:extLst>
      <p:ext uri="{BB962C8B-B14F-4D97-AF65-F5344CB8AC3E}">
        <p14:creationId xmlns:p14="http://schemas.microsoft.com/office/powerpoint/2010/main" val="58633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31</a:t>
            </a:fld>
            <a:endParaRPr lang="en-GB"/>
          </a:p>
        </p:txBody>
      </p:sp>
    </p:spTree>
    <p:extLst>
      <p:ext uri="{BB962C8B-B14F-4D97-AF65-F5344CB8AC3E}">
        <p14:creationId xmlns:p14="http://schemas.microsoft.com/office/powerpoint/2010/main" val="106082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061B2-4502-4436-9CC3-8719823CB8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12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3</a:t>
            </a:fld>
            <a:endParaRPr lang="en-GB"/>
          </a:p>
        </p:txBody>
      </p:sp>
    </p:spTree>
    <p:extLst>
      <p:ext uri="{BB962C8B-B14F-4D97-AF65-F5344CB8AC3E}">
        <p14:creationId xmlns:p14="http://schemas.microsoft.com/office/powerpoint/2010/main" val="464941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061B2-4502-4436-9CC3-8719823CB8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5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061B2-4502-4436-9CC3-8719823CB8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71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39</a:t>
            </a:fld>
            <a:endParaRPr lang="en-GB"/>
          </a:p>
        </p:txBody>
      </p:sp>
    </p:spTree>
    <p:extLst>
      <p:ext uri="{BB962C8B-B14F-4D97-AF65-F5344CB8AC3E}">
        <p14:creationId xmlns:p14="http://schemas.microsoft.com/office/powerpoint/2010/main" val="386084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061B2-4502-4436-9CC3-8719823CB8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758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42</a:t>
            </a:fld>
            <a:endParaRPr lang="en-GB"/>
          </a:p>
        </p:txBody>
      </p:sp>
    </p:spTree>
    <p:extLst>
      <p:ext uri="{BB962C8B-B14F-4D97-AF65-F5344CB8AC3E}">
        <p14:creationId xmlns:p14="http://schemas.microsoft.com/office/powerpoint/2010/main" val="38391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44</a:t>
            </a:fld>
            <a:endParaRPr lang="en-GB"/>
          </a:p>
        </p:txBody>
      </p:sp>
    </p:spTree>
    <p:extLst>
      <p:ext uri="{BB962C8B-B14F-4D97-AF65-F5344CB8AC3E}">
        <p14:creationId xmlns:p14="http://schemas.microsoft.com/office/powerpoint/2010/main" val="320448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46</a:t>
            </a:fld>
            <a:endParaRPr lang="en-GB"/>
          </a:p>
        </p:txBody>
      </p:sp>
    </p:spTree>
    <p:extLst>
      <p:ext uri="{BB962C8B-B14F-4D97-AF65-F5344CB8AC3E}">
        <p14:creationId xmlns:p14="http://schemas.microsoft.com/office/powerpoint/2010/main" val="3625536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48</a:t>
            </a:fld>
            <a:endParaRPr lang="en-GB"/>
          </a:p>
        </p:txBody>
      </p:sp>
    </p:spTree>
    <p:extLst>
      <p:ext uri="{BB962C8B-B14F-4D97-AF65-F5344CB8AC3E}">
        <p14:creationId xmlns:p14="http://schemas.microsoft.com/office/powerpoint/2010/main" val="2348764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49</a:t>
            </a:fld>
            <a:endParaRPr lang="en-GB"/>
          </a:p>
        </p:txBody>
      </p:sp>
    </p:spTree>
    <p:extLst>
      <p:ext uri="{BB962C8B-B14F-4D97-AF65-F5344CB8AC3E}">
        <p14:creationId xmlns:p14="http://schemas.microsoft.com/office/powerpoint/2010/main" val="3530295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51</a:t>
            </a:fld>
            <a:endParaRPr lang="en-GB"/>
          </a:p>
        </p:txBody>
      </p:sp>
    </p:spTree>
    <p:extLst>
      <p:ext uri="{BB962C8B-B14F-4D97-AF65-F5344CB8AC3E}">
        <p14:creationId xmlns:p14="http://schemas.microsoft.com/office/powerpoint/2010/main" val="209287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a:t>
            </a:fld>
            <a:endParaRPr lang="en-GB"/>
          </a:p>
        </p:txBody>
      </p:sp>
    </p:spTree>
    <p:extLst>
      <p:ext uri="{BB962C8B-B14F-4D97-AF65-F5344CB8AC3E}">
        <p14:creationId xmlns:p14="http://schemas.microsoft.com/office/powerpoint/2010/main" val="12529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52</a:t>
            </a:fld>
            <a:endParaRPr lang="en-GB"/>
          </a:p>
        </p:txBody>
      </p:sp>
    </p:spTree>
    <p:extLst>
      <p:ext uri="{BB962C8B-B14F-4D97-AF65-F5344CB8AC3E}">
        <p14:creationId xmlns:p14="http://schemas.microsoft.com/office/powerpoint/2010/main" val="278775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56</a:t>
            </a:fld>
            <a:endParaRPr lang="en-GB"/>
          </a:p>
        </p:txBody>
      </p:sp>
    </p:spTree>
    <p:extLst>
      <p:ext uri="{BB962C8B-B14F-4D97-AF65-F5344CB8AC3E}">
        <p14:creationId xmlns:p14="http://schemas.microsoft.com/office/powerpoint/2010/main" val="1450225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57</a:t>
            </a:fld>
            <a:endParaRPr lang="en-GB"/>
          </a:p>
        </p:txBody>
      </p:sp>
    </p:spTree>
    <p:extLst>
      <p:ext uri="{BB962C8B-B14F-4D97-AF65-F5344CB8AC3E}">
        <p14:creationId xmlns:p14="http://schemas.microsoft.com/office/powerpoint/2010/main" val="2778814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59</a:t>
            </a:fld>
            <a:endParaRPr lang="en-GB"/>
          </a:p>
        </p:txBody>
      </p:sp>
    </p:spTree>
    <p:extLst>
      <p:ext uri="{BB962C8B-B14F-4D97-AF65-F5344CB8AC3E}">
        <p14:creationId xmlns:p14="http://schemas.microsoft.com/office/powerpoint/2010/main" val="123515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60</a:t>
            </a:fld>
            <a:endParaRPr lang="en-GB"/>
          </a:p>
        </p:txBody>
      </p:sp>
    </p:spTree>
    <p:extLst>
      <p:ext uri="{BB962C8B-B14F-4D97-AF65-F5344CB8AC3E}">
        <p14:creationId xmlns:p14="http://schemas.microsoft.com/office/powerpoint/2010/main" val="3585561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62</a:t>
            </a:fld>
            <a:endParaRPr lang="en-GB"/>
          </a:p>
        </p:txBody>
      </p:sp>
    </p:spTree>
    <p:extLst>
      <p:ext uri="{BB962C8B-B14F-4D97-AF65-F5344CB8AC3E}">
        <p14:creationId xmlns:p14="http://schemas.microsoft.com/office/powerpoint/2010/main" val="3469093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63</a:t>
            </a:fld>
            <a:endParaRPr lang="en-GB"/>
          </a:p>
        </p:txBody>
      </p:sp>
    </p:spTree>
    <p:extLst>
      <p:ext uri="{BB962C8B-B14F-4D97-AF65-F5344CB8AC3E}">
        <p14:creationId xmlns:p14="http://schemas.microsoft.com/office/powerpoint/2010/main" val="282929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6</a:t>
            </a:fld>
            <a:endParaRPr lang="en-GB"/>
          </a:p>
        </p:txBody>
      </p:sp>
    </p:spTree>
    <p:extLst>
      <p:ext uri="{BB962C8B-B14F-4D97-AF65-F5344CB8AC3E}">
        <p14:creationId xmlns:p14="http://schemas.microsoft.com/office/powerpoint/2010/main" val="9292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8</a:t>
            </a:fld>
            <a:endParaRPr lang="en-GB"/>
          </a:p>
        </p:txBody>
      </p:sp>
    </p:spTree>
    <p:extLst>
      <p:ext uri="{BB962C8B-B14F-4D97-AF65-F5344CB8AC3E}">
        <p14:creationId xmlns:p14="http://schemas.microsoft.com/office/powerpoint/2010/main" val="331411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9</a:t>
            </a:fld>
            <a:endParaRPr lang="en-GB"/>
          </a:p>
        </p:txBody>
      </p:sp>
    </p:spTree>
    <p:extLst>
      <p:ext uri="{BB962C8B-B14F-4D97-AF65-F5344CB8AC3E}">
        <p14:creationId xmlns:p14="http://schemas.microsoft.com/office/powerpoint/2010/main" val="249725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12</a:t>
            </a:fld>
            <a:endParaRPr lang="en-GB"/>
          </a:p>
        </p:txBody>
      </p:sp>
    </p:spTree>
    <p:extLst>
      <p:ext uri="{BB962C8B-B14F-4D97-AF65-F5344CB8AC3E}">
        <p14:creationId xmlns:p14="http://schemas.microsoft.com/office/powerpoint/2010/main" val="308443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13</a:t>
            </a:fld>
            <a:endParaRPr lang="en-GB"/>
          </a:p>
        </p:txBody>
      </p:sp>
    </p:spTree>
    <p:extLst>
      <p:ext uri="{BB962C8B-B14F-4D97-AF65-F5344CB8AC3E}">
        <p14:creationId xmlns:p14="http://schemas.microsoft.com/office/powerpoint/2010/main" val="36834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EB061B2-4502-4436-9CC3-8719823CB820}" type="slidenum">
              <a:rPr lang="en-GB" smtClean="0"/>
              <a:t>15</a:t>
            </a:fld>
            <a:endParaRPr lang="en-GB"/>
          </a:p>
        </p:txBody>
      </p:sp>
    </p:spTree>
    <p:extLst>
      <p:ext uri="{BB962C8B-B14F-4D97-AF65-F5344CB8AC3E}">
        <p14:creationId xmlns:p14="http://schemas.microsoft.com/office/powerpoint/2010/main" val="249556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34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109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852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2881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8703238" y="3061924"/>
            <a:ext cx="6576440" cy="434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grpSp>
        <p:nvGrpSpPr>
          <p:cNvPr id="12" name="Group 11">
            <a:extLst>
              <a:ext uri="{FF2B5EF4-FFF2-40B4-BE49-F238E27FC236}">
                <a16:creationId xmlns:a16="http://schemas.microsoft.com/office/drawing/2014/main" id="{1F42B43D-1588-42C3-867D-55A5C667D49F}"/>
              </a:ext>
            </a:extLst>
          </p:cNvPr>
          <p:cNvGrpSpPr/>
          <p:nvPr userDrawn="1"/>
        </p:nvGrpSpPr>
        <p:grpSpPr>
          <a:xfrm>
            <a:off x="10282273" y="-8675"/>
            <a:ext cx="1311164" cy="748952"/>
            <a:chOff x="8354346" y="-8675"/>
            <a:chExt cx="1065321" cy="748952"/>
          </a:xfrm>
        </p:grpSpPr>
        <p:sp>
          <p:nvSpPr>
            <p:cNvPr id="13" name="Freeform: Shape 12">
              <a:extLst>
                <a:ext uri="{FF2B5EF4-FFF2-40B4-BE49-F238E27FC236}">
                  <a16:creationId xmlns:a16="http://schemas.microsoft.com/office/drawing/2014/main" id="{56853299-52CF-463A-934A-9E73290D1C0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Oval 13">
              <a:extLst>
                <a:ext uri="{FF2B5EF4-FFF2-40B4-BE49-F238E27FC236}">
                  <a16:creationId xmlns:a16="http://schemas.microsoft.com/office/drawing/2014/main" id="{7DC38A83-C174-466F-B327-D24234DA5D20}"/>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5" name="Group 14">
              <a:extLst>
                <a:ext uri="{FF2B5EF4-FFF2-40B4-BE49-F238E27FC236}">
                  <a16:creationId xmlns:a16="http://schemas.microsoft.com/office/drawing/2014/main" id="{8E9CE112-E902-40A8-A6E1-E25544FD6E88}"/>
                </a:ext>
              </a:extLst>
            </p:cNvPr>
            <p:cNvGrpSpPr/>
            <p:nvPr userDrawn="1"/>
          </p:nvGrpSpPr>
          <p:grpSpPr>
            <a:xfrm>
              <a:off x="8620635" y="98603"/>
              <a:ext cx="556717" cy="556717"/>
              <a:chOff x="10498490" y="577235"/>
              <a:chExt cx="632057" cy="632057"/>
            </a:xfrm>
          </p:grpSpPr>
          <p:sp>
            <p:nvSpPr>
              <p:cNvPr id="16" name="Oval 15">
                <a:extLst>
                  <a:ext uri="{FF2B5EF4-FFF2-40B4-BE49-F238E27FC236}">
                    <a16:creationId xmlns:a16="http://schemas.microsoft.com/office/drawing/2014/main" id="{EA7E1B56-DD99-4684-833C-C6E9E9C9B1D4}"/>
                  </a:ext>
                </a:extLst>
              </p:cNvPr>
              <p:cNvSpPr/>
              <p:nvPr/>
            </p:nvSpPr>
            <p:spPr>
              <a:xfrm>
                <a:off x="10498490" y="577235"/>
                <a:ext cx="632057" cy="6320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94E8ABA6-C84B-485F-BB29-8BB60DD93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97" y="662940"/>
                <a:ext cx="293552" cy="490619"/>
              </a:xfrm>
              <a:prstGeom prst="rect">
                <a:avLst/>
              </a:prstGeom>
            </p:spPr>
          </p:pic>
        </p:grpSp>
      </p:gr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8703238" y="3061924"/>
            <a:ext cx="6576440" cy="434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8786583" y="3143953"/>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10899477" y="862428"/>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34" name="Text Placeholder 3">
            <a:extLst>
              <a:ext uri="{FF2B5EF4-FFF2-40B4-BE49-F238E27FC236}">
                <a16:creationId xmlns:a16="http://schemas.microsoft.com/office/drawing/2014/main" id="{4DCA0F7F-CFE1-41B0-B58B-8D0719BBD809}"/>
              </a:ext>
            </a:extLst>
          </p:cNvPr>
          <p:cNvSpPr>
            <a:spLocks noGrp="1"/>
          </p:cNvSpPr>
          <p:nvPr>
            <p:ph type="body" sz="quarter" idx="12" hasCustomPrompt="1"/>
          </p:nvPr>
        </p:nvSpPr>
        <p:spPr>
          <a:xfrm rot="16200000" flipH="1">
            <a:off x="10976728" y="879573"/>
            <a:ext cx="2074353" cy="400545"/>
          </a:xfrm>
          <a:prstGeom prst="rect">
            <a:avLst/>
          </a:prstGeom>
        </p:spPr>
        <p:txBody>
          <a:bodyPr anchor="ctr"/>
          <a:lstStyle>
            <a:lvl1pPr marL="0" indent="0" algn="ctr">
              <a:buNone/>
              <a:defRPr sz="1600" b="1" spc="50" baseline="0">
                <a:latin typeface="ABeeZee" panose="02000000000000000000" pitchFamily="2" charset="0"/>
              </a:defRPr>
            </a:lvl1pPr>
          </a:lstStyle>
          <a:p>
            <a:r>
              <a:rPr lang="en-US"/>
              <a:t>Year 3: Autumn </a:t>
            </a:r>
            <a:endParaRPr lang="en-GB"/>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grpSp>
        <p:nvGrpSpPr>
          <p:cNvPr id="16" name="Group 15">
            <a:extLst>
              <a:ext uri="{FF2B5EF4-FFF2-40B4-BE49-F238E27FC236}">
                <a16:creationId xmlns:a16="http://schemas.microsoft.com/office/drawing/2014/main" id="{5169369A-072E-4F78-A36E-CE0E35E054CA}"/>
              </a:ext>
            </a:extLst>
          </p:cNvPr>
          <p:cNvGrpSpPr/>
          <p:nvPr userDrawn="1"/>
        </p:nvGrpSpPr>
        <p:grpSpPr>
          <a:xfrm>
            <a:off x="10282273" y="-8675"/>
            <a:ext cx="1311164" cy="748952"/>
            <a:chOff x="8354346" y="-8675"/>
            <a:chExt cx="1065321" cy="748952"/>
          </a:xfrm>
        </p:grpSpPr>
        <p:sp>
          <p:nvSpPr>
            <p:cNvPr id="17" name="Freeform: Shape 16">
              <a:extLst>
                <a:ext uri="{FF2B5EF4-FFF2-40B4-BE49-F238E27FC236}">
                  <a16:creationId xmlns:a16="http://schemas.microsoft.com/office/drawing/2014/main" id="{89C2FD8F-491B-4337-84C7-DADC1AF2B8E7}"/>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a:extLst>
                <a:ext uri="{FF2B5EF4-FFF2-40B4-BE49-F238E27FC236}">
                  <a16:creationId xmlns:a16="http://schemas.microsoft.com/office/drawing/2014/main" id="{E52E1FCE-447B-4639-B5E7-73E4F082C1A3}"/>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9" name="Group 18">
              <a:extLst>
                <a:ext uri="{FF2B5EF4-FFF2-40B4-BE49-F238E27FC236}">
                  <a16:creationId xmlns:a16="http://schemas.microsoft.com/office/drawing/2014/main" id="{0559380D-A443-4432-ABB1-FA2145D67E3C}"/>
                </a:ext>
              </a:extLst>
            </p:cNvPr>
            <p:cNvGrpSpPr/>
            <p:nvPr userDrawn="1"/>
          </p:nvGrpSpPr>
          <p:grpSpPr>
            <a:xfrm>
              <a:off x="8620635" y="98603"/>
              <a:ext cx="556717" cy="556717"/>
              <a:chOff x="10498490" y="577235"/>
              <a:chExt cx="632057" cy="632057"/>
            </a:xfrm>
          </p:grpSpPr>
          <p:sp>
            <p:nvSpPr>
              <p:cNvPr id="20" name="Oval 19">
                <a:extLst>
                  <a:ext uri="{FF2B5EF4-FFF2-40B4-BE49-F238E27FC236}">
                    <a16:creationId xmlns:a16="http://schemas.microsoft.com/office/drawing/2014/main" id="{09847F37-7CEF-4233-B31E-84DB616CDF79}"/>
                  </a:ext>
                </a:extLst>
              </p:cNvPr>
              <p:cNvSpPr/>
              <p:nvPr/>
            </p:nvSpPr>
            <p:spPr>
              <a:xfrm>
                <a:off x="10498490" y="577235"/>
                <a:ext cx="632057" cy="6320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pic>
            <p:nvPicPr>
              <p:cNvPr id="21" name="Picture 20" descr="Icon&#10;&#10;Description automatically generated">
                <a:extLst>
                  <a:ext uri="{FF2B5EF4-FFF2-40B4-BE49-F238E27FC236}">
                    <a16:creationId xmlns:a16="http://schemas.microsoft.com/office/drawing/2014/main" id="{9AE068C1-331D-40B9-9FF0-D0C3418B4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97" y="662940"/>
                <a:ext cx="293552" cy="490619"/>
              </a:xfrm>
              <a:prstGeom prst="rect">
                <a:avLst/>
              </a:prstGeom>
            </p:spPr>
          </p:pic>
        </p:grpSp>
      </p:gr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3567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10898757" y="3054103"/>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33" name="Text Placeholder 3">
            <a:extLst>
              <a:ext uri="{FF2B5EF4-FFF2-40B4-BE49-F238E27FC236}">
                <a16:creationId xmlns:a16="http://schemas.microsoft.com/office/drawing/2014/main" id="{9DF97310-7FC0-4B22-BAF4-AFC1A621C0EE}"/>
              </a:ext>
            </a:extLst>
          </p:cNvPr>
          <p:cNvSpPr>
            <a:spLocks noGrp="1"/>
          </p:cNvSpPr>
          <p:nvPr>
            <p:ph type="body" sz="quarter" idx="12" hasCustomPrompt="1"/>
          </p:nvPr>
        </p:nvSpPr>
        <p:spPr>
          <a:xfrm rot="16200000" flipH="1">
            <a:off x="10980714" y="3071248"/>
            <a:ext cx="2074353" cy="400545"/>
          </a:xfrm>
          <a:prstGeom prst="rect">
            <a:avLst/>
          </a:prstGeom>
        </p:spPr>
        <p:txBody>
          <a:bodyPr anchor="ctr"/>
          <a:lstStyle>
            <a:lvl1pPr marL="0" indent="0" algn="ctr">
              <a:buNone/>
              <a:defRPr sz="1600" b="1" spc="50" baseline="0">
                <a:latin typeface="ABeeZee" panose="02000000000000000000" pitchFamily="2" charset="0"/>
              </a:defRPr>
            </a:lvl1pPr>
          </a:lstStyle>
          <a:p>
            <a:r>
              <a:rPr lang="en-US"/>
              <a:t>Year 3: Spring</a:t>
            </a:r>
            <a:endParaRPr lang="en-GB"/>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grpSp>
        <p:nvGrpSpPr>
          <p:cNvPr id="17" name="Group 16">
            <a:extLst>
              <a:ext uri="{FF2B5EF4-FFF2-40B4-BE49-F238E27FC236}">
                <a16:creationId xmlns:a16="http://schemas.microsoft.com/office/drawing/2014/main" id="{AEE61CE2-2188-400F-9933-ADE3B062595A}"/>
              </a:ext>
            </a:extLst>
          </p:cNvPr>
          <p:cNvGrpSpPr/>
          <p:nvPr userDrawn="1"/>
        </p:nvGrpSpPr>
        <p:grpSpPr>
          <a:xfrm>
            <a:off x="10282273" y="-8675"/>
            <a:ext cx="1311164" cy="748952"/>
            <a:chOff x="8354346" y="-8675"/>
            <a:chExt cx="1065321" cy="748952"/>
          </a:xfrm>
        </p:grpSpPr>
        <p:sp>
          <p:nvSpPr>
            <p:cNvPr id="19" name="Freeform: Shape 18">
              <a:extLst>
                <a:ext uri="{FF2B5EF4-FFF2-40B4-BE49-F238E27FC236}">
                  <a16:creationId xmlns:a16="http://schemas.microsoft.com/office/drawing/2014/main" id="{4D25B11E-D481-48CB-9BE8-6A0273A7568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Oval 19">
              <a:extLst>
                <a:ext uri="{FF2B5EF4-FFF2-40B4-BE49-F238E27FC236}">
                  <a16:creationId xmlns:a16="http://schemas.microsoft.com/office/drawing/2014/main" id="{D61CF53A-463B-43F7-8623-511E8FD85D01}"/>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1" name="Group 20">
              <a:extLst>
                <a:ext uri="{FF2B5EF4-FFF2-40B4-BE49-F238E27FC236}">
                  <a16:creationId xmlns:a16="http://schemas.microsoft.com/office/drawing/2014/main" id="{4228A315-1639-4D73-A24D-3399D5420E05}"/>
                </a:ext>
              </a:extLst>
            </p:cNvPr>
            <p:cNvGrpSpPr/>
            <p:nvPr userDrawn="1"/>
          </p:nvGrpSpPr>
          <p:grpSpPr>
            <a:xfrm>
              <a:off x="8620635" y="98603"/>
              <a:ext cx="556717" cy="556717"/>
              <a:chOff x="10498490" y="577235"/>
              <a:chExt cx="632057" cy="632057"/>
            </a:xfrm>
          </p:grpSpPr>
          <p:sp>
            <p:nvSpPr>
              <p:cNvPr id="22" name="Oval 21">
                <a:extLst>
                  <a:ext uri="{FF2B5EF4-FFF2-40B4-BE49-F238E27FC236}">
                    <a16:creationId xmlns:a16="http://schemas.microsoft.com/office/drawing/2014/main" id="{17ECB8EA-D6D3-4846-9042-38D952F11F90}"/>
                  </a:ext>
                </a:extLst>
              </p:cNvPr>
              <p:cNvSpPr/>
              <p:nvPr/>
            </p:nvSpPr>
            <p:spPr>
              <a:xfrm>
                <a:off x="10498490" y="577235"/>
                <a:ext cx="632057" cy="6320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pic>
            <p:nvPicPr>
              <p:cNvPr id="23" name="Picture 22" descr="Icon&#10;&#10;Description automatically generated">
                <a:extLst>
                  <a:ext uri="{FF2B5EF4-FFF2-40B4-BE49-F238E27FC236}">
                    <a16:creationId xmlns:a16="http://schemas.microsoft.com/office/drawing/2014/main" id="{EC709A64-B512-4CE5-9D82-6AB53E83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97" y="662940"/>
                <a:ext cx="293552" cy="490619"/>
              </a:xfrm>
              <a:prstGeom prst="rect">
                <a:avLst/>
              </a:prstGeom>
            </p:spPr>
          </p:pic>
        </p:grpSp>
      </p:gr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496367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10898754" y="5255906"/>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38" name="Text Placeholder 3">
            <a:extLst>
              <a:ext uri="{FF2B5EF4-FFF2-40B4-BE49-F238E27FC236}">
                <a16:creationId xmlns:a16="http://schemas.microsoft.com/office/drawing/2014/main" id="{2338D8D5-9A22-4800-AE7E-2B108C549FD0}"/>
              </a:ext>
            </a:extLst>
          </p:cNvPr>
          <p:cNvSpPr>
            <a:spLocks noGrp="1"/>
          </p:cNvSpPr>
          <p:nvPr>
            <p:ph type="body" sz="quarter" idx="12" hasCustomPrompt="1"/>
          </p:nvPr>
        </p:nvSpPr>
        <p:spPr>
          <a:xfrm rot="16200000" flipH="1">
            <a:off x="10980712" y="5273051"/>
            <a:ext cx="2074353" cy="400545"/>
          </a:xfrm>
          <a:prstGeom prst="rect">
            <a:avLst/>
          </a:prstGeom>
        </p:spPr>
        <p:txBody>
          <a:bodyPr anchor="ctr"/>
          <a:lstStyle>
            <a:lvl1pPr marL="0" indent="0" algn="ctr">
              <a:buNone/>
              <a:defRPr sz="1600" b="1" spc="50" baseline="0">
                <a:latin typeface="ABeeZee" panose="02000000000000000000" pitchFamily="2" charset="0"/>
              </a:defRPr>
            </a:lvl1pPr>
          </a:lstStyle>
          <a:p>
            <a:r>
              <a:rPr lang="en-US"/>
              <a:t>Year 3: Summer</a:t>
            </a:r>
            <a:endParaRPr lang="en-GB"/>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grpSp>
        <p:nvGrpSpPr>
          <p:cNvPr id="18" name="Group 17">
            <a:extLst>
              <a:ext uri="{FF2B5EF4-FFF2-40B4-BE49-F238E27FC236}">
                <a16:creationId xmlns:a16="http://schemas.microsoft.com/office/drawing/2014/main" id="{79D1D754-E6DD-479E-9396-E014093DCD11}"/>
              </a:ext>
            </a:extLst>
          </p:cNvPr>
          <p:cNvGrpSpPr/>
          <p:nvPr userDrawn="1"/>
        </p:nvGrpSpPr>
        <p:grpSpPr>
          <a:xfrm>
            <a:off x="10282273" y="-8675"/>
            <a:ext cx="1311164" cy="748952"/>
            <a:chOff x="8354346" y="-8675"/>
            <a:chExt cx="1065321" cy="748952"/>
          </a:xfrm>
        </p:grpSpPr>
        <p:sp>
          <p:nvSpPr>
            <p:cNvPr id="24" name="Freeform: Shape 23">
              <a:extLst>
                <a:ext uri="{FF2B5EF4-FFF2-40B4-BE49-F238E27FC236}">
                  <a16:creationId xmlns:a16="http://schemas.microsoft.com/office/drawing/2014/main" id="{441D637F-1DD8-484B-91D9-6CF1F827050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Oval 24">
              <a:extLst>
                <a:ext uri="{FF2B5EF4-FFF2-40B4-BE49-F238E27FC236}">
                  <a16:creationId xmlns:a16="http://schemas.microsoft.com/office/drawing/2014/main" id="{20F0ACED-E435-4467-BEA3-8F81B8315230}"/>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6" name="Group 25">
              <a:extLst>
                <a:ext uri="{FF2B5EF4-FFF2-40B4-BE49-F238E27FC236}">
                  <a16:creationId xmlns:a16="http://schemas.microsoft.com/office/drawing/2014/main" id="{8B4EEF61-EB2D-4510-944F-8C30183AEBF1}"/>
                </a:ext>
              </a:extLst>
            </p:cNvPr>
            <p:cNvGrpSpPr/>
            <p:nvPr userDrawn="1"/>
          </p:nvGrpSpPr>
          <p:grpSpPr>
            <a:xfrm>
              <a:off x="8620635" y="98603"/>
              <a:ext cx="556717" cy="556717"/>
              <a:chOff x="10498490" y="577235"/>
              <a:chExt cx="632057" cy="632057"/>
            </a:xfrm>
          </p:grpSpPr>
          <p:sp>
            <p:nvSpPr>
              <p:cNvPr id="27" name="Oval 26">
                <a:extLst>
                  <a:ext uri="{FF2B5EF4-FFF2-40B4-BE49-F238E27FC236}">
                    <a16:creationId xmlns:a16="http://schemas.microsoft.com/office/drawing/2014/main" id="{409A55E5-B794-4293-BF15-5B22756990D2}"/>
                  </a:ext>
                </a:extLst>
              </p:cNvPr>
              <p:cNvSpPr/>
              <p:nvPr/>
            </p:nvSpPr>
            <p:spPr>
              <a:xfrm>
                <a:off x="10498490" y="577235"/>
                <a:ext cx="632057" cy="6320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pic>
            <p:nvPicPr>
              <p:cNvPr id="28" name="Picture 27" descr="Icon&#10;&#10;Description automatically generated">
                <a:extLst>
                  <a:ext uri="{FF2B5EF4-FFF2-40B4-BE49-F238E27FC236}">
                    <a16:creationId xmlns:a16="http://schemas.microsoft.com/office/drawing/2014/main" id="{24F7495D-5851-43C0-8AE5-39E96384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97" y="662940"/>
                <a:ext cx="293552" cy="490619"/>
              </a:xfrm>
              <a:prstGeom prst="rect">
                <a:avLst/>
              </a:prstGeom>
            </p:spPr>
          </p:pic>
        </p:grpSp>
      </p:gr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36652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8786583" y="3146650"/>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10898754" y="5255906"/>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50094" y="234235"/>
            <a:ext cx="9478446"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grpSp>
        <p:nvGrpSpPr>
          <p:cNvPr id="18" name="Group 17">
            <a:extLst>
              <a:ext uri="{FF2B5EF4-FFF2-40B4-BE49-F238E27FC236}">
                <a16:creationId xmlns:a16="http://schemas.microsoft.com/office/drawing/2014/main" id="{79D1D754-E6DD-479E-9396-E014093DCD11}"/>
              </a:ext>
            </a:extLst>
          </p:cNvPr>
          <p:cNvGrpSpPr/>
          <p:nvPr userDrawn="1"/>
        </p:nvGrpSpPr>
        <p:grpSpPr>
          <a:xfrm>
            <a:off x="10282273" y="-8675"/>
            <a:ext cx="1311164" cy="748952"/>
            <a:chOff x="8354346" y="-8675"/>
            <a:chExt cx="1065321" cy="748952"/>
          </a:xfrm>
        </p:grpSpPr>
        <p:sp>
          <p:nvSpPr>
            <p:cNvPr id="24" name="Freeform: Shape 23">
              <a:extLst>
                <a:ext uri="{FF2B5EF4-FFF2-40B4-BE49-F238E27FC236}">
                  <a16:creationId xmlns:a16="http://schemas.microsoft.com/office/drawing/2014/main" id="{441D637F-1DD8-484B-91D9-6CF1F827050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Oval 24">
              <a:extLst>
                <a:ext uri="{FF2B5EF4-FFF2-40B4-BE49-F238E27FC236}">
                  <a16:creationId xmlns:a16="http://schemas.microsoft.com/office/drawing/2014/main" id="{20F0ACED-E435-4467-BEA3-8F81B8315230}"/>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6" name="Group 25">
              <a:extLst>
                <a:ext uri="{FF2B5EF4-FFF2-40B4-BE49-F238E27FC236}">
                  <a16:creationId xmlns:a16="http://schemas.microsoft.com/office/drawing/2014/main" id="{8B4EEF61-EB2D-4510-944F-8C30183AEBF1}"/>
                </a:ext>
              </a:extLst>
            </p:cNvPr>
            <p:cNvGrpSpPr/>
            <p:nvPr userDrawn="1"/>
          </p:nvGrpSpPr>
          <p:grpSpPr>
            <a:xfrm>
              <a:off x="8620635" y="98603"/>
              <a:ext cx="556717" cy="556717"/>
              <a:chOff x="10498490" y="577235"/>
              <a:chExt cx="632057" cy="632057"/>
            </a:xfrm>
          </p:grpSpPr>
          <p:sp>
            <p:nvSpPr>
              <p:cNvPr id="27" name="Oval 26">
                <a:extLst>
                  <a:ext uri="{FF2B5EF4-FFF2-40B4-BE49-F238E27FC236}">
                    <a16:creationId xmlns:a16="http://schemas.microsoft.com/office/drawing/2014/main" id="{409A55E5-B794-4293-BF15-5B22756990D2}"/>
                  </a:ext>
                </a:extLst>
              </p:cNvPr>
              <p:cNvSpPr/>
              <p:nvPr/>
            </p:nvSpPr>
            <p:spPr>
              <a:xfrm>
                <a:off x="10498490" y="577235"/>
                <a:ext cx="632057" cy="6320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pic>
            <p:nvPicPr>
              <p:cNvPr id="28" name="Picture 27" descr="Icon&#10;&#10;Description automatically generated">
                <a:extLst>
                  <a:ext uri="{FF2B5EF4-FFF2-40B4-BE49-F238E27FC236}">
                    <a16:creationId xmlns:a16="http://schemas.microsoft.com/office/drawing/2014/main" id="{24F7495D-5851-43C0-8AE5-39E96384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97" y="662940"/>
                <a:ext cx="293552" cy="490619"/>
              </a:xfrm>
              <a:prstGeom prst="rect">
                <a:avLst/>
              </a:prstGeom>
            </p:spPr>
          </p:pic>
        </p:grpSp>
      </p:gr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BCBCFF19-E030-4DA0-914C-5DF0E02797A4}"/>
              </a:ext>
            </a:extLst>
          </p:cNvPr>
          <p:cNvSpPr txBox="1"/>
          <p:nvPr userDrawn="1"/>
        </p:nvSpPr>
        <p:spPr>
          <a:xfrm rot="16200000">
            <a:off x="10848677" y="5259538"/>
            <a:ext cx="2296160" cy="369332"/>
          </a:xfrm>
          <a:prstGeom prst="rect">
            <a:avLst/>
          </a:prstGeom>
          <a:noFill/>
        </p:spPr>
        <p:txBody>
          <a:bodyPr wrap="square" rtlCol="0">
            <a:spAutoFit/>
          </a:bodyPr>
          <a:lstStyle/>
          <a:p>
            <a:pPr algn="ctr"/>
            <a:r>
              <a:rPr lang="en-US" sz="1800" b="1">
                <a:latin typeface="ABeeZee" panose="02000000000000000000" pitchFamily="2" charset="0"/>
              </a:rPr>
              <a:t>Year 6: Summer </a:t>
            </a:r>
            <a:endParaRPr lang="en-GB" sz="1800" b="1">
              <a:latin typeface="ABeeZee" panose="02000000000000000000" pitchFamily="2" charset="0"/>
            </a:endParaRPr>
          </a:p>
        </p:txBody>
      </p:sp>
    </p:spTree>
    <p:extLst>
      <p:ext uri="{BB962C8B-B14F-4D97-AF65-F5344CB8AC3E}">
        <p14:creationId xmlns:p14="http://schemas.microsoft.com/office/powerpoint/2010/main" val="68557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446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725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525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152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763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676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287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42952904"/>
      </p:ext>
    </p:extLst>
  </p:cSld>
  <p:clrMap bg1="lt1" tx1="dk1" bg2="lt2" tx2="dk2" accent1="accent1" accent2="accent2" accent3="accent3" accent4="accent4" accent5="accent5" accent6="accent6" hlink="hlink" folHlink="folHlink"/>
  <p:sldLayoutIdLst>
    <p:sldLayoutId id="214748369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1" y="0"/>
            <a:ext cx="12210849"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360570" y="6567595"/>
            <a:ext cx="11854619"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58597" y="6521967"/>
            <a:ext cx="12133403"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26CF58C-35B7-4ACA-9825-902E71CDE024}"/>
              </a:ext>
            </a:extLst>
          </p:cNvPr>
          <p:cNvSpPr txBox="1">
            <a:spLocks/>
          </p:cNvSpPr>
          <p:nvPr userDrawn="1"/>
        </p:nvSpPr>
        <p:spPr>
          <a:xfrm>
            <a:off x="2494256" y="6594683"/>
            <a:ext cx="7203488"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a:ln w="12700">
                  <a:noFill/>
                </a:ln>
                <a:solidFill>
                  <a:schemeClr val="bg2"/>
                </a:solidFill>
              </a:rPr>
              <a:t>Unit Overview  |  English  |  Year 6  |  Autumn 1  |  </a:t>
            </a:r>
            <a:r>
              <a:rPr lang="en-US" sz="900" b="1">
                <a:ln w="12700">
                  <a:noFill/>
                </a:ln>
                <a:solidFill>
                  <a:schemeClr val="accent1"/>
                </a:solidFill>
              </a:rPr>
              <a:t>Creating Narrative </a:t>
            </a:r>
            <a:endParaRPr lang="en-GB" sz="900" b="1">
              <a:ln w="12700">
                <a:noFill/>
              </a:ln>
              <a:solidFill>
                <a:schemeClr val="accent1"/>
              </a:solidFill>
            </a:endParaRPr>
          </a:p>
        </p:txBody>
      </p:sp>
      <p:grpSp>
        <p:nvGrpSpPr>
          <p:cNvPr id="15" name="Group 14">
            <a:extLst>
              <a:ext uri="{FF2B5EF4-FFF2-40B4-BE49-F238E27FC236}">
                <a16:creationId xmlns:a16="http://schemas.microsoft.com/office/drawing/2014/main" id="{743F0249-84CA-4B40-8804-94DB2F65435D}"/>
              </a:ext>
            </a:extLst>
          </p:cNvPr>
          <p:cNvGrpSpPr/>
          <p:nvPr userDrawn="1"/>
        </p:nvGrpSpPr>
        <p:grpSpPr>
          <a:xfrm>
            <a:off x="-783079" y="6261571"/>
            <a:ext cx="1551167"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3.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1.jpeg"/><Relationship Id="rId5" Type="http://schemas.openxmlformats.org/officeDocument/2006/relationships/image" Target="../media/image56.jpeg"/><Relationship Id="rId10" Type="http://schemas.openxmlformats.org/officeDocument/2006/relationships/image" Target="../media/image18.jpeg"/><Relationship Id="rId4" Type="http://schemas.openxmlformats.org/officeDocument/2006/relationships/image" Target="../media/image55.jpeg"/><Relationship Id="rId9" Type="http://schemas.openxmlformats.org/officeDocument/2006/relationships/image" Target="../media/image6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hyperlink" Target="https://books.google.co.uk/books?id=xqYvDwAAQBAJ&amp;pg=PT7&amp;source=gbs_selected_pages&amp;cad=1#v=onepage&amp;q&amp;f=fals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27.xml.rels><?xml version="1.0" encoding="UTF-8" standalone="yes"?>
<Relationships xmlns="http://schemas.openxmlformats.org/package/2006/relationships"><Relationship Id="rId3" Type="http://schemas.openxmlformats.org/officeDocument/2006/relationships/hyperlink" Target="https://www.lazybeescripts.co.uk/Scripts/Script.aspx?iSS=41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bbc.co.uk/newsround/1549275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lovereading4kids.co.uk/extract/23140/Finding-Home-Amazing-Places-Animals-Live-by-Mike-Unwin.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kids.kiddle.co/Marjane_Satrapi#:~:text=Filmography-,Biography,monarchy%20of%20the%20last%20Shah."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8F7D591-117E-922D-2880-816DCBD8F2BA}"/>
              </a:ext>
            </a:extLst>
          </p:cNvPr>
          <p:cNvPicPr>
            <a:picLocks noChangeAspect="1"/>
          </p:cNvPicPr>
          <p:nvPr/>
        </p:nvPicPr>
        <p:blipFill>
          <a:blip r:embed="rId2"/>
          <a:stretch>
            <a:fillRect/>
          </a:stretch>
        </p:blipFill>
        <p:spPr>
          <a:xfrm>
            <a:off x="500999" y="737805"/>
            <a:ext cx="10995804" cy="6221692"/>
          </a:xfrm>
          <a:prstGeom prst="rect">
            <a:avLst/>
          </a:prstGeom>
        </p:spPr>
      </p:pic>
      <p:sp>
        <p:nvSpPr>
          <p:cNvPr id="3" name="Text Placeholder 1">
            <a:extLst>
              <a:ext uri="{FF2B5EF4-FFF2-40B4-BE49-F238E27FC236}">
                <a16:creationId xmlns:a16="http://schemas.microsoft.com/office/drawing/2014/main" id="{3DE1B60F-8258-F0A6-1032-EEB2869B38F9}"/>
              </a:ext>
            </a:extLst>
          </p:cNvPr>
          <p:cNvSpPr txBox="1">
            <a:spLocks/>
          </p:cNvSpPr>
          <p:nvPr/>
        </p:nvSpPr>
        <p:spPr>
          <a:xfrm>
            <a:off x="250094" y="234235"/>
            <a:ext cx="9478446" cy="45808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n w="12700">
                  <a:solidFill>
                    <a:srgbClr val="565656"/>
                  </a:solidFill>
                </a:ln>
                <a:latin typeface="ABeeZee"/>
              </a:rPr>
              <a:t>Year 1 writing unit and text overview</a:t>
            </a:r>
            <a:endParaRPr lang="en-US">
              <a:ln w="12700">
                <a:solidFill>
                  <a:srgbClr val="565656"/>
                </a:solidFill>
              </a:ln>
            </a:endParaRPr>
          </a:p>
        </p:txBody>
      </p:sp>
    </p:spTree>
    <p:extLst>
      <p:ext uri="{BB962C8B-B14F-4D97-AF65-F5344CB8AC3E}">
        <p14:creationId xmlns:p14="http://schemas.microsoft.com/office/powerpoint/2010/main" val="4348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1910550838"/>
              </p:ext>
            </p:extLst>
          </p:nvPr>
        </p:nvGraphicFramePr>
        <p:xfrm>
          <a:off x="0" y="-179294"/>
          <a:ext cx="12191986" cy="7029290"/>
        </p:xfrm>
        <a:graphic>
          <a:graphicData uri="http://schemas.openxmlformats.org/drawingml/2006/table">
            <a:tbl>
              <a:tblPr>
                <a:tableStyleId>{775DCB02-9BB8-47FD-8907-85C794F793BA}</a:tableStyleId>
              </a:tblPr>
              <a:tblGrid>
                <a:gridCol w="5776681">
                  <a:extLst>
                    <a:ext uri="{9D8B030D-6E8A-4147-A177-3AD203B41FA5}">
                      <a16:colId xmlns:a16="http://schemas.microsoft.com/office/drawing/2014/main" val="1101563154"/>
                    </a:ext>
                  </a:extLst>
                </a:gridCol>
                <a:gridCol w="493485">
                  <a:extLst>
                    <a:ext uri="{9D8B030D-6E8A-4147-A177-3AD203B41FA5}">
                      <a16:colId xmlns:a16="http://schemas.microsoft.com/office/drawing/2014/main" val="3739061987"/>
                    </a:ext>
                  </a:extLst>
                </a:gridCol>
                <a:gridCol w="493485">
                  <a:extLst>
                    <a:ext uri="{9D8B030D-6E8A-4147-A177-3AD203B41FA5}">
                      <a16:colId xmlns:a16="http://schemas.microsoft.com/office/drawing/2014/main" val="365567640"/>
                    </a:ext>
                  </a:extLst>
                </a:gridCol>
                <a:gridCol w="493485">
                  <a:extLst>
                    <a:ext uri="{9D8B030D-6E8A-4147-A177-3AD203B41FA5}">
                      <a16:colId xmlns:a16="http://schemas.microsoft.com/office/drawing/2014/main" val="3261331511"/>
                    </a:ext>
                  </a:extLst>
                </a:gridCol>
                <a:gridCol w="493485">
                  <a:extLst>
                    <a:ext uri="{9D8B030D-6E8A-4147-A177-3AD203B41FA5}">
                      <a16:colId xmlns:a16="http://schemas.microsoft.com/office/drawing/2014/main" val="3675626289"/>
                    </a:ext>
                  </a:extLst>
                </a:gridCol>
                <a:gridCol w="493485">
                  <a:extLst>
                    <a:ext uri="{9D8B030D-6E8A-4147-A177-3AD203B41FA5}">
                      <a16:colId xmlns:a16="http://schemas.microsoft.com/office/drawing/2014/main" val="1203911079"/>
                    </a:ext>
                  </a:extLst>
                </a:gridCol>
                <a:gridCol w="493485">
                  <a:extLst>
                    <a:ext uri="{9D8B030D-6E8A-4147-A177-3AD203B41FA5}">
                      <a16:colId xmlns:a16="http://schemas.microsoft.com/office/drawing/2014/main" val="516866282"/>
                    </a:ext>
                  </a:extLst>
                </a:gridCol>
                <a:gridCol w="493485">
                  <a:extLst>
                    <a:ext uri="{9D8B030D-6E8A-4147-A177-3AD203B41FA5}">
                      <a16:colId xmlns:a16="http://schemas.microsoft.com/office/drawing/2014/main" val="3835468091"/>
                    </a:ext>
                  </a:extLst>
                </a:gridCol>
                <a:gridCol w="493485">
                  <a:extLst>
                    <a:ext uri="{9D8B030D-6E8A-4147-A177-3AD203B41FA5}">
                      <a16:colId xmlns:a16="http://schemas.microsoft.com/office/drawing/2014/main" val="2200016958"/>
                    </a:ext>
                  </a:extLst>
                </a:gridCol>
                <a:gridCol w="493485">
                  <a:extLst>
                    <a:ext uri="{9D8B030D-6E8A-4147-A177-3AD203B41FA5}">
                      <a16:colId xmlns:a16="http://schemas.microsoft.com/office/drawing/2014/main" val="2602522037"/>
                    </a:ext>
                  </a:extLst>
                </a:gridCol>
                <a:gridCol w="493485">
                  <a:extLst>
                    <a:ext uri="{9D8B030D-6E8A-4147-A177-3AD203B41FA5}">
                      <a16:colId xmlns:a16="http://schemas.microsoft.com/office/drawing/2014/main" val="2030296416"/>
                    </a:ext>
                  </a:extLst>
                </a:gridCol>
                <a:gridCol w="493485">
                  <a:extLst>
                    <a:ext uri="{9D8B030D-6E8A-4147-A177-3AD203B41FA5}">
                      <a16:colId xmlns:a16="http://schemas.microsoft.com/office/drawing/2014/main" val="709361438"/>
                    </a:ext>
                  </a:extLst>
                </a:gridCol>
                <a:gridCol w="493485">
                  <a:extLst>
                    <a:ext uri="{9D8B030D-6E8A-4147-A177-3AD203B41FA5}">
                      <a16:colId xmlns:a16="http://schemas.microsoft.com/office/drawing/2014/main" val="708924197"/>
                    </a:ext>
                  </a:extLst>
                </a:gridCol>
                <a:gridCol w="493485">
                  <a:extLst>
                    <a:ext uri="{9D8B030D-6E8A-4147-A177-3AD203B41FA5}">
                      <a16:colId xmlns:a16="http://schemas.microsoft.com/office/drawing/2014/main" val="130034008"/>
                    </a:ext>
                  </a:extLst>
                </a:gridCol>
              </a:tblGrid>
              <a:tr h="487455">
                <a:tc gridSpan="14">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1 Reading Comprehension  Through Book Talk Objectives SUMMER</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FFC000"/>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defTabSz="914400">
                        <a:tabLst/>
                        <a:defRPr/>
                      </a:pPr>
                      <a:endParaRPr lang="en-US"/>
                    </a:p>
                  </a:txBody>
                  <a:tcPr marL="3406" marR="3406" marT="3406" marB="0" anchor="b"/>
                </a:tc>
                <a:tc hMerge="1">
                  <a:txBody>
                    <a:bodyPr/>
                    <a:lstStyle/>
                    <a:p>
                      <a:pPr defTabSz="914400">
                        <a:tabLst/>
                        <a:defRPr/>
                      </a:pPr>
                      <a:endParaRPr lang="en-US"/>
                    </a:p>
                  </a:txBody>
                  <a:tcPr marL="3406" marR="3406" marT="3406" marB="0" anchor="b"/>
                </a:tc>
                <a:extLst>
                  <a:ext uri="{0D108BD9-81ED-4DB2-BD59-A6C34878D82A}">
                    <a16:rowId xmlns:a16="http://schemas.microsoft.com/office/drawing/2014/main" val="1610128660"/>
                  </a:ext>
                </a:extLst>
              </a:tr>
              <a:tr h="264097">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W13</a:t>
                      </a:r>
                    </a:p>
                  </a:txBody>
                  <a:tcPr marL="3305" marR="3305" marT="3305" marB="0" anchor="b"/>
                </a:tc>
                <a:extLst>
                  <a:ext uri="{0D108BD9-81ED-4DB2-BD59-A6C34878D82A}">
                    <a16:rowId xmlns:a16="http://schemas.microsoft.com/office/drawing/2014/main" val="3785340028"/>
                  </a:ext>
                </a:extLst>
              </a:tr>
              <a:tr h="7839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a:solidFill>
                            <a:srgbClr val="000000"/>
                          </a:solidFill>
                          <a:effectLst/>
                        </a:rPr>
                        <a:t>Listening to and discussing a wide range of poems, stories and non-fiction at a level beyond that at which they can read independently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524044">
                <a:tc>
                  <a:txBody>
                    <a:bodyPr/>
                    <a:lstStyle/>
                    <a:p>
                      <a:pPr algn="l" fontAlgn="b"/>
                      <a:r>
                        <a:rPr lang="en-US" sz="1400" b="1" u="none" strike="noStrike">
                          <a:solidFill>
                            <a:srgbClr val="000000"/>
                          </a:solidFill>
                          <a:effectLst/>
                        </a:rPr>
                        <a:t>Begin to link what they read or hear read to their own experiences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783989">
                <a:tc>
                  <a:txBody>
                    <a:bodyPr/>
                    <a:lstStyle/>
                    <a:p>
                      <a:pPr algn="l" fontAlgn="b"/>
                      <a:r>
                        <a:rPr lang="en-US" sz="1400" b="1" u="none" strike="noStrike">
                          <a:solidFill>
                            <a:srgbClr val="000000"/>
                          </a:solidFill>
                          <a:effectLst/>
                        </a:rPr>
                        <a:t>Become very familiar with key stories, fairy stories and traditional tales, retelling them and considering their particular characteristics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264097">
                <a:tc>
                  <a:txBody>
                    <a:bodyPr/>
                    <a:lstStyle/>
                    <a:p>
                      <a:pPr algn="l" fontAlgn="b"/>
                      <a:r>
                        <a:rPr lang="en-US" sz="1400" b="1" u="none" strike="noStrike">
                          <a:solidFill>
                            <a:srgbClr val="000000"/>
                          </a:solidFill>
                          <a:effectLst/>
                        </a:rPr>
                        <a:t> </a:t>
                      </a:r>
                      <a:r>
                        <a:rPr lang="en-US" sz="1400" b="1" u="none" strike="noStrike" err="1">
                          <a:solidFill>
                            <a:srgbClr val="000000"/>
                          </a:solidFill>
                          <a:effectLst/>
                        </a:rPr>
                        <a:t>Recognise</a:t>
                      </a:r>
                      <a:r>
                        <a:rPr lang="en-US" sz="1400" b="1" u="none" strike="noStrike">
                          <a:solidFill>
                            <a:srgbClr val="000000"/>
                          </a:solidFill>
                          <a:effectLst/>
                        </a:rPr>
                        <a:t> and join in with predictable phrases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524044">
                <a:tc>
                  <a:txBody>
                    <a:bodyPr/>
                    <a:lstStyle/>
                    <a:p>
                      <a:pPr algn="l" fontAlgn="b"/>
                      <a:r>
                        <a:rPr lang="en-US" sz="1400" b="1" u="none" strike="noStrike">
                          <a:solidFill>
                            <a:srgbClr val="000000"/>
                          </a:solidFill>
                          <a:effectLst/>
                        </a:rPr>
                        <a:t> Learning to appreciate rhymes and poems, and to recite some by heart</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524044">
                <a:tc>
                  <a:txBody>
                    <a:bodyPr/>
                    <a:lstStyle/>
                    <a:p>
                      <a:pPr algn="l" fontAlgn="b"/>
                      <a:r>
                        <a:rPr lang="en-US" sz="1400" b="1" u="none" strike="noStrike">
                          <a:solidFill>
                            <a:srgbClr val="000000"/>
                          </a:solidFill>
                          <a:effectLst/>
                        </a:rPr>
                        <a:t>Discussing word meanings, linking new meanings to those already known</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524044">
                <a:tc>
                  <a:txBody>
                    <a:bodyPr/>
                    <a:lstStyle/>
                    <a:p>
                      <a:pPr algn="l" fontAlgn="b"/>
                      <a:r>
                        <a:rPr lang="en-US" sz="1400" b="1" u="none" strike="noStrike">
                          <a:solidFill>
                            <a:srgbClr val="000000"/>
                          </a:solidFill>
                          <a:effectLst/>
                        </a:rPr>
                        <a:t>Draw on what they already know or on background information and vocabulary provided by the teacher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524044">
                <a:tc>
                  <a:txBody>
                    <a:bodyPr/>
                    <a:lstStyle/>
                    <a:p>
                      <a:pPr algn="l" fontAlgn="b"/>
                      <a:r>
                        <a:rPr lang="en-US" sz="1400" b="1" u="none" strike="noStrike">
                          <a:solidFill>
                            <a:srgbClr val="000000"/>
                          </a:solidFill>
                          <a:effectLst/>
                        </a:rPr>
                        <a:t>Check that the text makes sense to them as they read and correcting inaccurate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64097">
                <a:tc>
                  <a:txBody>
                    <a:bodyPr/>
                    <a:lstStyle/>
                    <a:p>
                      <a:pPr algn="l" fontAlgn="b"/>
                      <a:r>
                        <a:rPr lang="en-US" sz="1400" b="1" u="none" strike="noStrike">
                          <a:solidFill>
                            <a:srgbClr val="000000"/>
                          </a:solidFill>
                          <a:effectLst/>
                        </a:rPr>
                        <a:t>Discuss the significance of the title and events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91369123"/>
                  </a:ext>
                </a:extLst>
              </a:tr>
              <a:tr h="264097">
                <a:tc>
                  <a:txBody>
                    <a:bodyPr/>
                    <a:lstStyle/>
                    <a:p>
                      <a:pPr algn="l" fontAlgn="b"/>
                      <a:r>
                        <a:rPr lang="en-US" sz="1400" b="1" u="none" strike="noStrike">
                          <a:solidFill>
                            <a:srgbClr val="000000"/>
                          </a:solidFill>
                          <a:effectLst/>
                        </a:rPr>
                        <a:t>Make inferences on the basis of what is being said and done</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524044">
                <a:tc>
                  <a:txBody>
                    <a:bodyPr/>
                    <a:lstStyle/>
                    <a:p>
                      <a:pPr algn="l" fontAlgn="b"/>
                      <a:r>
                        <a:rPr lang="en-US" sz="1400" b="1" u="none" strike="noStrike">
                          <a:solidFill>
                            <a:srgbClr val="000000"/>
                          </a:solidFill>
                          <a:effectLst/>
                        </a:rPr>
                        <a:t>Predict what might happen on the basis of what has been read so far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554691">
                <a:tc>
                  <a:txBody>
                    <a:bodyPr/>
                    <a:lstStyle/>
                    <a:p>
                      <a:pPr algn="l" fontAlgn="b"/>
                      <a:r>
                        <a:rPr lang="en-US" sz="1400" b="1" u="none" strike="noStrike">
                          <a:solidFill>
                            <a:srgbClr val="000000"/>
                          </a:solidFill>
                          <a:effectLst/>
                        </a:rPr>
                        <a:t>Participate in discussion about what is read to them, taking turns and listening to what others say</a:t>
                      </a:r>
                      <a:endParaRPr lang="en-GB" sz="1400" b="1" i="0" u="none" strike="noStrike">
                        <a:solidFill>
                          <a:srgbClr val="000000"/>
                        </a:solidFill>
                        <a:effectLst/>
                        <a:latin typeface="Century Gothic"/>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681713109"/>
                  </a:ext>
                </a:extLst>
              </a:tr>
              <a:tr h="218514">
                <a:tc>
                  <a:txBody>
                    <a:bodyPr/>
                    <a:lstStyle/>
                    <a:p>
                      <a:pPr algn="l" fontAlgn="b"/>
                      <a:r>
                        <a:rPr lang="en-US" sz="1400" b="1" u="none" strike="noStrike">
                          <a:solidFill>
                            <a:srgbClr val="000000"/>
                          </a:solidFill>
                          <a:effectLst/>
                        </a:rPr>
                        <a:t>Explain clearly their understanding of what is read to them</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bl>
          </a:graphicData>
        </a:graphic>
      </p:graphicFrame>
    </p:spTree>
    <p:extLst>
      <p:ext uri="{BB962C8B-B14F-4D97-AF65-F5344CB8AC3E}">
        <p14:creationId xmlns:p14="http://schemas.microsoft.com/office/powerpoint/2010/main" val="181375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grid with writing on it&#10;&#10;Description automatically generated">
            <a:extLst>
              <a:ext uri="{FF2B5EF4-FFF2-40B4-BE49-F238E27FC236}">
                <a16:creationId xmlns:a16="http://schemas.microsoft.com/office/drawing/2014/main" id="{C30EA3FA-F9B2-6ACE-89F0-939062D082F9}"/>
              </a:ext>
            </a:extLst>
          </p:cNvPr>
          <p:cNvPicPr>
            <a:picLocks noChangeAspect="1"/>
          </p:cNvPicPr>
          <p:nvPr/>
        </p:nvPicPr>
        <p:blipFill>
          <a:blip r:embed="rId2"/>
          <a:stretch>
            <a:fillRect/>
          </a:stretch>
        </p:blipFill>
        <p:spPr>
          <a:xfrm>
            <a:off x="190069" y="978593"/>
            <a:ext cx="11674414" cy="5701922"/>
          </a:xfrm>
          <a:prstGeom prst="rect">
            <a:avLst/>
          </a:prstGeom>
        </p:spPr>
      </p:pic>
      <p:sp>
        <p:nvSpPr>
          <p:cNvPr id="4" name="Text Placeholder 1">
            <a:extLst>
              <a:ext uri="{FF2B5EF4-FFF2-40B4-BE49-F238E27FC236}">
                <a16:creationId xmlns:a16="http://schemas.microsoft.com/office/drawing/2014/main" id="{A6DD333D-5B5E-D055-E77C-0D49F4B699C8}"/>
              </a:ext>
            </a:extLst>
          </p:cNvPr>
          <p:cNvSpPr txBox="1">
            <a:spLocks/>
          </p:cNvSpPr>
          <p:nvPr/>
        </p:nvSpPr>
        <p:spPr>
          <a:xfrm>
            <a:off x="250094" y="234235"/>
            <a:ext cx="9478446" cy="45808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n w="12700">
                  <a:solidFill>
                    <a:srgbClr val="565656"/>
                  </a:solidFill>
                </a:ln>
                <a:latin typeface="ABeeZee"/>
              </a:rPr>
              <a:t>Year 2 writing unit and text overview</a:t>
            </a:r>
            <a:endParaRPr lang="en-US" sz="1600">
              <a:ln w="12700">
                <a:solidFill>
                  <a:srgbClr val="565656"/>
                </a:solidFill>
              </a:ln>
            </a:endParaRPr>
          </a:p>
        </p:txBody>
      </p:sp>
    </p:spTree>
    <p:extLst>
      <p:ext uri="{BB962C8B-B14F-4D97-AF65-F5344CB8AC3E}">
        <p14:creationId xmlns:p14="http://schemas.microsoft.com/office/powerpoint/2010/main" val="184620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4118642494"/>
              </p:ext>
            </p:extLst>
          </p:nvPr>
        </p:nvGraphicFramePr>
        <p:xfrm>
          <a:off x="0" y="0"/>
          <a:ext cx="12203720" cy="6822226"/>
        </p:xfrm>
        <a:graphic>
          <a:graphicData uri="http://schemas.openxmlformats.org/drawingml/2006/table">
            <a:tbl>
              <a:tblPr firstRow="1" bandRow="1">
                <a:tableStyleId>{7DF18680-E054-41AD-8BC1-D1AEF772440D}</a:tableStyleId>
              </a:tblPr>
              <a:tblGrid>
                <a:gridCol w="6101860">
                  <a:extLst>
                    <a:ext uri="{9D8B030D-6E8A-4147-A177-3AD203B41FA5}">
                      <a16:colId xmlns:a16="http://schemas.microsoft.com/office/drawing/2014/main" val="3673590467"/>
                    </a:ext>
                  </a:extLst>
                </a:gridCol>
                <a:gridCol w="6101860">
                  <a:extLst>
                    <a:ext uri="{9D8B030D-6E8A-4147-A177-3AD203B41FA5}">
                      <a16:colId xmlns:a16="http://schemas.microsoft.com/office/drawing/2014/main" val="1234258885"/>
                    </a:ext>
                  </a:extLst>
                </a:gridCol>
              </a:tblGrid>
              <a:tr h="1088446">
                <a:tc>
                  <a:txBody>
                    <a:bodyPr/>
                    <a:lstStyle/>
                    <a:p>
                      <a:r>
                        <a:rPr lang="en-GB"/>
                        <a:t>Year 2 Autumn Term 1</a:t>
                      </a:r>
                    </a:p>
                  </a:txBody>
                  <a:tcPr/>
                </a:tc>
                <a:tc>
                  <a:txBody>
                    <a:bodyPr/>
                    <a:lstStyle/>
                    <a:p>
                      <a:r>
                        <a:rPr lang="en-GB"/>
                        <a:t>Year 2 Autumn Term 2</a:t>
                      </a:r>
                    </a:p>
                  </a:txBody>
                  <a:tcPr/>
                </a:tc>
                <a:extLst>
                  <a:ext uri="{0D108BD9-81ED-4DB2-BD59-A6C34878D82A}">
                    <a16:rowId xmlns:a16="http://schemas.microsoft.com/office/drawing/2014/main" val="708244901"/>
                  </a:ext>
                </a:extLst>
              </a:tr>
              <a:tr h="5733780">
                <a:tc>
                  <a:txBody>
                    <a:bodyPr/>
                    <a:lstStyle/>
                    <a:p>
                      <a:pPr lvl="0">
                        <a:buNone/>
                      </a:pPr>
                      <a:endParaRPr lang="en-GB" sz="1800" b="0" i="0" u="none" strike="noStrike" noProof="0">
                        <a:latin typeface="Calibri"/>
                      </a:endParaRPr>
                    </a:p>
                  </a:txBody>
                  <a:tcPr/>
                </a:tc>
                <a:tc>
                  <a:txBody>
                    <a:bodyPr/>
                    <a:lstStyle/>
                    <a:p>
                      <a:pPr lvl="0">
                        <a:buNone/>
                      </a:pPr>
                      <a:endParaRPr lang="en-GB" sz="1800" b="0" i="0" u="none" strike="noStrike" noProof="0">
                        <a:latin typeface="Calibri"/>
                      </a:endParaRPr>
                    </a:p>
                  </a:txBody>
                  <a:tcPr/>
                </a:tc>
                <a:extLst>
                  <a:ext uri="{0D108BD9-81ED-4DB2-BD59-A6C34878D82A}">
                    <a16:rowId xmlns:a16="http://schemas.microsoft.com/office/drawing/2014/main" val="3281452701"/>
                  </a:ext>
                </a:extLst>
              </a:tr>
            </a:tbl>
          </a:graphicData>
        </a:graphic>
      </p:graphicFrame>
      <p:pic>
        <p:nvPicPr>
          <p:cNvPr id="4" name="Picture 3" descr="A Mouse Called Julian (Paperback) – Flying Eye Books">
            <a:extLst>
              <a:ext uri="{FF2B5EF4-FFF2-40B4-BE49-F238E27FC236}">
                <a16:creationId xmlns:a16="http://schemas.microsoft.com/office/drawing/2014/main" id="{45232547-6D16-F4E2-67AA-098282BA52DC}"/>
              </a:ext>
            </a:extLst>
          </p:cNvPr>
          <p:cNvPicPr>
            <a:picLocks noChangeAspect="1"/>
          </p:cNvPicPr>
          <p:nvPr/>
        </p:nvPicPr>
        <p:blipFill>
          <a:blip r:embed="rId3"/>
          <a:stretch>
            <a:fillRect/>
          </a:stretch>
        </p:blipFill>
        <p:spPr>
          <a:xfrm>
            <a:off x="124233" y="1310937"/>
            <a:ext cx="1807552" cy="2115283"/>
          </a:xfrm>
          <a:prstGeom prst="rect">
            <a:avLst/>
          </a:prstGeom>
        </p:spPr>
      </p:pic>
      <p:pic>
        <p:nvPicPr>
          <p:cNvPr id="6" name="Picture 5" descr="The Secret of Black Rock: 1: Amazon.co.uk: Joe Todd Stanton: 9781911171744:  Books">
            <a:extLst>
              <a:ext uri="{FF2B5EF4-FFF2-40B4-BE49-F238E27FC236}">
                <a16:creationId xmlns:a16="http://schemas.microsoft.com/office/drawing/2014/main" id="{FE717B53-3938-0296-B1DD-AA66F2EFFDDE}"/>
              </a:ext>
            </a:extLst>
          </p:cNvPr>
          <p:cNvPicPr>
            <a:picLocks noChangeAspect="1"/>
          </p:cNvPicPr>
          <p:nvPr/>
        </p:nvPicPr>
        <p:blipFill>
          <a:blip r:embed="rId4"/>
          <a:stretch>
            <a:fillRect/>
          </a:stretch>
        </p:blipFill>
        <p:spPr>
          <a:xfrm>
            <a:off x="128199" y="4055409"/>
            <a:ext cx="1971675" cy="2324100"/>
          </a:xfrm>
          <a:prstGeom prst="rect">
            <a:avLst/>
          </a:prstGeom>
        </p:spPr>
      </p:pic>
      <p:pic>
        <p:nvPicPr>
          <p:cNvPr id="7" name="Picture 6" descr="I Am Peace: A Book of Mindfulness (I Am Books): 1: Amazon.co.uk: Verde,  Susan, Reynolds, Peter H.: 9781419727016: Stationery &amp; Office Supplies">
            <a:extLst>
              <a:ext uri="{FF2B5EF4-FFF2-40B4-BE49-F238E27FC236}">
                <a16:creationId xmlns:a16="http://schemas.microsoft.com/office/drawing/2014/main" id="{30CD6181-ADAF-7F66-739A-B97ABA40ECB0}"/>
              </a:ext>
            </a:extLst>
          </p:cNvPr>
          <p:cNvPicPr>
            <a:picLocks noChangeAspect="1"/>
          </p:cNvPicPr>
          <p:nvPr/>
        </p:nvPicPr>
        <p:blipFill>
          <a:blip r:embed="rId5"/>
          <a:stretch>
            <a:fillRect/>
          </a:stretch>
        </p:blipFill>
        <p:spPr>
          <a:xfrm>
            <a:off x="6492752" y="1292469"/>
            <a:ext cx="2066925" cy="2209800"/>
          </a:xfrm>
          <a:prstGeom prst="rect">
            <a:avLst/>
          </a:prstGeom>
        </p:spPr>
      </p:pic>
      <p:pic>
        <p:nvPicPr>
          <p:cNvPr id="9" name="Picture 8" descr="Amazon.com: The Dot: 9780763619619: Peter H Reynolds: Books">
            <a:extLst>
              <a:ext uri="{FF2B5EF4-FFF2-40B4-BE49-F238E27FC236}">
                <a16:creationId xmlns:a16="http://schemas.microsoft.com/office/drawing/2014/main" id="{55F02360-0DD2-E48B-2A14-95DC55A15002}"/>
              </a:ext>
            </a:extLst>
          </p:cNvPr>
          <p:cNvPicPr>
            <a:picLocks noChangeAspect="1"/>
          </p:cNvPicPr>
          <p:nvPr/>
        </p:nvPicPr>
        <p:blipFill>
          <a:blip r:embed="rId6"/>
          <a:stretch>
            <a:fillRect/>
          </a:stretch>
        </p:blipFill>
        <p:spPr>
          <a:xfrm>
            <a:off x="6102378" y="3773749"/>
            <a:ext cx="2414954" cy="2347124"/>
          </a:xfrm>
          <a:prstGeom prst="rect">
            <a:avLst/>
          </a:prstGeom>
        </p:spPr>
      </p:pic>
      <p:pic>
        <p:nvPicPr>
          <p:cNvPr id="2" name="Picture 1" descr="Gorilla : Browne, Anthony, Browne, Anthony: Amazon.co.uk: Books">
            <a:extLst>
              <a:ext uri="{FF2B5EF4-FFF2-40B4-BE49-F238E27FC236}">
                <a16:creationId xmlns:a16="http://schemas.microsoft.com/office/drawing/2014/main" id="{0324FF60-EE52-8B70-2028-6ABC58C2DA5F}"/>
              </a:ext>
            </a:extLst>
          </p:cNvPr>
          <p:cNvPicPr>
            <a:picLocks noChangeAspect="1"/>
          </p:cNvPicPr>
          <p:nvPr/>
        </p:nvPicPr>
        <p:blipFill>
          <a:blip r:embed="rId7"/>
          <a:stretch>
            <a:fillRect/>
          </a:stretch>
        </p:blipFill>
        <p:spPr>
          <a:xfrm>
            <a:off x="2102504" y="1197349"/>
            <a:ext cx="2428875" cy="1885950"/>
          </a:xfrm>
          <a:prstGeom prst="rect">
            <a:avLst/>
          </a:prstGeom>
        </p:spPr>
      </p:pic>
      <p:pic>
        <p:nvPicPr>
          <p:cNvPr id="11" name="Picture 10" descr="Hide and Seek: Anthony Browne: Amazon.co.uk: Browne, Anthony, Browne,  Anthony: 9780857534910: Books">
            <a:extLst>
              <a:ext uri="{FF2B5EF4-FFF2-40B4-BE49-F238E27FC236}">
                <a16:creationId xmlns:a16="http://schemas.microsoft.com/office/drawing/2014/main" id="{A31ACAD8-05B7-42C6-D2E1-529AB04B6563}"/>
              </a:ext>
            </a:extLst>
          </p:cNvPr>
          <p:cNvPicPr>
            <a:picLocks noChangeAspect="1"/>
          </p:cNvPicPr>
          <p:nvPr/>
        </p:nvPicPr>
        <p:blipFill>
          <a:blip r:embed="rId8"/>
          <a:stretch>
            <a:fillRect/>
          </a:stretch>
        </p:blipFill>
        <p:spPr>
          <a:xfrm>
            <a:off x="4128807" y="2116512"/>
            <a:ext cx="1962150" cy="2333625"/>
          </a:xfrm>
          <a:prstGeom prst="rect">
            <a:avLst/>
          </a:prstGeom>
        </p:spPr>
      </p:pic>
      <p:pic>
        <p:nvPicPr>
          <p:cNvPr id="12" name="Picture 11" descr="The Tunnel: 1: Amazon.co.uk: Anthony Browne, Walker Books: 9781406313291:  Books">
            <a:extLst>
              <a:ext uri="{FF2B5EF4-FFF2-40B4-BE49-F238E27FC236}">
                <a16:creationId xmlns:a16="http://schemas.microsoft.com/office/drawing/2014/main" id="{3380756F-1B2C-5E12-B9B0-868B0D64D2F7}"/>
              </a:ext>
            </a:extLst>
          </p:cNvPr>
          <p:cNvPicPr>
            <a:picLocks noChangeAspect="1"/>
          </p:cNvPicPr>
          <p:nvPr/>
        </p:nvPicPr>
        <p:blipFill>
          <a:blip r:embed="rId9"/>
          <a:stretch>
            <a:fillRect/>
          </a:stretch>
        </p:blipFill>
        <p:spPr>
          <a:xfrm>
            <a:off x="3618379" y="4695265"/>
            <a:ext cx="2400300" cy="1905000"/>
          </a:xfrm>
          <a:prstGeom prst="rect">
            <a:avLst/>
          </a:prstGeom>
        </p:spPr>
      </p:pic>
      <p:pic>
        <p:nvPicPr>
          <p:cNvPr id="13" name="Picture 12" descr="The Smartest Giant in Town : Donaldson, Julia, Scheffler, Axel:  Amazon.co.uk: Books">
            <a:extLst>
              <a:ext uri="{FF2B5EF4-FFF2-40B4-BE49-F238E27FC236}">
                <a16:creationId xmlns:a16="http://schemas.microsoft.com/office/drawing/2014/main" id="{7D3DC06F-E1DE-2693-310F-57AF1FC794FA}"/>
              </a:ext>
            </a:extLst>
          </p:cNvPr>
          <p:cNvPicPr>
            <a:picLocks noChangeAspect="1"/>
          </p:cNvPicPr>
          <p:nvPr/>
        </p:nvPicPr>
        <p:blipFill>
          <a:blip r:embed="rId10"/>
          <a:stretch>
            <a:fillRect/>
          </a:stretch>
        </p:blipFill>
        <p:spPr>
          <a:xfrm>
            <a:off x="2103624" y="3514165"/>
            <a:ext cx="1933575" cy="2362200"/>
          </a:xfrm>
          <a:prstGeom prst="rect">
            <a:avLst/>
          </a:prstGeom>
        </p:spPr>
      </p:pic>
      <p:pic>
        <p:nvPicPr>
          <p:cNvPr id="14" name="Picture 13" descr="Everest by Alexandra Stewart and Joe Todd- Stanton (Bloomsbury)">
            <a:extLst>
              <a:ext uri="{FF2B5EF4-FFF2-40B4-BE49-F238E27FC236}">
                <a16:creationId xmlns:a16="http://schemas.microsoft.com/office/drawing/2014/main" id="{4385BC86-E229-BE9A-8C96-728806CD22AD}"/>
              </a:ext>
            </a:extLst>
          </p:cNvPr>
          <p:cNvPicPr>
            <a:picLocks noChangeAspect="1"/>
          </p:cNvPicPr>
          <p:nvPr/>
        </p:nvPicPr>
        <p:blipFill>
          <a:blip r:embed="rId11"/>
          <a:stretch>
            <a:fillRect/>
          </a:stretch>
        </p:blipFill>
        <p:spPr>
          <a:xfrm>
            <a:off x="10190909" y="1092293"/>
            <a:ext cx="1895475" cy="2409825"/>
          </a:xfrm>
          <a:prstGeom prst="rect">
            <a:avLst/>
          </a:prstGeom>
        </p:spPr>
      </p:pic>
      <p:pic>
        <p:nvPicPr>
          <p:cNvPr id="15" name="Picture 14" descr="Poems to Perform: A Classic Collection chosen by the Children's Laureate:  Amazon.co.uk: Donaldson, Julia, Melinsky, Clare: 9780230757431: Stationery  &amp; Office Supplies">
            <a:extLst>
              <a:ext uri="{FF2B5EF4-FFF2-40B4-BE49-F238E27FC236}">
                <a16:creationId xmlns:a16="http://schemas.microsoft.com/office/drawing/2014/main" id="{53FE958E-F9EF-CB94-A576-C5EA56CB48EC}"/>
              </a:ext>
            </a:extLst>
          </p:cNvPr>
          <p:cNvPicPr>
            <a:picLocks noChangeAspect="1"/>
          </p:cNvPicPr>
          <p:nvPr/>
        </p:nvPicPr>
        <p:blipFill>
          <a:blip r:embed="rId12"/>
          <a:stretch>
            <a:fillRect/>
          </a:stretch>
        </p:blipFill>
        <p:spPr>
          <a:xfrm>
            <a:off x="8512549" y="1291759"/>
            <a:ext cx="1733550" cy="2638425"/>
          </a:xfrm>
          <a:prstGeom prst="rect">
            <a:avLst/>
          </a:prstGeom>
        </p:spPr>
      </p:pic>
      <p:pic>
        <p:nvPicPr>
          <p:cNvPr id="16" name="Picture 15" descr="The Gruffalo (The Gruffalo, 1) : Julia Donaldson, Axel Scheffler:  Amazon.co.uk: Books">
            <a:extLst>
              <a:ext uri="{FF2B5EF4-FFF2-40B4-BE49-F238E27FC236}">
                <a16:creationId xmlns:a16="http://schemas.microsoft.com/office/drawing/2014/main" id="{486D4556-FE39-03C3-3060-B5A1A7AD2E14}"/>
              </a:ext>
            </a:extLst>
          </p:cNvPr>
          <p:cNvPicPr>
            <a:picLocks noChangeAspect="1"/>
          </p:cNvPicPr>
          <p:nvPr/>
        </p:nvPicPr>
        <p:blipFill>
          <a:blip r:embed="rId13"/>
          <a:stretch>
            <a:fillRect/>
          </a:stretch>
        </p:blipFill>
        <p:spPr>
          <a:xfrm>
            <a:off x="10192591" y="3768819"/>
            <a:ext cx="1914525" cy="2390775"/>
          </a:xfrm>
          <a:prstGeom prst="rect">
            <a:avLst/>
          </a:prstGeom>
        </p:spPr>
      </p:pic>
      <p:pic>
        <p:nvPicPr>
          <p:cNvPr id="17" name="Picture 16" descr="The Gruffalo's Child: Amazon.co.uk: Donaldson, Julia, Scheffler, Axel:  9780142407547: Books">
            <a:extLst>
              <a:ext uri="{FF2B5EF4-FFF2-40B4-BE49-F238E27FC236}">
                <a16:creationId xmlns:a16="http://schemas.microsoft.com/office/drawing/2014/main" id="{24AF3AD0-93AA-A988-A57B-A846E9776E25}"/>
              </a:ext>
            </a:extLst>
          </p:cNvPr>
          <p:cNvPicPr>
            <a:picLocks noChangeAspect="1"/>
          </p:cNvPicPr>
          <p:nvPr/>
        </p:nvPicPr>
        <p:blipFill>
          <a:blip r:embed="rId14"/>
          <a:stretch>
            <a:fillRect/>
          </a:stretch>
        </p:blipFill>
        <p:spPr>
          <a:xfrm>
            <a:off x="8511709" y="4205848"/>
            <a:ext cx="1914525" cy="2390775"/>
          </a:xfrm>
          <a:prstGeom prst="rect">
            <a:avLst/>
          </a:prstGeom>
        </p:spPr>
      </p:pic>
    </p:spTree>
    <p:extLst>
      <p:ext uri="{BB962C8B-B14F-4D97-AF65-F5344CB8AC3E}">
        <p14:creationId xmlns:p14="http://schemas.microsoft.com/office/powerpoint/2010/main" val="417357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252957807"/>
              </p:ext>
            </p:extLst>
          </p:nvPr>
        </p:nvGraphicFramePr>
        <p:xfrm>
          <a:off x="0" y="0"/>
          <a:ext cx="12192000" cy="9193616"/>
        </p:xfrm>
        <a:graphic>
          <a:graphicData uri="http://schemas.openxmlformats.org/drawingml/2006/table">
            <a:tbl>
              <a:tblPr firstRow="1" bandRow="1">
                <a:tableStyleId>{7DF18680-E054-41AD-8BC1-D1AEF772440D}</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2 Autumn Term 1</a:t>
                      </a:r>
                    </a:p>
                  </a:txBody>
                  <a:tcPr/>
                </a:tc>
                <a:tc hMerge="1">
                  <a:txBody>
                    <a:bodyPr/>
                    <a:lstStyle/>
                    <a:p>
                      <a:endParaRPr lang="en-GB"/>
                    </a:p>
                  </a:txBody>
                  <a:tcPr/>
                </a:tc>
                <a:tc gridSpan="2">
                  <a:txBody>
                    <a:bodyPr/>
                    <a:lstStyle/>
                    <a:p>
                      <a:r>
                        <a:rPr lang="en-GB"/>
                        <a:t>Year 2 Autumn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pPr lvl="0">
                        <a:buNone/>
                      </a:pPr>
                      <a:r>
                        <a:rPr lang="en-GB"/>
                        <a:t>Fiction: A Mouse Called Julian</a:t>
                      </a:r>
                    </a:p>
                  </a:txBody>
                  <a:tcPr/>
                </a:tc>
                <a:tc rowSpan="2">
                  <a:txBody>
                    <a:bodyPr/>
                    <a:lstStyle/>
                    <a:p>
                      <a:r>
                        <a:rPr lang="en-GB"/>
                        <a:t>Week 1</a:t>
                      </a:r>
                    </a:p>
                  </a:txBody>
                  <a:tcPr/>
                </a:tc>
                <a:tc>
                  <a:txBody>
                    <a:bodyPr/>
                    <a:lstStyle/>
                    <a:p>
                      <a:r>
                        <a:rPr lang="en-GB"/>
                        <a:t>Fiction: The </a:t>
                      </a:r>
                      <a:r>
                        <a:rPr lang="en-GB" err="1"/>
                        <a:t>Grufallo</a:t>
                      </a:r>
                      <a:r>
                        <a:rPr lang="en-GB"/>
                        <a:t> </a:t>
                      </a:r>
                      <a:endParaRPr lang="en-GB" i="1"/>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Answering &amp; asking questions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Becoming increasingly familiar with &amp; retelling a wider range of stories, fairy, stories and traditional tales</a:t>
                      </a:r>
                      <a:endParaRPr lang="en-US"/>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Gorilla</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The Gruffalo's Child</a:t>
                      </a:r>
                      <a:endParaRPr lang="en-GB" i="1"/>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Predicting what might happen based on what has been read so far</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Draw on what they already know/ on background information &amp; vocabulary provided by the teacher</a:t>
                      </a:r>
                      <a:endParaRPr lang="en-US"/>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Fiction: Hide &amp; Seek </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The Dot </a:t>
                      </a:r>
                      <a:endParaRPr lang="en-GB" i="1"/>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Discussing their favourite words &amp; phrases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Discuss the sequence of events in books and how items of information are related. Checking that the text makes sense to them as they read and correcting inaccurate reading</a:t>
                      </a:r>
                      <a:endParaRPr lang="en-US"/>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The Secret of Black Rock</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r>
                        <a:rPr lang="en-GB"/>
                        <a:t>Non-Fiction: Everest </a:t>
                      </a:r>
                      <a:endParaRPr lang="en-GB" i="1"/>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Answering &amp; asking questions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Being introduced to NF texts that are structured in different ways. Checking that the text makes sense to them as they read and correcting inaccurate reading</a:t>
                      </a:r>
                      <a:endParaRPr lang="en-US"/>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The Tunnel </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Fiction/Poetry: Poems To Perform</a:t>
                      </a:r>
                      <a:endParaRPr lang="en-GB" i="1"/>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Making inferenced on the basis of what is being said &amp; done</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Listen to, discuss &amp; express views about a wide range of contemporary &amp; classis poetry, stories &amp; non-fiction at a level beyond that at which their can read independently </a:t>
                      </a:r>
                      <a:endParaRPr lang="en-US"/>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r>
                        <a:rPr lang="en-GB"/>
                        <a:t>Fiction: Smartest Giant in Town</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Fiction/Poetry: I am Peace</a:t>
                      </a:r>
                      <a:endParaRPr lang="en-GB" i="1"/>
                    </a:p>
                  </a:txBody>
                  <a:tcPr/>
                </a:tc>
                <a:extLst>
                  <a:ext uri="{0D108BD9-81ED-4DB2-BD59-A6C34878D82A}">
                    <a16:rowId xmlns:a16="http://schemas.microsoft.com/office/drawing/2014/main" val="1507611174"/>
                  </a:ext>
                </a:extLst>
              </a:tr>
              <a:tr h="977080">
                <a:tc vMerge="1">
                  <a:txBody>
                    <a:bodyPr/>
                    <a:lstStyle/>
                    <a:p>
                      <a:endParaRPr lang="en-GB"/>
                    </a:p>
                  </a:txBody>
                  <a:tcPr/>
                </a:tc>
                <a:tc>
                  <a:txBody>
                    <a:bodyPr/>
                    <a:lstStyle/>
                    <a:p>
                      <a:pPr lvl="0">
                        <a:buNone/>
                      </a:pPr>
                      <a:r>
                        <a:rPr lang="en-GB" sz="1000" b="1" i="0" u="none" strike="noStrike" noProof="0">
                          <a:solidFill>
                            <a:srgbClr val="000000"/>
                          </a:solidFill>
                          <a:latin typeface="Century Gothic"/>
                        </a:rPr>
                        <a:t>Participate in discussion about books, poems &amp; other words that are read to them &amp; those they can read themselves, taking turns &amp; listening to what others say</a:t>
                      </a:r>
                      <a:endParaRPr lang="en-US" sz="1000"/>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Explain &amp; discuss their understanding of books, poems &amp; other material, both that they listen to &amp; those they read themselves</a:t>
                      </a:r>
                      <a:endParaRPr lang="en-US" err="1"/>
                    </a:p>
                  </a:txBody>
                  <a:tcPr/>
                </a:tc>
                <a:extLst>
                  <a:ext uri="{0D108BD9-81ED-4DB2-BD59-A6C34878D82A}">
                    <a16:rowId xmlns:a16="http://schemas.microsoft.com/office/drawing/2014/main" val="4019619930"/>
                  </a:ext>
                </a:extLst>
              </a:tr>
            </a:tbl>
          </a:graphicData>
        </a:graphic>
      </p:graphicFrame>
    </p:spTree>
    <p:extLst>
      <p:ext uri="{BB962C8B-B14F-4D97-AF65-F5344CB8AC3E}">
        <p14:creationId xmlns:p14="http://schemas.microsoft.com/office/powerpoint/2010/main" val="348228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3691995608"/>
              </p:ext>
            </p:extLst>
          </p:nvPr>
        </p:nvGraphicFramePr>
        <p:xfrm>
          <a:off x="-36870" y="0"/>
          <a:ext cx="12218474" cy="6847423"/>
        </p:xfrm>
        <a:graphic>
          <a:graphicData uri="http://schemas.openxmlformats.org/drawingml/2006/table">
            <a:tbl>
              <a:tblPr>
                <a:tableStyleId>{35758FB7-9AC5-4552-8A53-C91805E547FA}</a:tableStyleId>
              </a:tblPr>
              <a:tblGrid>
                <a:gridCol w="6046838">
                  <a:extLst>
                    <a:ext uri="{9D8B030D-6E8A-4147-A177-3AD203B41FA5}">
                      <a16:colId xmlns:a16="http://schemas.microsoft.com/office/drawing/2014/main" val="1101563154"/>
                    </a:ext>
                  </a:extLst>
                </a:gridCol>
                <a:gridCol w="514303">
                  <a:extLst>
                    <a:ext uri="{9D8B030D-6E8A-4147-A177-3AD203B41FA5}">
                      <a16:colId xmlns:a16="http://schemas.microsoft.com/office/drawing/2014/main" val="3739061987"/>
                    </a:ext>
                  </a:extLst>
                </a:gridCol>
                <a:gridCol w="514303">
                  <a:extLst>
                    <a:ext uri="{9D8B030D-6E8A-4147-A177-3AD203B41FA5}">
                      <a16:colId xmlns:a16="http://schemas.microsoft.com/office/drawing/2014/main" val="365567640"/>
                    </a:ext>
                  </a:extLst>
                </a:gridCol>
                <a:gridCol w="514303">
                  <a:extLst>
                    <a:ext uri="{9D8B030D-6E8A-4147-A177-3AD203B41FA5}">
                      <a16:colId xmlns:a16="http://schemas.microsoft.com/office/drawing/2014/main" val="3261331511"/>
                    </a:ext>
                  </a:extLst>
                </a:gridCol>
                <a:gridCol w="514303">
                  <a:extLst>
                    <a:ext uri="{9D8B030D-6E8A-4147-A177-3AD203B41FA5}">
                      <a16:colId xmlns:a16="http://schemas.microsoft.com/office/drawing/2014/main" val="3675626289"/>
                    </a:ext>
                  </a:extLst>
                </a:gridCol>
                <a:gridCol w="514303">
                  <a:extLst>
                    <a:ext uri="{9D8B030D-6E8A-4147-A177-3AD203B41FA5}">
                      <a16:colId xmlns:a16="http://schemas.microsoft.com/office/drawing/2014/main" val="1203911079"/>
                    </a:ext>
                  </a:extLst>
                </a:gridCol>
                <a:gridCol w="514303">
                  <a:extLst>
                    <a:ext uri="{9D8B030D-6E8A-4147-A177-3AD203B41FA5}">
                      <a16:colId xmlns:a16="http://schemas.microsoft.com/office/drawing/2014/main" val="516866282"/>
                    </a:ext>
                  </a:extLst>
                </a:gridCol>
                <a:gridCol w="514303">
                  <a:extLst>
                    <a:ext uri="{9D8B030D-6E8A-4147-A177-3AD203B41FA5}">
                      <a16:colId xmlns:a16="http://schemas.microsoft.com/office/drawing/2014/main" val="3835468091"/>
                    </a:ext>
                  </a:extLst>
                </a:gridCol>
                <a:gridCol w="514303">
                  <a:extLst>
                    <a:ext uri="{9D8B030D-6E8A-4147-A177-3AD203B41FA5}">
                      <a16:colId xmlns:a16="http://schemas.microsoft.com/office/drawing/2014/main" val="2200016958"/>
                    </a:ext>
                  </a:extLst>
                </a:gridCol>
                <a:gridCol w="514303">
                  <a:extLst>
                    <a:ext uri="{9D8B030D-6E8A-4147-A177-3AD203B41FA5}">
                      <a16:colId xmlns:a16="http://schemas.microsoft.com/office/drawing/2014/main" val="2602522037"/>
                    </a:ext>
                  </a:extLst>
                </a:gridCol>
                <a:gridCol w="514303">
                  <a:extLst>
                    <a:ext uri="{9D8B030D-6E8A-4147-A177-3AD203B41FA5}">
                      <a16:colId xmlns:a16="http://schemas.microsoft.com/office/drawing/2014/main" val="2030296416"/>
                    </a:ext>
                  </a:extLst>
                </a:gridCol>
                <a:gridCol w="514303">
                  <a:extLst>
                    <a:ext uri="{9D8B030D-6E8A-4147-A177-3AD203B41FA5}">
                      <a16:colId xmlns:a16="http://schemas.microsoft.com/office/drawing/2014/main" val="709361438"/>
                    </a:ext>
                  </a:extLst>
                </a:gridCol>
                <a:gridCol w="514303">
                  <a:extLst>
                    <a:ext uri="{9D8B030D-6E8A-4147-A177-3AD203B41FA5}">
                      <a16:colId xmlns:a16="http://schemas.microsoft.com/office/drawing/2014/main" val="708924197"/>
                    </a:ext>
                  </a:extLst>
                </a:gridCol>
              </a:tblGrid>
              <a:tr h="261298">
                <a:tc gridSpan="12">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2 Reading Comprehension  Through Book Talk and RWi Objectives Autumn</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extLst>
                  <a:ext uri="{0D108BD9-81ED-4DB2-BD59-A6C34878D82A}">
                    <a16:rowId xmlns:a16="http://schemas.microsoft.com/office/drawing/2014/main" val="1610128660"/>
                  </a:ext>
                </a:extLst>
              </a:tr>
              <a:tr h="229086">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785340028"/>
                  </a:ext>
                </a:extLst>
              </a:tr>
              <a:tr h="680059">
                <a:tc>
                  <a:txBody>
                    <a:bodyPr/>
                    <a:lstStyle/>
                    <a:p>
                      <a:pPr marL="0" marR="0" lvl="0" indent="0" algn="l" rtl="0" eaLnBrk="1" fontAlgn="b" latinLnBrk="0" hangingPunct="1">
                        <a:lnSpc>
                          <a:spcPct val="100000"/>
                        </a:lnSpc>
                        <a:spcBef>
                          <a:spcPts val="0"/>
                        </a:spcBef>
                        <a:spcAft>
                          <a:spcPts val="0"/>
                        </a:spcAft>
                        <a:buClrTx/>
                        <a:buSzTx/>
                        <a:buFontTx/>
                        <a:buNone/>
                      </a:pPr>
                      <a:r>
                        <a:rPr lang="en-GB" sz="1400" b="1" i="0" u="none" strike="noStrike">
                          <a:solidFill>
                            <a:srgbClr val="000000"/>
                          </a:solidFill>
                          <a:effectLst/>
                          <a:latin typeface="Century Gothic"/>
                        </a:rPr>
                        <a:t>Listen to, discuss &amp; express views about a wide range of contemporary &amp; classis poetry, stories &amp; non-fiction at a level beyond that at which their can read independently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622309031"/>
                  </a:ext>
                </a:extLst>
              </a:tr>
              <a:tr h="454572">
                <a:tc>
                  <a:txBody>
                    <a:bodyPr/>
                    <a:lstStyle/>
                    <a:p>
                      <a:pPr algn="l" fontAlgn="b"/>
                      <a:r>
                        <a:rPr lang="en-GB" sz="1400" b="1" i="0" u="none" strike="noStrike">
                          <a:solidFill>
                            <a:srgbClr val="000000"/>
                          </a:solidFill>
                          <a:effectLst/>
                          <a:latin typeface="Century Gothic"/>
                        </a:rPr>
                        <a:t>Discuss the sequence of events in books and how items of information are related</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507945442"/>
                  </a:ext>
                </a:extLst>
              </a:tr>
              <a:tr h="454572">
                <a:tc>
                  <a:txBody>
                    <a:bodyPr/>
                    <a:lstStyle/>
                    <a:p>
                      <a:pPr algn="l" fontAlgn="b"/>
                      <a:r>
                        <a:rPr lang="en-GB" sz="1400" b="1" i="0" u="none" strike="noStrike">
                          <a:solidFill>
                            <a:srgbClr val="000000"/>
                          </a:solidFill>
                          <a:effectLst/>
                          <a:latin typeface="Century Gothic"/>
                        </a:rPr>
                        <a:t>Becoming increasingly familiar with &amp; retelling a wider range of stories, fairy, stories and traditional tales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06869687"/>
                  </a:ext>
                </a:extLst>
              </a:tr>
              <a:tr h="229086">
                <a:tc>
                  <a:txBody>
                    <a:bodyPr/>
                    <a:lstStyle/>
                    <a:p>
                      <a:pPr algn="l" fontAlgn="b"/>
                      <a:r>
                        <a:rPr lang="en-GB" sz="1400" b="1" i="0" u="none" strike="noStrike">
                          <a:solidFill>
                            <a:srgbClr val="000000"/>
                          </a:solidFill>
                          <a:effectLst/>
                          <a:latin typeface="Century Gothic"/>
                        </a:rPr>
                        <a:t>Being introduced to NF texts that are structured in different ways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82055353"/>
                  </a:ext>
                </a:extLst>
              </a:tr>
              <a:tr h="229086">
                <a:tc>
                  <a:txBody>
                    <a:bodyPr/>
                    <a:lstStyle/>
                    <a:p>
                      <a:pPr algn="l" fontAlgn="b"/>
                      <a:r>
                        <a:rPr lang="en-GB" sz="1400" b="1" i="0" u="none" strike="noStrike">
                          <a:solidFill>
                            <a:srgbClr val="000000"/>
                          </a:solidFill>
                          <a:effectLst/>
                          <a:latin typeface="Century Gothic"/>
                        </a:rPr>
                        <a:t>Recognising simple recurring literary language in stories &amp; poetry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722580369"/>
                  </a:ext>
                </a:extLst>
              </a:tr>
              <a:tr h="454572">
                <a:tc>
                  <a:txBody>
                    <a:bodyPr/>
                    <a:lstStyle/>
                    <a:p>
                      <a:pPr algn="l" fontAlgn="b"/>
                      <a:r>
                        <a:rPr lang="en-GB" sz="1400" b="1" i="0" u="none" strike="noStrike">
                          <a:solidFill>
                            <a:srgbClr val="000000"/>
                          </a:solidFill>
                          <a:effectLst/>
                          <a:latin typeface="Century Gothic"/>
                        </a:rPr>
                        <a:t>Discussing &amp; clarifying the meanings of words, linking new meanings to known vocabulary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137983178"/>
                  </a:ext>
                </a:extLst>
              </a:tr>
              <a:tr h="229086">
                <a:tc>
                  <a:txBody>
                    <a:bodyPr/>
                    <a:lstStyle/>
                    <a:p>
                      <a:pPr algn="l" fontAlgn="b"/>
                      <a:r>
                        <a:rPr lang="en-GB" sz="1400" b="1" i="0" u="none" strike="noStrike">
                          <a:solidFill>
                            <a:srgbClr val="000000"/>
                          </a:solidFill>
                          <a:effectLst/>
                          <a:latin typeface="Century Gothic"/>
                        </a:rPr>
                        <a:t>Discussing their favourite words &amp; phrases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47507040"/>
                  </a:ext>
                </a:extLst>
              </a:tr>
              <a:tr h="680059">
                <a:tc>
                  <a:txBody>
                    <a:bodyPr/>
                    <a:lstStyle/>
                    <a:p>
                      <a:pPr algn="l" fontAlgn="b"/>
                      <a:r>
                        <a:rPr lang="en-GB" sz="1400" b="1" i="0" u="none" strike="noStrike">
                          <a:solidFill>
                            <a:srgbClr val="000000"/>
                          </a:solidFill>
                          <a:effectLst/>
                          <a:latin typeface="Century Gothic"/>
                        </a:rPr>
                        <a:t>Continuing to build up a repertoire of poems learnt by heart, appreciating these &amp; reciting some, with appropriate intonation to make the meaning clear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19271886"/>
                  </a:ext>
                </a:extLst>
              </a:tr>
              <a:tr h="454572">
                <a:tc>
                  <a:txBody>
                    <a:bodyPr/>
                    <a:lstStyle/>
                    <a:p>
                      <a:pPr algn="l" fontAlgn="b"/>
                      <a:r>
                        <a:rPr lang="en-GB" sz="1400" b="1" i="0" u="none" strike="noStrike">
                          <a:solidFill>
                            <a:srgbClr val="000000"/>
                          </a:solidFill>
                          <a:effectLst/>
                          <a:latin typeface="Century Gothic"/>
                        </a:rPr>
                        <a:t>Draw on what they already know/ on background information &amp; vocabulary provided by the teacher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91369123"/>
                  </a:ext>
                </a:extLst>
              </a:tr>
              <a:tr h="454572">
                <a:tc>
                  <a:txBody>
                    <a:bodyPr/>
                    <a:lstStyle/>
                    <a:p>
                      <a:pPr algn="l" fontAlgn="b"/>
                      <a:r>
                        <a:rPr lang="en-GB" sz="1400" b="1" i="0" u="none" strike="noStrike">
                          <a:solidFill>
                            <a:srgbClr val="000000"/>
                          </a:solidFill>
                          <a:effectLst/>
                          <a:latin typeface="Century Gothic"/>
                        </a:rPr>
                        <a:t>Checking that the text makes sense to them as they read and correcting inaccurate reading</a:t>
                      </a:r>
                    </a:p>
                  </a:txBody>
                  <a:tcPr marL="3406" marR="3406" marT="3406" marB="0" anchor="b"/>
                </a:tc>
                <a:tc>
                  <a:txBody>
                    <a:bodyPr/>
                    <a:lstStyle/>
                    <a:p>
                      <a:pPr algn="l" fontAlgn="b"/>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56051996"/>
                  </a:ext>
                </a:extLst>
              </a:tr>
              <a:tr h="229086">
                <a:tc>
                  <a:txBody>
                    <a:bodyPr/>
                    <a:lstStyle/>
                    <a:p>
                      <a:pPr algn="l" fontAlgn="b"/>
                      <a:r>
                        <a:rPr lang="en-GB" sz="1400" b="1" i="0" u="none" strike="noStrike">
                          <a:solidFill>
                            <a:srgbClr val="000000"/>
                          </a:solidFill>
                          <a:effectLst/>
                          <a:latin typeface="Century Gothic"/>
                        </a:rPr>
                        <a:t>Making inferenced on the basis of what is being said &amp; done</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125856717"/>
                  </a:ext>
                </a:extLst>
              </a:tr>
              <a:tr h="218514">
                <a:tc>
                  <a:txBody>
                    <a:bodyPr/>
                    <a:lstStyle/>
                    <a:p>
                      <a:pPr algn="l" fontAlgn="b"/>
                      <a:r>
                        <a:rPr lang="en-GB" sz="1400" b="1" i="0" u="none" strike="noStrike">
                          <a:solidFill>
                            <a:srgbClr val="000000"/>
                          </a:solidFill>
                          <a:effectLst/>
                          <a:latin typeface="Century Gothic"/>
                        </a:rPr>
                        <a:t>Answering &amp; asking questions</a:t>
                      </a: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681713109"/>
                  </a:ext>
                </a:extLst>
              </a:tr>
              <a:tr h="454572">
                <a:tc>
                  <a:txBody>
                    <a:bodyPr/>
                    <a:lstStyle/>
                    <a:p>
                      <a:pPr algn="l" fontAlgn="b"/>
                      <a:r>
                        <a:rPr lang="en-GB" sz="1400" b="1" i="0" u="none" strike="noStrike">
                          <a:solidFill>
                            <a:srgbClr val="000000"/>
                          </a:solidFill>
                          <a:effectLst/>
                          <a:latin typeface="Century Gothic"/>
                        </a:rPr>
                        <a:t>Predicting what might happen based on what has been read so far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80449411"/>
                  </a:ext>
                </a:extLst>
              </a:tr>
              <a:tr h="680059">
                <a:tc>
                  <a:txBody>
                    <a:bodyPr/>
                    <a:lstStyle/>
                    <a:p>
                      <a:pPr algn="l" fontAlgn="b"/>
                      <a:r>
                        <a:rPr lang="en-GB" sz="1400" b="1" i="0" u="none" strike="noStrike">
                          <a:solidFill>
                            <a:srgbClr val="000000"/>
                          </a:solidFill>
                          <a:effectLst/>
                          <a:latin typeface="Century Gothic"/>
                        </a:rPr>
                        <a:t>Participate in discussion about books, poems &amp; other words that are read to them &amp; those they can read themselves, taking turns &amp; listening to what others say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439666157"/>
                  </a:ext>
                </a:extLst>
              </a:tr>
              <a:tr h="454572">
                <a:tc>
                  <a:txBody>
                    <a:bodyPr/>
                    <a:lstStyle/>
                    <a:p>
                      <a:pPr algn="l" fontAlgn="b"/>
                      <a:r>
                        <a:rPr lang="en-GB" sz="1400" b="1" i="0" u="none" strike="noStrike">
                          <a:solidFill>
                            <a:srgbClr val="000000"/>
                          </a:solidFill>
                          <a:effectLst/>
                          <a:latin typeface="Century Gothic"/>
                        </a:rPr>
                        <a:t>Explain &amp; discuss their understanding of books, poems &amp; other material, both that they listen to &amp; those they read themselves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460398396"/>
                  </a:ext>
                </a:extLst>
              </a:tr>
            </a:tbl>
          </a:graphicData>
        </a:graphic>
      </p:graphicFrame>
    </p:spTree>
    <p:extLst>
      <p:ext uri="{BB962C8B-B14F-4D97-AF65-F5344CB8AC3E}">
        <p14:creationId xmlns:p14="http://schemas.microsoft.com/office/powerpoint/2010/main" val="353112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747961697"/>
              </p:ext>
            </p:extLst>
          </p:nvPr>
        </p:nvGraphicFramePr>
        <p:xfrm>
          <a:off x="0" y="0"/>
          <a:ext cx="12203720" cy="6822226"/>
        </p:xfrm>
        <a:graphic>
          <a:graphicData uri="http://schemas.openxmlformats.org/drawingml/2006/table">
            <a:tbl>
              <a:tblPr firstRow="1" bandRow="1">
                <a:tableStyleId>{7DF18680-E054-41AD-8BC1-D1AEF772440D}</a:tableStyleId>
              </a:tblPr>
              <a:tblGrid>
                <a:gridCol w="6101860">
                  <a:extLst>
                    <a:ext uri="{9D8B030D-6E8A-4147-A177-3AD203B41FA5}">
                      <a16:colId xmlns:a16="http://schemas.microsoft.com/office/drawing/2014/main" val="3673590467"/>
                    </a:ext>
                  </a:extLst>
                </a:gridCol>
                <a:gridCol w="6101860">
                  <a:extLst>
                    <a:ext uri="{9D8B030D-6E8A-4147-A177-3AD203B41FA5}">
                      <a16:colId xmlns:a16="http://schemas.microsoft.com/office/drawing/2014/main" val="1234258885"/>
                    </a:ext>
                  </a:extLst>
                </a:gridCol>
              </a:tblGrid>
              <a:tr h="1088446">
                <a:tc>
                  <a:txBody>
                    <a:bodyPr/>
                    <a:lstStyle/>
                    <a:p>
                      <a:r>
                        <a:rPr lang="en-GB"/>
                        <a:t>Year 2 Spring Term 1</a:t>
                      </a:r>
                    </a:p>
                  </a:txBody>
                  <a:tcPr/>
                </a:tc>
                <a:tc>
                  <a:txBody>
                    <a:bodyPr/>
                    <a:lstStyle/>
                    <a:p>
                      <a:r>
                        <a:rPr lang="en-GB"/>
                        <a:t>Year 2 Spring Term 2</a:t>
                      </a:r>
                    </a:p>
                  </a:txBody>
                  <a:tcPr/>
                </a:tc>
                <a:extLst>
                  <a:ext uri="{0D108BD9-81ED-4DB2-BD59-A6C34878D82A}">
                    <a16:rowId xmlns:a16="http://schemas.microsoft.com/office/drawing/2014/main" val="708244901"/>
                  </a:ext>
                </a:extLst>
              </a:tr>
              <a:tr h="5733780">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281452701"/>
                  </a:ext>
                </a:extLst>
              </a:tr>
            </a:tbl>
          </a:graphicData>
        </a:graphic>
      </p:graphicFrame>
      <p:pic>
        <p:nvPicPr>
          <p:cNvPr id="2" name="Picture 1" descr="Love : Pena, la, de, Matt: Amazon.co.uk: Books">
            <a:extLst>
              <a:ext uri="{FF2B5EF4-FFF2-40B4-BE49-F238E27FC236}">
                <a16:creationId xmlns:a16="http://schemas.microsoft.com/office/drawing/2014/main" id="{60AA5AA5-1E56-18F6-F52D-EECD0AB7D8CB}"/>
              </a:ext>
            </a:extLst>
          </p:cNvPr>
          <p:cNvPicPr>
            <a:picLocks noChangeAspect="1"/>
          </p:cNvPicPr>
          <p:nvPr/>
        </p:nvPicPr>
        <p:blipFill>
          <a:blip r:embed="rId3"/>
          <a:stretch>
            <a:fillRect/>
          </a:stretch>
        </p:blipFill>
        <p:spPr>
          <a:xfrm>
            <a:off x="387960" y="1390283"/>
            <a:ext cx="1990725" cy="2295525"/>
          </a:xfrm>
          <a:prstGeom prst="rect">
            <a:avLst/>
          </a:prstGeom>
        </p:spPr>
      </p:pic>
      <p:pic>
        <p:nvPicPr>
          <p:cNvPr id="4" name="Picture 3" descr="Books">
            <a:extLst>
              <a:ext uri="{FF2B5EF4-FFF2-40B4-BE49-F238E27FC236}">
                <a16:creationId xmlns:a16="http://schemas.microsoft.com/office/drawing/2014/main" id="{F4DEB410-0D06-EB91-F02C-A03871298B05}"/>
              </a:ext>
            </a:extLst>
          </p:cNvPr>
          <p:cNvPicPr>
            <a:picLocks noChangeAspect="1"/>
          </p:cNvPicPr>
          <p:nvPr/>
        </p:nvPicPr>
        <p:blipFill>
          <a:blip r:embed="rId4"/>
          <a:stretch>
            <a:fillRect/>
          </a:stretch>
        </p:blipFill>
        <p:spPr>
          <a:xfrm>
            <a:off x="4067196" y="1198770"/>
            <a:ext cx="2028825" cy="2247900"/>
          </a:xfrm>
          <a:prstGeom prst="rect">
            <a:avLst/>
          </a:prstGeom>
        </p:spPr>
      </p:pic>
      <p:pic>
        <p:nvPicPr>
          <p:cNvPr id="5" name="Picture 4" descr="Matt de la Peña">
            <a:extLst>
              <a:ext uri="{FF2B5EF4-FFF2-40B4-BE49-F238E27FC236}">
                <a16:creationId xmlns:a16="http://schemas.microsoft.com/office/drawing/2014/main" id="{0C24F174-88DD-7D37-8BE3-9751231AA9C0}"/>
              </a:ext>
            </a:extLst>
          </p:cNvPr>
          <p:cNvPicPr>
            <a:picLocks noChangeAspect="1"/>
          </p:cNvPicPr>
          <p:nvPr/>
        </p:nvPicPr>
        <p:blipFill>
          <a:blip r:embed="rId5"/>
          <a:stretch>
            <a:fillRect/>
          </a:stretch>
        </p:blipFill>
        <p:spPr>
          <a:xfrm>
            <a:off x="84303" y="4499398"/>
            <a:ext cx="2438400" cy="1876425"/>
          </a:xfrm>
          <a:prstGeom prst="rect">
            <a:avLst/>
          </a:prstGeom>
        </p:spPr>
      </p:pic>
      <p:pic>
        <p:nvPicPr>
          <p:cNvPr id="6" name="Picture 5" descr="Amazon.com: Matt de la Peña: books, biography, latest update">
            <a:extLst>
              <a:ext uri="{FF2B5EF4-FFF2-40B4-BE49-F238E27FC236}">
                <a16:creationId xmlns:a16="http://schemas.microsoft.com/office/drawing/2014/main" id="{303D32C5-E7B5-25A9-BCEF-C04B4924C16C}"/>
              </a:ext>
            </a:extLst>
          </p:cNvPr>
          <p:cNvPicPr>
            <a:picLocks noChangeAspect="1"/>
          </p:cNvPicPr>
          <p:nvPr/>
        </p:nvPicPr>
        <p:blipFill>
          <a:blip r:embed="rId6"/>
          <a:stretch>
            <a:fillRect/>
          </a:stretch>
        </p:blipFill>
        <p:spPr>
          <a:xfrm>
            <a:off x="4067865" y="4088315"/>
            <a:ext cx="1924050" cy="2371725"/>
          </a:xfrm>
          <a:prstGeom prst="rect">
            <a:avLst/>
          </a:prstGeom>
        </p:spPr>
      </p:pic>
      <p:pic>
        <p:nvPicPr>
          <p:cNvPr id="8" name="Picture 7" descr="Voices in the Park: Amazon.co.uk: Browne, Anthony: 9780552545648: Books">
            <a:extLst>
              <a:ext uri="{FF2B5EF4-FFF2-40B4-BE49-F238E27FC236}">
                <a16:creationId xmlns:a16="http://schemas.microsoft.com/office/drawing/2014/main" id="{AD6E62F4-5F8F-41F1-4F28-3FE56F635432}"/>
              </a:ext>
            </a:extLst>
          </p:cNvPr>
          <p:cNvPicPr>
            <a:picLocks noChangeAspect="1"/>
          </p:cNvPicPr>
          <p:nvPr/>
        </p:nvPicPr>
        <p:blipFill>
          <a:blip r:embed="rId7"/>
          <a:stretch>
            <a:fillRect/>
          </a:stretch>
        </p:blipFill>
        <p:spPr>
          <a:xfrm>
            <a:off x="8523066" y="1194116"/>
            <a:ext cx="2141272" cy="2512359"/>
          </a:xfrm>
          <a:prstGeom prst="rect">
            <a:avLst/>
          </a:prstGeom>
        </p:spPr>
      </p:pic>
      <p:pic>
        <p:nvPicPr>
          <p:cNvPr id="11" name="Picture 10" descr="Meerkat Mail : Gravett, Emily, Gravett, Emily: Amazon.co.uk: Books">
            <a:extLst>
              <a:ext uri="{FF2B5EF4-FFF2-40B4-BE49-F238E27FC236}">
                <a16:creationId xmlns:a16="http://schemas.microsoft.com/office/drawing/2014/main" id="{DA58DFC7-F35F-6EA7-982D-C782A4AB4ABA}"/>
              </a:ext>
            </a:extLst>
          </p:cNvPr>
          <p:cNvPicPr>
            <a:picLocks noChangeAspect="1"/>
          </p:cNvPicPr>
          <p:nvPr/>
        </p:nvPicPr>
        <p:blipFill>
          <a:blip r:embed="rId8"/>
          <a:stretch>
            <a:fillRect/>
          </a:stretch>
        </p:blipFill>
        <p:spPr>
          <a:xfrm>
            <a:off x="2368084" y="2438119"/>
            <a:ext cx="1819275" cy="1477496"/>
          </a:xfrm>
          <a:prstGeom prst="rect">
            <a:avLst/>
          </a:prstGeom>
        </p:spPr>
      </p:pic>
      <p:pic>
        <p:nvPicPr>
          <p:cNvPr id="12" name="Picture 11" descr="A Planet Full of Plastic: and how you can help: Amazon.co.uk: Layton, Neal:  9781526361738: Books">
            <a:extLst>
              <a:ext uri="{FF2B5EF4-FFF2-40B4-BE49-F238E27FC236}">
                <a16:creationId xmlns:a16="http://schemas.microsoft.com/office/drawing/2014/main" id="{20FE7338-DA7D-8620-2506-A66BF09AB910}"/>
              </a:ext>
            </a:extLst>
          </p:cNvPr>
          <p:cNvPicPr>
            <a:picLocks noChangeAspect="1"/>
          </p:cNvPicPr>
          <p:nvPr/>
        </p:nvPicPr>
        <p:blipFill>
          <a:blip r:embed="rId9"/>
          <a:stretch>
            <a:fillRect/>
          </a:stretch>
        </p:blipFill>
        <p:spPr>
          <a:xfrm>
            <a:off x="2216524" y="4083145"/>
            <a:ext cx="1853453" cy="1885389"/>
          </a:xfrm>
          <a:prstGeom prst="rect">
            <a:avLst/>
          </a:prstGeom>
        </p:spPr>
      </p:pic>
      <p:pic>
        <p:nvPicPr>
          <p:cNvPr id="14" name="Picture 13" descr="Poems to Perform: A Classic Collection chosen by the Children's Laureate:  Amazon.co.uk: Donaldson, Julia, Melinsky, Clare: 9780230757431: Stationery  &amp; Office Supplies">
            <a:extLst>
              <a:ext uri="{FF2B5EF4-FFF2-40B4-BE49-F238E27FC236}">
                <a16:creationId xmlns:a16="http://schemas.microsoft.com/office/drawing/2014/main" id="{DCA8A46C-5AB5-CDA9-2CCF-AF006A3A9977}"/>
              </a:ext>
            </a:extLst>
          </p:cNvPr>
          <p:cNvPicPr>
            <a:picLocks noChangeAspect="1"/>
          </p:cNvPicPr>
          <p:nvPr/>
        </p:nvPicPr>
        <p:blipFill>
          <a:blip r:embed="rId10"/>
          <a:stretch>
            <a:fillRect/>
          </a:stretch>
        </p:blipFill>
        <p:spPr>
          <a:xfrm>
            <a:off x="10462373" y="3992377"/>
            <a:ext cx="1733550" cy="2638425"/>
          </a:xfrm>
          <a:prstGeom prst="rect">
            <a:avLst/>
          </a:prstGeom>
        </p:spPr>
      </p:pic>
      <p:pic>
        <p:nvPicPr>
          <p:cNvPr id="15" name="Picture 14" descr="The Lion Inside: Amazon.co.uk: Bright, Rachel, Field, Jim: 9781408331590:  Books">
            <a:extLst>
              <a:ext uri="{FF2B5EF4-FFF2-40B4-BE49-F238E27FC236}">
                <a16:creationId xmlns:a16="http://schemas.microsoft.com/office/drawing/2014/main" id="{B76FD043-B2DD-A336-99CE-2D27BC4C1842}"/>
              </a:ext>
            </a:extLst>
          </p:cNvPr>
          <p:cNvPicPr>
            <a:picLocks noChangeAspect="1"/>
          </p:cNvPicPr>
          <p:nvPr/>
        </p:nvPicPr>
        <p:blipFill>
          <a:blip r:embed="rId11"/>
          <a:stretch>
            <a:fillRect/>
          </a:stretch>
        </p:blipFill>
        <p:spPr>
          <a:xfrm>
            <a:off x="10663238" y="1908643"/>
            <a:ext cx="1544731" cy="1920128"/>
          </a:xfrm>
          <a:prstGeom prst="rect">
            <a:avLst/>
          </a:prstGeom>
        </p:spPr>
      </p:pic>
      <p:pic>
        <p:nvPicPr>
          <p:cNvPr id="16" name="Picture 15" descr="The Koala Who Could by Rachel Bright and Jim Field – The Book Nook">
            <a:extLst>
              <a:ext uri="{FF2B5EF4-FFF2-40B4-BE49-F238E27FC236}">
                <a16:creationId xmlns:a16="http://schemas.microsoft.com/office/drawing/2014/main" id="{FED5E154-2AF1-9EDD-586F-AE60F83DE34D}"/>
              </a:ext>
            </a:extLst>
          </p:cNvPr>
          <p:cNvPicPr>
            <a:picLocks noChangeAspect="1"/>
          </p:cNvPicPr>
          <p:nvPr/>
        </p:nvPicPr>
        <p:blipFill>
          <a:blip r:embed="rId12"/>
          <a:stretch>
            <a:fillRect/>
          </a:stretch>
        </p:blipFill>
        <p:spPr>
          <a:xfrm>
            <a:off x="6180885" y="1863819"/>
            <a:ext cx="1925731" cy="2390775"/>
          </a:xfrm>
          <a:prstGeom prst="rect">
            <a:avLst/>
          </a:prstGeom>
        </p:spPr>
      </p:pic>
      <p:pic>
        <p:nvPicPr>
          <p:cNvPr id="17" name="Picture 16" descr="The Worrysaurus by Rachel Bright — Chestnut Books">
            <a:extLst>
              <a:ext uri="{FF2B5EF4-FFF2-40B4-BE49-F238E27FC236}">
                <a16:creationId xmlns:a16="http://schemas.microsoft.com/office/drawing/2014/main" id="{877503E6-5A59-96DF-FFCD-A144F94BF9C0}"/>
              </a:ext>
            </a:extLst>
          </p:cNvPr>
          <p:cNvPicPr>
            <a:picLocks noChangeAspect="1"/>
          </p:cNvPicPr>
          <p:nvPr/>
        </p:nvPicPr>
        <p:blipFill>
          <a:blip r:embed="rId13"/>
          <a:stretch>
            <a:fillRect/>
          </a:stretch>
        </p:blipFill>
        <p:spPr>
          <a:xfrm>
            <a:off x="8094849" y="4296055"/>
            <a:ext cx="2143125" cy="2143125"/>
          </a:xfrm>
          <a:prstGeom prst="rect">
            <a:avLst/>
          </a:prstGeom>
        </p:spPr>
      </p:pic>
    </p:spTree>
    <p:extLst>
      <p:ext uri="{BB962C8B-B14F-4D97-AF65-F5344CB8AC3E}">
        <p14:creationId xmlns:p14="http://schemas.microsoft.com/office/powerpoint/2010/main" val="41004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700356973"/>
              </p:ext>
            </p:extLst>
          </p:nvPr>
        </p:nvGraphicFramePr>
        <p:xfrm>
          <a:off x="0" y="0"/>
          <a:ext cx="12192000" cy="9098279"/>
        </p:xfrm>
        <a:graphic>
          <a:graphicData uri="http://schemas.openxmlformats.org/drawingml/2006/table">
            <a:tbl>
              <a:tblPr firstRow="1" bandRow="1">
                <a:tableStyleId>{7DF18680-E054-41AD-8BC1-D1AEF772440D}</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2 Spring Term 1</a:t>
                      </a:r>
                    </a:p>
                  </a:txBody>
                  <a:tcPr/>
                </a:tc>
                <a:tc hMerge="1">
                  <a:txBody>
                    <a:bodyPr/>
                    <a:lstStyle/>
                    <a:p>
                      <a:endParaRPr lang="en-GB"/>
                    </a:p>
                  </a:txBody>
                  <a:tcPr/>
                </a:tc>
                <a:tc gridSpan="2">
                  <a:txBody>
                    <a:bodyPr/>
                    <a:lstStyle/>
                    <a:p>
                      <a:r>
                        <a:rPr lang="en-GB"/>
                        <a:t>Year 2 Spring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Non-Fiction: A Planet Full of Plastic</a:t>
                      </a:r>
                      <a:endParaRPr lang="en-GB" i="1"/>
                    </a:p>
                  </a:txBody>
                  <a:tcPr/>
                </a:tc>
                <a:tc rowSpan="2">
                  <a:txBody>
                    <a:bodyPr/>
                    <a:lstStyle/>
                    <a:p>
                      <a:r>
                        <a:rPr lang="en-GB"/>
                        <a:t>Week 1</a:t>
                      </a:r>
                    </a:p>
                  </a:txBody>
                  <a:tcPr/>
                </a:tc>
                <a:tc>
                  <a:txBody>
                    <a:bodyPr/>
                    <a:lstStyle/>
                    <a:p>
                      <a:r>
                        <a:rPr lang="en-GB"/>
                        <a:t>Poetry: Poems to Perform </a:t>
                      </a:r>
                      <a:endParaRPr lang="en-GB" i="1"/>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Checking that the text makes sense to them as they read and correcting inaccurate reading</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Continuing to build up a repertoire of poems learnt by heart, appreciating these &amp; reciting some, with appropriate intonation to make the meaning clear. </a:t>
                      </a:r>
                      <a:endParaRPr lang="en-US"/>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Meerkat Mail</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Poetry Text: Poems to Perform </a:t>
                      </a:r>
                      <a:endParaRPr lang="en-GB" i="1"/>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Making inferenced on the basis of what is being said &amp; done.</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Listen to, discuss &amp; express views about a wide range of contemporary &amp; classis poetry, stories &amp; non-fiction at a level beyond that at which their can read independently</a:t>
                      </a:r>
                      <a:endParaRPr lang="en-US"/>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Fiction: Love</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The Lion Inside </a:t>
                      </a:r>
                      <a:endParaRPr lang="en-GB" i="1"/>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Answering &amp; asking questions. Discussing &amp; clarifying the meanings of words, linking new meanings to known vocabulary</a:t>
                      </a:r>
                      <a:endParaRPr lang="en-US"/>
                    </a:p>
                  </a:txBody>
                  <a:tcPr/>
                </a:tc>
                <a:tc vMerge="1">
                  <a:txBody>
                    <a:bodyPr/>
                    <a:lstStyle/>
                    <a:p>
                      <a:endParaRPr lang="en-GB"/>
                    </a:p>
                  </a:txBody>
                  <a:tcPr/>
                </a:tc>
                <a:tc>
                  <a:txBody>
                    <a:bodyPr/>
                    <a:lstStyle/>
                    <a:p>
                      <a:pPr lvl="0" algn="l">
                        <a:buNone/>
                      </a:pPr>
                      <a:r>
                        <a:rPr lang="en-GB" sz="1400" b="1" i="0" u="none" strike="noStrike">
                          <a:solidFill>
                            <a:srgbClr val="000000"/>
                          </a:solidFill>
                          <a:effectLst/>
                          <a:latin typeface="Century Gothic"/>
                        </a:rPr>
                        <a:t>Discussing &amp; clarifying the meanings of words, linking new meanings to known vocabulary. Discussing their favourite words / phrases. </a:t>
                      </a:r>
                      <a:endParaRPr lang="en-US"/>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Last Stop on Market Street</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pPr lvl="0" algn="l">
                        <a:buNone/>
                      </a:pPr>
                      <a:r>
                        <a:rPr lang="en-GB" sz="1400" b="0" i="0" u="none" strike="noStrike">
                          <a:solidFill>
                            <a:srgbClr val="000000"/>
                          </a:solidFill>
                          <a:effectLst/>
                          <a:latin typeface="Century Gothic"/>
                        </a:rPr>
                        <a:t>Fiction: The Koala that Could</a:t>
                      </a:r>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Discuss the sequence of events in books and how items of information are related</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Becoming increasingly familiar with &amp; retelling a wider range of stories, fairy, stories and traditional tales.</a:t>
                      </a:r>
                      <a:endParaRPr lang="en-US"/>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Carmela Full Of Wishes</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 The </a:t>
                      </a:r>
                      <a:r>
                        <a:rPr lang="en-GB" err="1"/>
                        <a:t>Worrysaurus</a:t>
                      </a:r>
                      <a:endParaRPr lang="en-GB" i="1" err="1"/>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Predicting what might happen based on what has been read so far. </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Participate in discussion about books, poems &amp; other words that are read to them &amp; those they can read themselves, taking turns &amp; listening to what others say.</a:t>
                      </a:r>
                      <a:endParaRPr lang="en-US"/>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r>
                        <a:rPr lang="en-GB"/>
                        <a:t>Fiction/Non-Fiction/Poetry Text: Milo Imagines the World</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Fiction: Voices in the Park</a:t>
                      </a:r>
                      <a:endParaRPr lang="en-GB" i="1"/>
                    </a:p>
                  </a:txBody>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Explain &amp; discuss their understanding of books, poems &amp; other material, both that they listen to &amp; those they read themselves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Explain &amp; discuss their understanding of books, poems &amp; other material, both that they listen to &amp; those they read themselves. </a:t>
                      </a:r>
                      <a:endParaRPr lang="en-US"/>
                    </a:p>
                  </a:txBody>
                  <a:tcPr/>
                </a:tc>
                <a:extLst>
                  <a:ext uri="{0D108BD9-81ED-4DB2-BD59-A6C34878D82A}">
                    <a16:rowId xmlns:a16="http://schemas.microsoft.com/office/drawing/2014/main" val="4019619930"/>
                  </a:ext>
                </a:extLst>
              </a:tr>
            </a:tbl>
          </a:graphicData>
        </a:graphic>
      </p:graphicFrame>
    </p:spTree>
    <p:extLst>
      <p:ext uri="{BB962C8B-B14F-4D97-AF65-F5344CB8AC3E}">
        <p14:creationId xmlns:p14="http://schemas.microsoft.com/office/powerpoint/2010/main" val="356047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2251298283"/>
              </p:ext>
            </p:extLst>
          </p:nvPr>
        </p:nvGraphicFramePr>
        <p:xfrm>
          <a:off x="0" y="0"/>
          <a:ext cx="12192004" cy="6857995"/>
        </p:xfrm>
        <a:graphic>
          <a:graphicData uri="http://schemas.openxmlformats.org/drawingml/2006/table">
            <a:tbl>
              <a:tblPr>
                <a:tableStyleId>{35758FB7-9AC5-4552-8A53-C91805E547FA}</a:tableStyleId>
              </a:tblPr>
              <a:tblGrid>
                <a:gridCol w="6020368">
                  <a:extLst>
                    <a:ext uri="{9D8B030D-6E8A-4147-A177-3AD203B41FA5}">
                      <a16:colId xmlns:a16="http://schemas.microsoft.com/office/drawing/2014/main" val="1101563154"/>
                    </a:ext>
                  </a:extLst>
                </a:gridCol>
                <a:gridCol w="514303">
                  <a:extLst>
                    <a:ext uri="{9D8B030D-6E8A-4147-A177-3AD203B41FA5}">
                      <a16:colId xmlns:a16="http://schemas.microsoft.com/office/drawing/2014/main" val="3739061987"/>
                    </a:ext>
                  </a:extLst>
                </a:gridCol>
                <a:gridCol w="514303">
                  <a:extLst>
                    <a:ext uri="{9D8B030D-6E8A-4147-A177-3AD203B41FA5}">
                      <a16:colId xmlns:a16="http://schemas.microsoft.com/office/drawing/2014/main" val="365567640"/>
                    </a:ext>
                  </a:extLst>
                </a:gridCol>
                <a:gridCol w="514303">
                  <a:extLst>
                    <a:ext uri="{9D8B030D-6E8A-4147-A177-3AD203B41FA5}">
                      <a16:colId xmlns:a16="http://schemas.microsoft.com/office/drawing/2014/main" val="3261331511"/>
                    </a:ext>
                  </a:extLst>
                </a:gridCol>
                <a:gridCol w="514303">
                  <a:extLst>
                    <a:ext uri="{9D8B030D-6E8A-4147-A177-3AD203B41FA5}">
                      <a16:colId xmlns:a16="http://schemas.microsoft.com/office/drawing/2014/main" val="3675626289"/>
                    </a:ext>
                  </a:extLst>
                </a:gridCol>
                <a:gridCol w="514303">
                  <a:extLst>
                    <a:ext uri="{9D8B030D-6E8A-4147-A177-3AD203B41FA5}">
                      <a16:colId xmlns:a16="http://schemas.microsoft.com/office/drawing/2014/main" val="1203911079"/>
                    </a:ext>
                  </a:extLst>
                </a:gridCol>
                <a:gridCol w="514303">
                  <a:extLst>
                    <a:ext uri="{9D8B030D-6E8A-4147-A177-3AD203B41FA5}">
                      <a16:colId xmlns:a16="http://schemas.microsoft.com/office/drawing/2014/main" val="516866282"/>
                    </a:ext>
                  </a:extLst>
                </a:gridCol>
                <a:gridCol w="514303">
                  <a:extLst>
                    <a:ext uri="{9D8B030D-6E8A-4147-A177-3AD203B41FA5}">
                      <a16:colId xmlns:a16="http://schemas.microsoft.com/office/drawing/2014/main" val="3835468091"/>
                    </a:ext>
                  </a:extLst>
                </a:gridCol>
                <a:gridCol w="514303">
                  <a:extLst>
                    <a:ext uri="{9D8B030D-6E8A-4147-A177-3AD203B41FA5}">
                      <a16:colId xmlns:a16="http://schemas.microsoft.com/office/drawing/2014/main" val="2200016958"/>
                    </a:ext>
                  </a:extLst>
                </a:gridCol>
                <a:gridCol w="514303">
                  <a:extLst>
                    <a:ext uri="{9D8B030D-6E8A-4147-A177-3AD203B41FA5}">
                      <a16:colId xmlns:a16="http://schemas.microsoft.com/office/drawing/2014/main" val="2602522037"/>
                    </a:ext>
                  </a:extLst>
                </a:gridCol>
                <a:gridCol w="514303">
                  <a:extLst>
                    <a:ext uri="{9D8B030D-6E8A-4147-A177-3AD203B41FA5}">
                      <a16:colId xmlns:a16="http://schemas.microsoft.com/office/drawing/2014/main" val="2030296416"/>
                    </a:ext>
                  </a:extLst>
                </a:gridCol>
                <a:gridCol w="514303">
                  <a:extLst>
                    <a:ext uri="{9D8B030D-6E8A-4147-A177-3AD203B41FA5}">
                      <a16:colId xmlns:a16="http://schemas.microsoft.com/office/drawing/2014/main" val="709361438"/>
                    </a:ext>
                  </a:extLst>
                </a:gridCol>
                <a:gridCol w="514303">
                  <a:extLst>
                    <a:ext uri="{9D8B030D-6E8A-4147-A177-3AD203B41FA5}">
                      <a16:colId xmlns:a16="http://schemas.microsoft.com/office/drawing/2014/main" val="708924197"/>
                    </a:ext>
                  </a:extLst>
                </a:gridCol>
              </a:tblGrid>
              <a:tr h="261298">
                <a:tc gridSpan="1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rgbClr val="000000"/>
                          </a:solidFill>
                          <a:effectLst/>
                        </a:rPr>
                        <a:t>NNC Year 2 Reading Comprehension Objectives SPRING</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extLst>
                  <a:ext uri="{0D108BD9-81ED-4DB2-BD59-A6C34878D82A}">
                    <a16:rowId xmlns:a16="http://schemas.microsoft.com/office/drawing/2014/main" val="1610128660"/>
                  </a:ext>
                </a:extLst>
              </a:tr>
              <a:tr h="229086">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785340028"/>
                  </a:ext>
                </a:extLst>
              </a:tr>
              <a:tr h="680059">
                <a:tc>
                  <a:txBody>
                    <a:bodyPr/>
                    <a:lstStyle/>
                    <a:p>
                      <a:pPr marL="0" marR="0" lvl="0" indent="0" algn="l" rtl="0" eaLnBrk="1" fontAlgn="b" latinLnBrk="0" hangingPunct="1">
                        <a:lnSpc>
                          <a:spcPct val="100000"/>
                        </a:lnSpc>
                        <a:spcBef>
                          <a:spcPts val="0"/>
                        </a:spcBef>
                        <a:spcAft>
                          <a:spcPts val="0"/>
                        </a:spcAft>
                        <a:buClrTx/>
                        <a:buSzTx/>
                        <a:buFontTx/>
                        <a:buNone/>
                      </a:pPr>
                      <a:r>
                        <a:rPr lang="en-GB" sz="1400" b="1" i="0" u="none" strike="noStrike">
                          <a:solidFill>
                            <a:srgbClr val="000000"/>
                          </a:solidFill>
                          <a:effectLst/>
                          <a:latin typeface="Century Gothic"/>
                        </a:rPr>
                        <a:t>Listen to, discuss &amp; express views about a wide range of contemporary &amp; classis poetry, stories &amp; non-fiction at a level beyond that at which their can read independently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622309031"/>
                  </a:ext>
                </a:extLst>
              </a:tr>
              <a:tr h="454572">
                <a:tc>
                  <a:txBody>
                    <a:bodyPr/>
                    <a:lstStyle/>
                    <a:p>
                      <a:pPr algn="l" fontAlgn="b"/>
                      <a:r>
                        <a:rPr lang="en-GB" sz="1400" b="1" i="0" u="none" strike="noStrike">
                          <a:solidFill>
                            <a:srgbClr val="000000"/>
                          </a:solidFill>
                          <a:effectLst/>
                          <a:latin typeface="Century Gothic"/>
                        </a:rPr>
                        <a:t>Discuss the sequence of events in books and how items of information are related</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507945442"/>
                  </a:ext>
                </a:extLst>
              </a:tr>
              <a:tr h="454572">
                <a:tc>
                  <a:txBody>
                    <a:bodyPr/>
                    <a:lstStyle/>
                    <a:p>
                      <a:pPr algn="l" fontAlgn="b"/>
                      <a:r>
                        <a:rPr lang="en-GB" sz="1400" b="1" i="0" u="none" strike="noStrike">
                          <a:solidFill>
                            <a:srgbClr val="000000"/>
                          </a:solidFill>
                          <a:effectLst/>
                          <a:latin typeface="Century Gothic"/>
                        </a:rPr>
                        <a:t>Becoming increasingly familiar with &amp; retelling a wider range of stories, fairy, stories and traditional tales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06869687"/>
                  </a:ext>
                </a:extLst>
              </a:tr>
              <a:tr h="229086">
                <a:tc>
                  <a:txBody>
                    <a:bodyPr/>
                    <a:lstStyle/>
                    <a:p>
                      <a:pPr algn="l" fontAlgn="b"/>
                      <a:r>
                        <a:rPr lang="en-GB" sz="1400" b="1" i="0" u="none" strike="noStrike">
                          <a:solidFill>
                            <a:srgbClr val="000000"/>
                          </a:solidFill>
                          <a:effectLst/>
                          <a:latin typeface="Century Gothic"/>
                        </a:rPr>
                        <a:t>Being introduced to NF texts that are structured in different ways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82055353"/>
                  </a:ext>
                </a:extLst>
              </a:tr>
              <a:tr h="229086">
                <a:tc>
                  <a:txBody>
                    <a:bodyPr/>
                    <a:lstStyle/>
                    <a:p>
                      <a:pPr algn="l" fontAlgn="b"/>
                      <a:r>
                        <a:rPr lang="en-GB" sz="1400" b="1" i="0" u="none" strike="noStrike">
                          <a:solidFill>
                            <a:srgbClr val="000000"/>
                          </a:solidFill>
                          <a:effectLst/>
                          <a:latin typeface="Century Gothic"/>
                        </a:rPr>
                        <a:t>Recognising simple recurring literary language in stories &amp; poetry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722580369"/>
                  </a:ext>
                </a:extLst>
              </a:tr>
              <a:tr h="454572">
                <a:tc>
                  <a:txBody>
                    <a:bodyPr/>
                    <a:lstStyle/>
                    <a:p>
                      <a:pPr algn="l" fontAlgn="b"/>
                      <a:r>
                        <a:rPr lang="en-GB" sz="1400" b="1" i="0" u="none" strike="noStrike">
                          <a:solidFill>
                            <a:srgbClr val="000000"/>
                          </a:solidFill>
                          <a:effectLst/>
                          <a:latin typeface="Century Gothic"/>
                        </a:rPr>
                        <a:t>Discussing &amp; clarifying the meanings of words, linking new meanings to known vocabulary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137983178"/>
                  </a:ext>
                </a:extLst>
              </a:tr>
              <a:tr h="229086">
                <a:tc>
                  <a:txBody>
                    <a:bodyPr/>
                    <a:lstStyle/>
                    <a:p>
                      <a:pPr algn="l" fontAlgn="b"/>
                      <a:r>
                        <a:rPr lang="en-GB" sz="1400" b="1" i="0" u="none" strike="noStrike">
                          <a:solidFill>
                            <a:srgbClr val="000000"/>
                          </a:solidFill>
                          <a:effectLst/>
                          <a:latin typeface="Century Gothic"/>
                        </a:rPr>
                        <a:t>Discussing their favourite words &amp; phrases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47507040"/>
                  </a:ext>
                </a:extLst>
              </a:tr>
              <a:tr h="680059">
                <a:tc>
                  <a:txBody>
                    <a:bodyPr/>
                    <a:lstStyle/>
                    <a:p>
                      <a:pPr algn="l" fontAlgn="b"/>
                      <a:r>
                        <a:rPr lang="en-GB" sz="1400" b="1" i="0" u="none" strike="noStrike">
                          <a:solidFill>
                            <a:srgbClr val="000000"/>
                          </a:solidFill>
                          <a:effectLst/>
                          <a:latin typeface="Century Gothic"/>
                        </a:rPr>
                        <a:t>Continuing to build up a repertoire of poems learnt by heart, appreciating these &amp; reciting some, with appropriate intonation to make the meaning clear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19271886"/>
                  </a:ext>
                </a:extLst>
              </a:tr>
              <a:tr h="454572">
                <a:tc>
                  <a:txBody>
                    <a:bodyPr/>
                    <a:lstStyle/>
                    <a:p>
                      <a:pPr algn="l" fontAlgn="b"/>
                      <a:r>
                        <a:rPr lang="en-GB" sz="1400" b="1" i="0" u="none" strike="noStrike">
                          <a:solidFill>
                            <a:srgbClr val="000000"/>
                          </a:solidFill>
                          <a:effectLst/>
                          <a:latin typeface="Century Gothic"/>
                        </a:rPr>
                        <a:t>Draw on what they already know/ on background information &amp; vocabulary provided by the teacher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91369123"/>
                  </a:ext>
                </a:extLst>
              </a:tr>
              <a:tr h="454572">
                <a:tc>
                  <a:txBody>
                    <a:bodyPr/>
                    <a:lstStyle/>
                    <a:p>
                      <a:pPr algn="l" fontAlgn="b"/>
                      <a:r>
                        <a:rPr lang="en-GB" sz="1400" b="1" i="0" u="none" strike="noStrike">
                          <a:solidFill>
                            <a:srgbClr val="000000"/>
                          </a:solidFill>
                          <a:effectLst/>
                          <a:latin typeface="Century Gothic"/>
                        </a:rPr>
                        <a:t>Checking that the text makes sense to them as they read and correcting inaccurate reading</a:t>
                      </a: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56051996"/>
                  </a:ext>
                </a:extLst>
              </a:tr>
              <a:tr h="229086">
                <a:tc>
                  <a:txBody>
                    <a:bodyPr/>
                    <a:lstStyle/>
                    <a:p>
                      <a:pPr algn="l" fontAlgn="b"/>
                      <a:r>
                        <a:rPr lang="en-GB" sz="1400" b="1" i="0" u="none" strike="noStrike">
                          <a:solidFill>
                            <a:srgbClr val="000000"/>
                          </a:solidFill>
                          <a:effectLst/>
                          <a:latin typeface="Century Gothic"/>
                        </a:rPr>
                        <a:t>Making inferenced on the basis of what is being said &amp; done</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125856717"/>
                  </a:ext>
                </a:extLst>
              </a:tr>
              <a:tr h="229086">
                <a:tc>
                  <a:txBody>
                    <a:bodyPr/>
                    <a:lstStyle/>
                    <a:p>
                      <a:pPr algn="l" fontAlgn="b"/>
                      <a:r>
                        <a:rPr lang="en-GB" sz="1400" b="1" i="0" u="none" strike="noStrike">
                          <a:solidFill>
                            <a:srgbClr val="000000"/>
                          </a:solidFill>
                          <a:effectLst/>
                          <a:latin typeface="Century Gothic"/>
                        </a:rPr>
                        <a:t>Answering &amp; asking questions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681713109"/>
                  </a:ext>
                </a:extLst>
              </a:tr>
              <a:tr h="454572">
                <a:tc>
                  <a:txBody>
                    <a:bodyPr/>
                    <a:lstStyle/>
                    <a:p>
                      <a:pPr algn="l" fontAlgn="b"/>
                      <a:r>
                        <a:rPr lang="en-GB" sz="1400" b="1" i="0" u="none" strike="noStrike">
                          <a:solidFill>
                            <a:srgbClr val="000000"/>
                          </a:solidFill>
                          <a:effectLst/>
                          <a:latin typeface="Century Gothic"/>
                        </a:rPr>
                        <a:t>Predicting what might happen based on what has been read so far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80449411"/>
                  </a:ext>
                </a:extLst>
              </a:tr>
              <a:tr h="680059">
                <a:tc>
                  <a:txBody>
                    <a:bodyPr/>
                    <a:lstStyle/>
                    <a:p>
                      <a:pPr algn="l" fontAlgn="b"/>
                      <a:r>
                        <a:rPr lang="en-GB" sz="1400" b="1" i="0" u="none" strike="noStrike">
                          <a:solidFill>
                            <a:srgbClr val="000000"/>
                          </a:solidFill>
                          <a:effectLst/>
                          <a:latin typeface="Century Gothic"/>
                        </a:rPr>
                        <a:t>Participate in discussion about books, poems &amp; other words that are read to them &amp; those they can read themselves, taking turns &amp; listening to what others say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439666157"/>
                  </a:ext>
                </a:extLst>
              </a:tr>
              <a:tr h="454572">
                <a:tc>
                  <a:txBody>
                    <a:bodyPr/>
                    <a:lstStyle/>
                    <a:p>
                      <a:pPr algn="l" fontAlgn="b"/>
                      <a:r>
                        <a:rPr lang="en-GB" sz="1400" b="1" i="0" u="none" strike="noStrike">
                          <a:solidFill>
                            <a:srgbClr val="000000"/>
                          </a:solidFill>
                          <a:effectLst/>
                          <a:latin typeface="Century Gothic"/>
                        </a:rPr>
                        <a:t>Explain &amp; discuss their understanding of books, poems &amp; other material, both that they listen to &amp; those they read themselves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460398396"/>
                  </a:ext>
                </a:extLst>
              </a:tr>
            </a:tbl>
          </a:graphicData>
        </a:graphic>
      </p:graphicFrame>
    </p:spTree>
    <p:extLst>
      <p:ext uri="{BB962C8B-B14F-4D97-AF65-F5344CB8AC3E}">
        <p14:creationId xmlns:p14="http://schemas.microsoft.com/office/powerpoint/2010/main" val="384238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71790903"/>
              </p:ext>
            </p:extLst>
          </p:nvPr>
        </p:nvGraphicFramePr>
        <p:xfrm>
          <a:off x="0" y="0"/>
          <a:ext cx="12203720" cy="6822226"/>
        </p:xfrm>
        <a:graphic>
          <a:graphicData uri="http://schemas.openxmlformats.org/drawingml/2006/table">
            <a:tbl>
              <a:tblPr firstRow="1" bandRow="1">
                <a:tableStyleId>{7DF18680-E054-41AD-8BC1-D1AEF772440D}</a:tableStyleId>
              </a:tblPr>
              <a:tblGrid>
                <a:gridCol w="6101860">
                  <a:extLst>
                    <a:ext uri="{9D8B030D-6E8A-4147-A177-3AD203B41FA5}">
                      <a16:colId xmlns:a16="http://schemas.microsoft.com/office/drawing/2014/main" val="3673590467"/>
                    </a:ext>
                  </a:extLst>
                </a:gridCol>
                <a:gridCol w="6101860">
                  <a:extLst>
                    <a:ext uri="{9D8B030D-6E8A-4147-A177-3AD203B41FA5}">
                      <a16:colId xmlns:a16="http://schemas.microsoft.com/office/drawing/2014/main" val="1234258885"/>
                    </a:ext>
                  </a:extLst>
                </a:gridCol>
              </a:tblGrid>
              <a:tr h="1088446">
                <a:tc>
                  <a:txBody>
                    <a:bodyPr/>
                    <a:lstStyle/>
                    <a:p>
                      <a:r>
                        <a:rPr lang="en-GB"/>
                        <a:t>Year 2 Summer Term 1</a:t>
                      </a:r>
                    </a:p>
                    <a:p>
                      <a:pPr lvl="0">
                        <a:buNone/>
                      </a:pPr>
                      <a:r>
                        <a:rPr lang="en-GB"/>
                        <a:t>Class read aloud</a:t>
                      </a:r>
                    </a:p>
                  </a:txBody>
                  <a:tcPr/>
                </a:tc>
                <a:tc>
                  <a:txBody>
                    <a:bodyPr/>
                    <a:lstStyle/>
                    <a:p>
                      <a:r>
                        <a:rPr lang="en-GB"/>
                        <a:t>Year 2 </a:t>
                      </a:r>
                      <a:r>
                        <a:rPr lang="en-GB" sz="1800" b="1" i="0" u="none" strike="noStrike" noProof="0">
                          <a:solidFill>
                            <a:srgbClr val="FFFFFF"/>
                          </a:solidFill>
                          <a:latin typeface="Calibri"/>
                        </a:rPr>
                        <a:t>Summer </a:t>
                      </a:r>
                      <a:r>
                        <a:rPr lang="en-GB"/>
                        <a:t> Term 2</a:t>
                      </a:r>
                    </a:p>
                    <a:p>
                      <a:pPr lvl="0">
                        <a:buNone/>
                      </a:pPr>
                      <a:r>
                        <a:rPr lang="en-GB"/>
                        <a:t>Class read aloud</a:t>
                      </a:r>
                    </a:p>
                  </a:txBody>
                  <a:tcPr/>
                </a:tc>
                <a:extLst>
                  <a:ext uri="{0D108BD9-81ED-4DB2-BD59-A6C34878D82A}">
                    <a16:rowId xmlns:a16="http://schemas.microsoft.com/office/drawing/2014/main" val="708244901"/>
                  </a:ext>
                </a:extLst>
              </a:tr>
              <a:tr h="5733780">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281452701"/>
                  </a:ext>
                </a:extLst>
              </a:tr>
            </a:tbl>
          </a:graphicData>
        </a:graphic>
      </p:graphicFrame>
      <p:pic>
        <p:nvPicPr>
          <p:cNvPr id="4" name="Picture 3" descr="Perfectly Norman: A Big Bright Feelings Book : Percival, Tom, Percival,  Tom: Amazon.co.uk: Books">
            <a:extLst>
              <a:ext uri="{FF2B5EF4-FFF2-40B4-BE49-F238E27FC236}">
                <a16:creationId xmlns:a16="http://schemas.microsoft.com/office/drawing/2014/main" id="{F9E5B5F2-6963-96FD-F8A2-74BBC424100A}"/>
              </a:ext>
            </a:extLst>
          </p:cNvPr>
          <p:cNvPicPr>
            <a:picLocks noChangeAspect="1"/>
          </p:cNvPicPr>
          <p:nvPr/>
        </p:nvPicPr>
        <p:blipFill>
          <a:blip r:embed="rId3"/>
          <a:stretch>
            <a:fillRect/>
          </a:stretch>
        </p:blipFill>
        <p:spPr>
          <a:xfrm>
            <a:off x="139233" y="1204352"/>
            <a:ext cx="1895475" cy="2409825"/>
          </a:xfrm>
          <a:prstGeom prst="rect">
            <a:avLst/>
          </a:prstGeom>
        </p:spPr>
      </p:pic>
      <p:pic>
        <p:nvPicPr>
          <p:cNvPr id="5" name="Picture 4" descr="The Twits (Colour Edition): Amazon.co.uk: Dahl, Roald, Blake, Quentin:  9780141369341: Books">
            <a:extLst>
              <a:ext uri="{FF2B5EF4-FFF2-40B4-BE49-F238E27FC236}">
                <a16:creationId xmlns:a16="http://schemas.microsoft.com/office/drawing/2014/main" id="{85000B4D-B177-360C-91C0-93D47A7CDF5F}"/>
              </a:ext>
            </a:extLst>
          </p:cNvPr>
          <p:cNvPicPr>
            <a:picLocks noChangeAspect="1"/>
          </p:cNvPicPr>
          <p:nvPr/>
        </p:nvPicPr>
        <p:blipFill>
          <a:blip r:embed="rId4"/>
          <a:stretch>
            <a:fillRect/>
          </a:stretch>
        </p:blipFill>
        <p:spPr>
          <a:xfrm>
            <a:off x="335896" y="3788429"/>
            <a:ext cx="1838325" cy="2486025"/>
          </a:xfrm>
          <a:prstGeom prst="rect">
            <a:avLst/>
          </a:prstGeom>
        </p:spPr>
      </p:pic>
      <p:pic>
        <p:nvPicPr>
          <p:cNvPr id="6" name="Picture 5" descr="Fantastic Mr. Fox: Amazon.co.uk: Dahl, Roald, Blake, Quentin:  9780142410349: Books">
            <a:extLst>
              <a:ext uri="{FF2B5EF4-FFF2-40B4-BE49-F238E27FC236}">
                <a16:creationId xmlns:a16="http://schemas.microsoft.com/office/drawing/2014/main" id="{219051BA-6EF6-385C-34B8-E0389AA6F8F2}"/>
              </a:ext>
            </a:extLst>
          </p:cNvPr>
          <p:cNvPicPr>
            <a:picLocks noChangeAspect="1"/>
          </p:cNvPicPr>
          <p:nvPr/>
        </p:nvPicPr>
        <p:blipFill>
          <a:blip r:embed="rId5"/>
          <a:stretch>
            <a:fillRect/>
          </a:stretch>
        </p:blipFill>
        <p:spPr>
          <a:xfrm>
            <a:off x="2309252" y="1320613"/>
            <a:ext cx="1724025" cy="2647950"/>
          </a:xfrm>
          <a:prstGeom prst="rect">
            <a:avLst/>
          </a:prstGeom>
        </p:spPr>
      </p:pic>
      <p:pic>
        <p:nvPicPr>
          <p:cNvPr id="7" name="Picture 6" descr="Ravi's Roar: A Big Bright Feelings Book: Amazon.co.uk: Percival, Tom,  Percival, Tom: 9781408892176: Books">
            <a:extLst>
              <a:ext uri="{FF2B5EF4-FFF2-40B4-BE49-F238E27FC236}">
                <a16:creationId xmlns:a16="http://schemas.microsoft.com/office/drawing/2014/main" id="{E9BAE880-6FE7-4C72-6387-D50DE5C3FB1E}"/>
              </a:ext>
            </a:extLst>
          </p:cNvPr>
          <p:cNvPicPr>
            <a:picLocks noChangeAspect="1"/>
          </p:cNvPicPr>
          <p:nvPr/>
        </p:nvPicPr>
        <p:blipFill>
          <a:blip r:embed="rId6"/>
          <a:stretch>
            <a:fillRect/>
          </a:stretch>
        </p:blipFill>
        <p:spPr>
          <a:xfrm>
            <a:off x="2313174" y="4229940"/>
            <a:ext cx="1895475" cy="2409825"/>
          </a:xfrm>
          <a:prstGeom prst="rect">
            <a:avLst/>
          </a:prstGeom>
        </p:spPr>
      </p:pic>
      <p:pic>
        <p:nvPicPr>
          <p:cNvPr id="8" name="Picture 7" descr="Clean Up! : Bryon, Nathan, Adeola, Dapo: Amazon.co.uk: Books">
            <a:extLst>
              <a:ext uri="{FF2B5EF4-FFF2-40B4-BE49-F238E27FC236}">
                <a16:creationId xmlns:a16="http://schemas.microsoft.com/office/drawing/2014/main" id="{30A5CEF2-B1F2-0E07-91BE-A67A2F6AC0D9}"/>
              </a:ext>
            </a:extLst>
          </p:cNvPr>
          <p:cNvPicPr>
            <a:picLocks noChangeAspect="1"/>
          </p:cNvPicPr>
          <p:nvPr/>
        </p:nvPicPr>
        <p:blipFill>
          <a:blip r:embed="rId7"/>
          <a:stretch>
            <a:fillRect/>
          </a:stretch>
        </p:blipFill>
        <p:spPr>
          <a:xfrm>
            <a:off x="4114240" y="2433638"/>
            <a:ext cx="1924050" cy="2371725"/>
          </a:xfrm>
          <a:prstGeom prst="rect">
            <a:avLst/>
          </a:prstGeom>
        </p:spPr>
      </p:pic>
      <p:pic>
        <p:nvPicPr>
          <p:cNvPr id="9" name="Picture 8" descr="Poems Aloud: An anthology of poems to read out loud (1) (Poetry to Perform)">
            <a:extLst>
              <a:ext uri="{FF2B5EF4-FFF2-40B4-BE49-F238E27FC236}">
                <a16:creationId xmlns:a16="http://schemas.microsoft.com/office/drawing/2014/main" id="{1C20CD37-CAE5-E70D-53B5-3BA51CC241B5}"/>
              </a:ext>
            </a:extLst>
          </p:cNvPr>
          <p:cNvPicPr>
            <a:picLocks noChangeAspect="1"/>
          </p:cNvPicPr>
          <p:nvPr/>
        </p:nvPicPr>
        <p:blipFill>
          <a:blip r:embed="rId8"/>
          <a:stretch>
            <a:fillRect/>
          </a:stretch>
        </p:blipFill>
        <p:spPr>
          <a:xfrm>
            <a:off x="6334432" y="1234853"/>
            <a:ext cx="2054942" cy="2397260"/>
          </a:xfrm>
          <a:prstGeom prst="rect">
            <a:avLst/>
          </a:prstGeom>
        </p:spPr>
      </p:pic>
      <p:pic>
        <p:nvPicPr>
          <p:cNvPr id="10" name="Picture 9" descr="Look Up! : Bryon, Nathan, Adeola, Dapo: Amazon.co.uk: Books">
            <a:extLst>
              <a:ext uri="{FF2B5EF4-FFF2-40B4-BE49-F238E27FC236}">
                <a16:creationId xmlns:a16="http://schemas.microsoft.com/office/drawing/2014/main" id="{60373A29-2337-EDAE-D3D9-BB202B20E4FA}"/>
              </a:ext>
            </a:extLst>
          </p:cNvPr>
          <p:cNvPicPr>
            <a:picLocks noChangeAspect="1"/>
          </p:cNvPicPr>
          <p:nvPr/>
        </p:nvPicPr>
        <p:blipFill>
          <a:blip r:embed="rId9"/>
          <a:stretch>
            <a:fillRect/>
          </a:stretch>
        </p:blipFill>
        <p:spPr>
          <a:xfrm>
            <a:off x="8685878" y="1198461"/>
            <a:ext cx="1924050" cy="2371725"/>
          </a:xfrm>
          <a:prstGeom prst="rect">
            <a:avLst/>
          </a:prstGeom>
        </p:spPr>
      </p:pic>
      <p:pic>
        <p:nvPicPr>
          <p:cNvPr id="11" name="Picture 10" descr="THE HOUSE OF MADAME M : Amazon.co.uk: Books">
            <a:extLst>
              <a:ext uri="{FF2B5EF4-FFF2-40B4-BE49-F238E27FC236}">
                <a16:creationId xmlns:a16="http://schemas.microsoft.com/office/drawing/2014/main" id="{8ECE9E78-9489-188B-8156-FBF7856DA172}"/>
              </a:ext>
            </a:extLst>
          </p:cNvPr>
          <p:cNvPicPr>
            <a:picLocks noChangeAspect="1"/>
          </p:cNvPicPr>
          <p:nvPr/>
        </p:nvPicPr>
        <p:blipFill>
          <a:blip r:embed="rId10"/>
          <a:stretch>
            <a:fillRect/>
          </a:stretch>
        </p:blipFill>
        <p:spPr>
          <a:xfrm>
            <a:off x="6328902" y="3850404"/>
            <a:ext cx="1943100" cy="2352675"/>
          </a:xfrm>
          <a:prstGeom prst="rect">
            <a:avLst/>
          </a:prstGeom>
        </p:spPr>
      </p:pic>
      <p:pic>
        <p:nvPicPr>
          <p:cNvPr id="12" name="Picture 11" descr="INSIDE THE VILLAINS : Amazon.co.uk: Books">
            <a:extLst>
              <a:ext uri="{FF2B5EF4-FFF2-40B4-BE49-F238E27FC236}">
                <a16:creationId xmlns:a16="http://schemas.microsoft.com/office/drawing/2014/main" id="{7FBEF9A7-7C4B-7EB9-FF48-8C986D6FB075}"/>
              </a:ext>
            </a:extLst>
          </p:cNvPr>
          <p:cNvPicPr>
            <a:picLocks noChangeAspect="1"/>
          </p:cNvPicPr>
          <p:nvPr/>
        </p:nvPicPr>
        <p:blipFill>
          <a:blip r:embed="rId11"/>
          <a:stretch>
            <a:fillRect/>
          </a:stretch>
        </p:blipFill>
        <p:spPr>
          <a:xfrm>
            <a:off x="8557906" y="3788031"/>
            <a:ext cx="1762125" cy="2600325"/>
          </a:xfrm>
          <a:prstGeom prst="rect">
            <a:avLst/>
          </a:prstGeom>
        </p:spPr>
      </p:pic>
      <p:pic>
        <p:nvPicPr>
          <p:cNvPr id="13" name="Picture 12" descr="At the Same Moment, Around the World: 1 : Perrin, Clotilde: Amazon.co.uk:  Books">
            <a:extLst>
              <a:ext uri="{FF2B5EF4-FFF2-40B4-BE49-F238E27FC236}">
                <a16:creationId xmlns:a16="http://schemas.microsoft.com/office/drawing/2014/main" id="{3076245C-C327-06F2-F0F9-4024014B1D2D}"/>
              </a:ext>
            </a:extLst>
          </p:cNvPr>
          <p:cNvPicPr>
            <a:picLocks noChangeAspect="1"/>
          </p:cNvPicPr>
          <p:nvPr/>
        </p:nvPicPr>
        <p:blipFill>
          <a:blip r:embed="rId12"/>
          <a:stretch>
            <a:fillRect/>
          </a:stretch>
        </p:blipFill>
        <p:spPr>
          <a:xfrm>
            <a:off x="10480978" y="2117776"/>
            <a:ext cx="1725255" cy="1737545"/>
          </a:xfrm>
          <a:prstGeom prst="rect">
            <a:avLst/>
          </a:prstGeom>
        </p:spPr>
      </p:pic>
      <p:pic>
        <p:nvPicPr>
          <p:cNvPr id="14" name="Picture 13" descr="The Enormous Crocodile: Roald Dahl: Amazon.co.uk: Dahl, Roald, Blake,  Quentin: 9780141365510: Books">
            <a:extLst>
              <a:ext uri="{FF2B5EF4-FFF2-40B4-BE49-F238E27FC236}">
                <a16:creationId xmlns:a16="http://schemas.microsoft.com/office/drawing/2014/main" id="{1B93127A-D42E-DFA3-87C2-9335B0E8875F}"/>
              </a:ext>
            </a:extLst>
          </p:cNvPr>
          <p:cNvPicPr>
            <a:picLocks noChangeAspect="1"/>
          </p:cNvPicPr>
          <p:nvPr/>
        </p:nvPicPr>
        <p:blipFill>
          <a:blip r:embed="rId13"/>
          <a:stretch>
            <a:fillRect/>
          </a:stretch>
        </p:blipFill>
        <p:spPr>
          <a:xfrm>
            <a:off x="10321458" y="4054849"/>
            <a:ext cx="1724025" cy="2647950"/>
          </a:xfrm>
          <a:prstGeom prst="rect">
            <a:avLst/>
          </a:prstGeom>
        </p:spPr>
      </p:pic>
    </p:spTree>
    <p:extLst>
      <p:ext uri="{BB962C8B-B14F-4D97-AF65-F5344CB8AC3E}">
        <p14:creationId xmlns:p14="http://schemas.microsoft.com/office/powerpoint/2010/main" val="272970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370033113"/>
              </p:ext>
            </p:extLst>
          </p:nvPr>
        </p:nvGraphicFramePr>
        <p:xfrm>
          <a:off x="0" y="0"/>
          <a:ext cx="12192000" cy="8458199"/>
        </p:xfrm>
        <a:graphic>
          <a:graphicData uri="http://schemas.openxmlformats.org/drawingml/2006/table">
            <a:tbl>
              <a:tblPr firstRow="1" bandRow="1">
                <a:tableStyleId>{7DF18680-E054-41AD-8BC1-D1AEF772440D}</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2 Summer Term 1</a:t>
                      </a:r>
                    </a:p>
                  </a:txBody>
                  <a:tcPr/>
                </a:tc>
                <a:tc hMerge="1">
                  <a:txBody>
                    <a:bodyPr/>
                    <a:lstStyle/>
                    <a:p>
                      <a:endParaRPr lang="en-GB"/>
                    </a:p>
                  </a:txBody>
                  <a:tcPr/>
                </a:tc>
                <a:tc gridSpan="2">
                  <a:txBody>
                    <a:bodyPr/>
                    <a:lstStyle/>
                    <a:p>
                      <a:r>
                        <a:rPr lang="en-GB"/>
                        <a:t>Year 2 Summer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Fiction: Perfectly Norman</a:t>
                      </a:r>
                      <a:endParaRPr lang="en-GB" i="1"/>
                    </a:p>
                  </a:txBody>
                  <a:tcPr/>
                </a:tc>
                <a:tc rowSpan="2">
                  <a:txBody>
                    <a:bodyPr/>
                    <a:lstStyle/>
                    <a:p>
                      <a:r>
                        <a:rPr lang="en-GB"/>
                        <a:t>Week 1</a:t>
                      </a:r>
                    </a:p>
                  </a:txBody>
                  <a:tcPr/>
                </a:tc>
                <a:tc>
                  <a:txBody>
                    <a:bodyPr/>
                    <a:lstStyle/>
                    <a:p>
                      <a:r>
                        <a:rPr lang="en-GB"/>
                        <a:t>Fiction: The House</a:t>
                      </a:r>
                      <a:endParaRPr lang="en-GB" i="1"/>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lgn="l">
                        <a:buNone/>
                      </a:pPr>
                      <a:r>
                        <a:rPr lang="en-GB" sz="1400" b="1" i="0" u="none" strike="noStrike">
                          <a:solidFill>
                            <a:srgbClr val="000000"/>
                          </a:solidFill>
                          <a:effectLst/>
                          <a:latin typeface="Century Gothic"/>
                        </a:rPr>
                        <a:t>Discussing &amp; clarifying the meanings of words, linking new meanings to known vocabulary. </a:t>
                      </a:r>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Discuss the sequence of events in books and how items of information are related</a:t>
                      </a:r>
                      <a:endParaRPr lang="en-US"/>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pPr lvl="0" algn="l">
                        <a:buNone/>
                      </a:pPr>
                      <a:r>
                        <a:rPr lang="en-GB" sz="1400" b="1" i="0" u="none" strike="noStrike" err="1">
                          <a:solidFill>
                            <a:srgbClr val="000000"/>
                          </a:solidFill>
                          <a:effectLst/>
                          <a:latin typeface="Century Gothic"/>
                        </a:rPr>
                        <a:t>Fitcion</a:t>
                      </a:r>
                      <a:r>
                        <a:rPr lang="en-GB" sz="1400" b="1" i="0" u="none" strike="noStrike">
                          <a:solidFill>
                            <a:srgbClr val="000000"/>
                          </a:solidFill>
                          <a:effectLst/>
                          <a:latin typeface="Century Gothic"/>
                        </a:rPr>
                        <a:t>: The Twits</a:t>
                      </a:r>
                      <a:endParaRPr lang="en-GB" sz="1400" b="1" i="0" u="none" strike="noStrike" err="1">
                        <a:solidFill>
                          <a:srgbClr val="000000"/>
                        </a:solidFill>
                        <a:effectLst/>
                        <a:latin typeface="Century Gothic"/>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Poetry: Poems Aloud</a:t>
                      </a:r>
                      <a:endParaRPr lang="en-GB" i="1"/>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Discussing favourite words and phrases.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Continuing to build up a repertoire of poems learnt by heart, appreciating these &amp; reciting some, with appropriate intonation to make the meaning clear</a:t>
                      </a:r>
                      <a:endParaRPr lang="en-US"/>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Fiction: The Twits</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Look Up!</a:t>
                      </a:r>
                      <a:endParaRPr lang="en-GB" i="1"/>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Predicting what might happen based on what has been read so far</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Answering &amp; asking questions</a:t>
                      </a:r>
                      <a:endParaRPr lang="en-US"/>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Fantastic Mr Fox </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r>
                        <a:rPr lang="en-GB"/>
                        <a:t>Fiction: Inside the Villains </a:t>
                      </a:r>
                      <a:endParaRPr lang="en-GB" i="1"/>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Draw on what they already know/ on background information &amp; vocabulary provided by the teacher</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Becoming increasingly familiar with &amp; retelling a wider range of stories, fairy, stories and traditional tales</a:t>
                      </a:r>
                      <a:endParaRPr lang="en-US"/>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Ravi's Roar</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 The Same Moment Around the World </a:t>
                      </a:r>
                      <a:endParaRPr lang="en-GB" i="1"/>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Participate in discussion about books, poems &amp; other words that are read to them &amp; those they can read themselves, taking turns &amp; listening to what others say.</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Making inferenced on the basis of what is being said &amp; done</a:t>
                      </a:r>
                      <a:endParaRPr lang="en-US"/>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r>
                        <a:rPr lang="en-GB"/>
                        <a:t>Fiction: Clean Up </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Fiction: The Enormous Crocodile</a:t>
                      </a:r>
                      <a:endParaRPr lang="en-GB" i="1"/>
                    </a:p>
                  </a:txBody>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GB" sz="1400" b="1" i="0" u="none" strike="noStrike" noProof="0">
                          <a:solidFill>
                            <a:srgbClr val="000000"/>
                          </a:solidFill>
                          <a:latin typeface="Century Gothic"/>
                        </a:rPr>
                        <a:t>Explain &amp; discuss their understanding of books, poems &amp; other material, both that they listen to &amp; those they read themselves</a:t>
                      </a:r>
                      <a:endParaRPr lang="en-US"/>
                    </a:p>
                  </a:txBody>
                  <a:tcPr/>
                </a:tc>
                <a:tc vMerge="1">
                  <a:txBody>
                    <a:bodyPr/>
                    <a:lstStyle/>
                    <a:p>
                      <a:endParaRPr lang="en-GB"/>
                    </a:p>
                  </a:txBody>
                  <a:tcPr/>
                </a:tc>
                <a:tc>
                  <a:txBody>
                    <a:bodyPr/>
                    <a:lstStyle/>
                    <a:p>
                      <a:pPr lvl="0">
                        <a:buNone/>
                      </a:pPr>
                      <a:r>
                        <a:rPr lang="en-GB" sz="1400" b="1" i="0" u="none" strike="noStrike" noProof="0">
                          <a:solidFill>
                            <a:srgbClr val="000000"/>
                          </a:solidFill>
                          <a:latin typeface="Century Gothic"/>
                        </a:rPr>
                        <a:t>Checking that the text makes sense to them as they read and correcting inaccurate reading</a:t>
                      </a:r>
                      <a:endParaRPr lang="en-US"/>
                    </a:p>
                  </a:txBody>
                  <a:tcPr/>
                </a:tc>
                <a:extLst>
                  <a:ext uri="{0D108BD9-81ED-4DB2-BD59-A6C34878D82A}">
                    <a16:rowId xmlns:a16="http://schemas.microsoft.com/office/drawing/2014/main" val="4019619930"/>
                  </a:ext>
                </a:extLst>
              </a:tr>
            </a:tbl>
          </a:graphicData>
        </a:graphic>
      </p:graphicFrame>
    </p:spTree>
    <p:extLst>
      <p:ext uri="{BB962C8B-B14F-4D97-AF65-F5344CB8AC3E}">
        <p14:creationId xmlns:p14="http://schemas.microsoft.com/office/powerpoint/2010/main" val="366111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340488899"/>
              </p:ext>
            </p:extLst>
          </p:nvPr>
        </p:nvGraphicFramePr>
        <p:xfrm>
          <a:off x="0" y="0"/>
          <a:ext cx="12191998" cy="6822478"/>
        </p:xfrm>
        <a:graphic>
          <a:graphicData uri="http://schemas.openxmlformats.org/drawingml/2006/table">
            <a:tbl>
              <a:tblPr firstRow="1" bandRow="1">
                <a:tableStyleId>{00A15C55-8517-42AA-B614-E9B94910E393}</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47918">
                <a:tc>
                  <a:txBody>
                    <a:bodyPr/>
                    <a:lstStyle/>
                    <a:p>
                      <a:pPr algn="ctr"/>
                      <a:r>
                        <a:rPr lang="en-GB"/>
                        <a:t>Year 1 Autumn Term 1 </a:t>
                      </a:r>
                      <a:endParaRPr lang="en-US"/>
                    </a:p>
                    <a:p>
                      <a:pPr lvl="0" algn="ctr">
                        <a:buNone/>
                      </a:pPr>
                      <a:r>
                        <a:rPr lang="en-GB"/>
                        <a:t>Class Read aloud </a:t>
                      </a:r>
                    </a:p>
                  </a:txBody>
                  <a:tcPr/>
                </a:tc>
                <a:tc>
                  <a:txBody>
                    <a:bodyPr/>
                    <a:lstStyle/>
                    <a:p>
                      <a:pPr algn="ctr"/>
                      <a:r>
                        <a:rPr lang="en-GB"/>
                        <a:t>Year 1 Autumn Term 2</a:t>
                      </a:r>
                    </a:p>
                    <a:p>
                      <a:pPr lvl="0" algn="ctr">
                        <a:buNone/>
                      </a:pPr>
                      <a:r>
                        <a:rPr lang="en-GB" sz="1800" b="1" i="0" u="none" strike="noStrike" noProof="0">
                          <a:solidFill>
                            <a:srgbClr val="FFFFFF"/>
                          </a:solidFill>
                          <a:latin typeface="Calibri"/>
                        </a:rPr>
                        <a:t>Class Read aloud </a:t>
                      </a:r>
                      <a:endParaRPr lang="en-GB"/>
                    </a:p>
                  </a:txBody>
                  <a:tcPr/>
                </a:tc>
                <a:extLst>
                  <a:ext uri="{0D108BD9-81ED-4DB2-BD59-A6C34878D82A}">
                    <a16:rowId xmlns:a16="http://schemas.microsoft.com/office/drawing/2014/main" val="708244901"/>
                  </a:ext>
                </a:extLst>
              </a:tr>
              <a:tr h="5974560">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166043120"/>
                  </a:ext>
                </a:extLst>
              </a:tr>
            </a:tbl>
          </a:graphicData>
        </a:graphic>
      </p:graphicFrame>
      <p:pic>
        <p:nvPicPr>
          <p:cNvPr id="2" name="Picture 1" descr="Lost and Found: Oliver Jeffers: Amazon.co.uk: Jeffers, Oliver, Jeffers,  Oliver: 9780007150366: Books">
            <a:extLst>
              <a:ext uri="{FF2B5EF4-FFF2-40B4-BE49-F238E27FC236}">
                <a16:creationId xmlns:a16="http://schemas.microsoft.com/office/drawing/2014/main" id="{3BED6230-CAC5-9552-C0E0-D3CEB3801D63}"/>
              </a:ext>
            </a:extLst>
          </p:cNvPr>
          <p:cNvPicPr>
            <a:picLocks noChangeAspect="1"/>
          </p:cNvPicPr>
          <p:nvPr/>
        </p:nvPicPr>
        <p:blipFill>
          <a:blip r:embed="rId3"/>
          <a:stretch>
            <a:fillRect/>
          </a:stretch>
        </p:blipFill>
        <p:spPr>
          <a:xfrm>
            <a:off x="181079" y="859210"/>
            <a:ext cx="1987924" cy="2073648"/>
          </a:xfrm>
          <a:prstGeom prst="rect">
            <a:avLst/>
          </a:prstGeom>
        </p:spPr>
      </p:pic>
      <p:pic>
        <p:nvPicPr>
          <p:cNvPr id="4" name="Picture 3" descr="How to Catch a Star by Oliver Jeffers | Waterstones">
            <a:extLst>
              <a:ext uri="{FF2B5EF4-FFF2-40B4-BE49-F238E27FC236}">
                <a16:creationId xmlns:a16="http://schemas.microsoft.com/office/drawing/2014/main" id="{229A363E-AEA5-A50B-504B-C3E1EE854D47}"/>
              </a:ext>
            </a:extLst>
          </p:cNvPr>
          <p:cNvPicPr>
            <a:picLocks noChangeAspect="1"/>
          </p:cNvPicPr>
          <p:nvPr/>
        </p:nvPicPr>
        <p:blipFill>
          <a:blip r:embed="rId4"/>
          <a:stretch>
            <a:fillRect/>
          </a:stretch>
        </p:blipFill>
        <p:spPr>
          <a:xfrm>
            <a:off x="235593" y="3037073"/>
            <a:ext cx="1888192" cy="2003052"/>
          </a:xfrm>
          <a:prstGeom prst="rect">
            <a:avLst/>
          </a:prstGeom>
        </p:spPr>
      </p:pic>
      <p:pic>
        <p:nvPicPr>
          <p:cNvPr id="5" name="Picture 4" descr="Here We Are: The phenomenal international bestseller from Oliver Jeffers :  Jeffers, Oliver, Jeffers, Oliver: Amazon.co.uk: Books">
            <a:extLst>
              <a:ext uri="{FF2B5EF4-FFF2-40B4-BE49-F238E27FC236}">
                <a16:creationId xmlns:a16="http://schemas.microsoft.com/office/drawing/2014/main" id="{BA592840-38E7-931A-F268-AED8A69698E5}"/>
              </a:ext>
            </a:extLst>
          </p:cNvPr>
          <p:cNvPicPr>
            <a:picLocks noChangeAspect="1"/>
          </p:cNvPicPr>
          <p:nvPr/>
        </p:nvPicPr>
        <p:blipFill>
          <a:blip r:embed="rId5"/>
          <a:stretch>
            <a:fillRect/>
          </a:stretch>
        </p:blipFill>
        <p:spPr>
          <a:xfrm>
            <a:off x="2439779" y="1008415"/>
            <a:ext cx="1764948" cy="1662518"/>
          </a:xfrm>
          <a:prstGeom prst="rect">
            <a:avLst/>
          </a:prstGeom>
        </p:spPr>
      </p:pic>
      <p:pic>
        <p:nvPicPr>
          <p:cNvPr id="6" name="Picture 5" descr="What We'll Build : Plans for Our Together Future by Oliver Jeffers – The  Book Nook">
            <a:extLst>
              <a:ext uri="{FF2B5EF4-FFF2-40B4-BE49-F238E27FC236}">
                <a16:creationId xmlns:a16="http://schemas.microsoft.com/office/drawing/2014/main" id="{A9FCAED9-64B4-505F-892B-838707B81E62}"/>
              </a:ext>
            </a:extLst>
          </p:cNvPr>
          <p:cNvPicPr>
            <a:picLocks noChangeAspect="1"/>
          </p:cNvPicPr>
          <p:nvPr/>
        </p:nvPicPr>
        <p:blipFill>
          <a:blip r:embed="rId6"/>
          <a:stretch>
            <a:fillRect/>
          </a:stretch>
        </p:blipFill>
        <p:spPr>
          <a:xfrm>
            <a:off x="2434415" y="2937373"/>
            <a:ext cx="1496774" cy="1747578"/>
          </a:xfrm>
          <a:prstGeom prst="rect">
            <a:avLst/>
          </a:prstGeom>
        </p:spPr>
      </p:pic>
      <p:pic>
        <p:nvPicPr>
          <p:cNvPr id="7" name="Picture 6" descr="This Moose Belongs To Me – Storysmith">
            <a:extLst>
              <a:ext uri="{FF2B5EF4-FFF2-40B4-BE49-F238E27FC236}">
                <a16:creationId xmlns:a16="http://schemas.microsoft.com/office/drawing/2014/main" id="{B83ED5B8-128C-DC6B-C912-4F64A76DA3C6}"/>
              </a:ext>
            </a:extLst>
          </p:cNvPr>
          <p:cNvPicPr>
            <a:picLocks noChangeAspect="1"/>
          </p:cNvPicPr>
          <p:nvPr/>
        </p:nvPicPr>
        <p:blipFill>
          <a:blip r:embed="rId7"/>
          <a:stretch>
            <a:fillRect/>
          </a:stretch>
        </p:blipFill>
        <p:spPr>
          <a:xfrm>
            <a:off x="174666" y="5164854"/>
            <a:ext cx="2345391" cy="1655109"/>
          </a:xfrm>
          <a:prstGeom prst="rect">
            <a:avLst/>
          </a:prstGeom>
        </p:spPr>
      </p:pic>
      <p:pic>
        <p:nvPicPr>
          <p:cNvPr id="8" name="Picture 7" descr="10 Family Favorite Oliver Jeffers Books - Imagination Soup">
            <a:extLst>
              <a:ext uri="{FF2B5EF4-FFF2-40B4-BE49-F238E27FC236}">
                <a16:creationId xmlns:a16="http://schemas.microsoft.com/office/drawing/2014/main" id="{33D06602-97B3-598F-303F-141490412556}"/>
              </a:ext>
            </a:extLst>
          </p:cNvPr>
          <p:cNvPicPr>
            <a:picLocks noChangeAspect="1"/>
          </p:cNvPicPr>
          <p:nvPr/>
        </p:nvPicPr>
        <p:blipFill>
          <a:blip r:embed="rId8"/>
          <a:stretch>
            <a:fillRect/>
          </a:stretch>
        </p:blipFill>
        <p:spPr>
          <a:xfrm>
            <a:off x="4200090" y="3065192"/>
            <a:ext cx="1542013" cy="1613627"/>
          </a:xfrm>
          <a:prstGeom prst="rect">
            <a:avLst/>
          </a:prstGeom>
        </p:spPr>
      </p:pic>
      <p:pic>
        <p:nvPicPr>
          <p:cNvPr id="9" name="Picture 8" descr="A Dark, Dark Tale : Brown, Ruth: Amazon.co.uk: Books">
            <a:extLst>
              <a:ext uri="{FF2B5EF4-FFF2-40B4-BE49-F238E27FC236}">
                <a16:creationId xmlns:a16="http://schemas.microsoft.com/office/drawing/2014/main" id="{432D1E46-0825-00EF-20AB-B7AC63BFD54B}"/>
              </a:ext>
            </a:extLst>
          </p:cNvPr>
          <p:cNvPicPr>
            <a:picLocks noChangeAspect="1"/>
          </p:cNvPicPr>
          <p:nvPr/>
        </p:nvPicPr>
        <p:blipFill>
          <a:blip r:embed="rId9"/>
          <a:stretch>
            <a:fillRect/>
          </a:stretch>
        </p:blipFill>
        <p:spPr>
          <a:xfrm>
            <a:off x="6405843" y="949138"/>
            <a:ext cx="1669636" cy="1989252"/>
          </a:xfrm>
          <a:prstGeom prst="rect">
            <a:avLst/>
          </a:prstGeom>
        </p:spPr>
      </p:pic>
      <p:pic>
        <p:nvPicPr>
          <p:cNvPr id="10" name="Picture 9" descr="Greyfriars Bobby : Brown, Ruth: Amazon.co.uk: Books">
            <a:extLst>
              <a:ext uri="{FF2B5EF4-FFF2-40B4-BE49-F238E27FC236}">
                <a16:creationId xmlns:a16="http://schemas.microsoft.com/office/drawing/2014/main" id="{B1A19B81-73F5-A186-A660-3FB7B010B4A6}"/>
              </a:ext>
            </a:extLst>
          </p:cNvPr>
          <p:cNvPicPr>
            <a:picLocks noChangeAspect="1"/>
          </p:cNvPicPr>
          <p:nvPr/>
        </p:nvPicPr>
        <p:blipFill>
          <a:blip r:embed="rId10"/>
          <a:stretch>
            <a:fillRect/>
          </a:stretch>
        </p:blipFill>
        <p:spPr>
          <a:xfrm>
            <a:off x="8376750" y="932371"/>
            <a:ext cx="1623484" cy="1928989"/>
          </a:xfrm>
          <a:prstGeom prst="rect">
            <a:avLst/>
          </a:prstGeom>
        </p:spPr>
      </p:pic>
      <p:pic>
        <p:nvPicPr>
          <p:cNvPr id="11" name="Picture 10" descr="Gracie, the Lighthouse Cat: Amazon.co.uk: Brown, Ruth: 9781849390262: Books">
            <a:extLst>
              <a:ext uri="{FF2B5EF4-FFF2-40B4-BE49-F238E27FC236}">
                <a16:creationId xmlns:a16="http://schemas.microsoft.com/office/drawing/2014/main" id="{A086245C-CBD4-7AC4-EA6C-BD9E19B2355A}"/>
              </a:ext>
            </a:extLst>
          </p:cNvPr>
          <p:cNvPicPr>
            <a:picLocks noChangeAspect="1"/>
          </p:cNvPicPr>
          <p:nvPr/>
        </p:nvPicPr>
        <p:blipFill>
          <a:blip r:embed="rId11"/>
          <a:stretch>
            <a:fillRect/>
          </a:stretch>
        </p:blipFill>
        <p:spPr>
          <a:xfrm>
            <a:off x="6252217" y="3116878"/>
            <a:ext cx="1655318" cy="2760332"/>
          </a:xfrm>
          <a:prstGeom prst="rect">
            <a:avLst/>
          </a:prstGeom>
        </p:spPr>
      </p:pic>
      <p:pic>
        <p:nvPicPr>
          <p:cNvPr id="12" name="Picture 11" descr="Snail Trail by Ruth Brown | WHSmith">
            <a:extLst>
              <a:ext uri="{FF2B5EF4-FFF2-40B4-BE49-F238E27FC236}">
                <a16:creationId xmlns:a16="http://schemas.microsoft.com/office/drawing/2014/main" id="{6DE4282B-B41F-2F91-C584-588A4F8EFF8D}"/>
              </a:ext>
            </a:extLst>
          </p:cNvPr>
          <p:cNvPicPr>
            <a:picLocks noChangeAspect="1"/>
          </p:cNvPicPr>
          <p:nvPr/>
        </p:nvPicPr>
        <p:blipFill>
          <a:blip r:embed="rId12"/>
          <a:stretch>
            <a:fillRect/>
          </a:stretch>
        </p:blipFill>
        <p:spPr>
          <a:xfrm>
            <a:off x="10119108" y="936584"/>
            <a:ext cx="2011187" cy="2039762"/>
          </a:xfrm>
          <a:prstGeom prst="rect">
            <a:avLst/>
          </a:prstGeom>
        </p:spPr>
      </p:pic>
      <p:pic>
        <p:nvPicPr>
          <p:cNvPr id="13" name="Picture 12" descr="The Lonely Beast - Kickstarters">
            <a:extLst>
              <a:ext uri="{FF2B5EF4-FFF2-40B4-BE49-F238E27FC236}">
                <a16:creationId xmlns:a16="http://schemas.microsoft.com/office/drawing/2014/main" id="{694B59E2-B0D9-3470-7B20-0803220E44E2}"/>
              </a:ext>
            </a:extLst>
          </p:cNvPr>
          <p:cNvPicPr>
            <a:picLocks noChangeAspect="1"/>
          </p:cNvPicPr>
          <p:nvPr/>
        </p:nvPicPr>
        <p:blipFill>
          <a:blip r:embed="rId13"/>
          <a:stretch>
            <a:fillRect/>
          </a:stretch>
        </p:blipFill>
        <p:spPr>
          <a:xfrm>
            <a:off x="3203398" y="4940475"/>
            <a:ext cx="1989314" cy="1774826"/>
          </a:xfrm>
          <a:prstGeom prst="rect">
            <a:avLst/>
          </a:prstGeom>
        </p:spPr>
      </p:pic>
      <p:pic>
        <p:nvPicPr>
          <p:cNvPr id="15" name="Picture 14" descr="Rapunzel by Bethan Woollvin (Pan Macmillan)">
            <a:extLst>
              <a:ext uri="{FF2B5EF4-FFF2-40B4-BE49-F238E27FC236}">
                <a16:creationId xmlns:a16="http://schemas.microsoft.com/office/drawing/2014/main" id="{05CA27B4-1E28-48F5-88A3-2B5D87644AD9}"/>
              </a:ext>
            </a:extLst>
          </p:cNvPr>
          <p:cNvPicPr>
            <a:picLocks noChangeAspect="1"/>
          </p:cNvPicPr>
          <p:nvPr/>
        </p:nvPicPr>
        <p:blipFill>
          <a:blip r:embed="rId14"/>
          <a:stretch>
            <a:fillRect/>
          </a:stretch>
        </p:blipFill>
        <p:spPr>
          <a:xfrm>
            <a:off x="7987770" y="4859867"/>
            <a:ext cx="2129014" cy="1851378"/>
          </a:xfrm>
          <a:prstGeom prst="rect">
            <a:avLst/>
          </a:prstGeom>
        </p:spPr>
      </p:pic>
      <p:pic>
        <p:nvPicPr>
          <p:cNvPr id="16" name="Picture 15" descr="How to draw… a (badly) disguised wolf | Children's books | The Guardian">
            <a:extLst>
              <a:ext uri="{FF2B5EF4-FFF2-40B4-BE49-F238E27FC236}">
                <a16:creationId xmlns:a16="http://schemas.microsoft.com/office/drawing/2014/main" id="{BC3B256E-5033-E19B-4DFA-39817BF1F4CE}"/>
              </a:ext>
            </a:extLst>
          </p:cNvPr>
          <p:cNvPicPr>
            <a:picLocks noChangeAspect="1"/>
          </p:cNvPicPr>
          <p:nvPr/>
        </p:nvPicPr>
        <p:blipFill>
          <a:blip r:embed="rId15"/>
          <a:stretch>
            <a:fillRect/>
          </a:stretch>
        </p:blipFill>
        <p:spPr>
          <a:xfrm>
            <a:off x="10273771" y="3053644"/>
            <a:ext cx="1917348" cy="1879601"/>
          </a:xfrm>
          <a:prstGeom prst="rect">
            <a:avLst/>
          </a:prstGeom>
        </p:spPr>
      </p:pic>
      <p:pic>
        <p:nvPicPr>
          <p:cNvPr id="17" name="Picture 16" descr="Hansel and Gretel by Bethan Woollvin | Waterstones">
            <a:extLst>
              <a:ext uri="{FF2B5EF4-FFF2-40B4-BE49-F238E27FC236}">
                <a16:creationId xmlns:a16="http://schemas.microsoft.com/office/drawing/2014/main" id="{065B6B32-1C76-5C46-F9FA-6F0B0D0BBF5E}"/>
              </a:ext>
            </a:extLst>
          </p:cNvPr>
          <p:cNvPicPr>
            <a:picLocks noChangeAspect="1"/>
          </p:cNvPicPr>
          <p:nvPr/>
        </p:nvPicPr>
        <p:blipFill>
          <a:blip r:embed="rId16"/>
          <a:stretch>
            <a:fillRect/>
          </a:stretch>
        </p:blipFill>
        <p:spPr>
          <a:xfrm>
            <a:off x="8077200" y="2935993"/>
            <a:ext cx="2034822" cy="1846792"/>
          </a:xfrm>
          <a:prstGeom prst="rect">
            <a:avLst/>
          </a:prstGeom>
        </p:spPr>
      </p:pic>
      <p:pic>
        <p:nvPicPr>
          <p:cNvPr id="18" name="Picture 17" descr="Poems to Perform: A Classic Collection chosen by the Children's Laureate:  Amazon.co.uk: Donaldson, Julia, Melinsky, Clare: 9780230757431: Stationery  &amp; Office Supplies">
            <a:extLst>
              <a:ext uri="{FF2B5EF4-FFF2-40B4-BE49-F238E27FC236}">
                <a16:creationId xmlns:a16="http://schemas.microsoft.com/office/drawing/2014/main" id="{2B17FF67-9E4F-59AB-1864-018FDD4BE1C6}"/>
              </a:ext>
            </a:extLst>
          </p:cNvPr>
          <p:cNvPicPr>
            <a:picLocks noChangeAspect="1"/>
          </p:cNvPicPr>
          <p:nvPr/>
        </p:nvPicPr>
        <p:blipFill>
          <a:blip r:embed="rId17"/>
          <a:stretch>
            <a:fillRect/>
          </a:stretch>
        </p:blipFill>
        <p:spPr>
          <a:xfrm>
            <a:off x="4283780" y="938563"/>
            <a:ext cx="1648883" cy="2003426"/>
          </a:xfrm>
          <a:prstGeom prst="rect">
            <a:avLst/>
          </a:prstGeom>
        </p:spPr>
      </p:pic>
    </p:spTree>
    <p:extLst>
      <p:ext uri="{BB962C8B-B14F-4D97-AF65-F5344CB8AC3E}">
        <p14:creationId xmlns:p14="http://schemas.microsoft.com/office/powerpoint/2010/main" val="3755364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2820131042"/>
              </p:ext>
            </p:extLst>
          </p:nvPr>
        </p:nvGraphicFramePr>
        <p:xfrm>
          <a:off x="0" y="0"/>
          <a:ext cx="12192004" cy="6993358"/>
        </p:xfrm>
        <a:graphic>
          <a:graphicData uri="http://schemas.openxmlformats.org/drawingml/2006/table">
            <a:tbl>
              <a:tblPr>
                <a:tableStyleId>{35758FB7-9AC5-4552-8A53-C91805E547FA}</a:tableStyleId>
              </a:tblPr>
              <a:tblGrid>
                <a:gridCol w="6020368">
                  <a:extLst>
                    <a:ext uri="{9D8B030D-6E8A-4147-A177-3AD203B41FA5}">
                      <a16:colId xmlns:a16="http://schemas.microsoft.com/office/drawing/2014/main" val="1101563154"/>
                    </a:ext>
                  </a:extLst>
                </a:gridCol>
                <a:gridCol w="514303">
                  <a:extLst>
                    <a:ext uri="{9D8B030D-6E8A-4147-A177-3AD203B41FA5}">
                      <a16:colId xmlns:a16="http://schemas.microsoft.com/office/drawing/2014/main" val="3739061987"/>
                    </a:ext>
                  </a:extLst>
                </a:gridCol>
                <a:gridCol w="514303">
                  <a:extLst>
                    <a:ext uri="{9D8B030D-6E8A-4147-A177-3AD203B41FA5}">
                      <a16:colId xmlns:a16="http://schemas.microsoft.com/office/drawing/2014/main" val="365567640"/>
                    </a:ext>
                  </a:extLst>
                </a:gridCol>
                <a:gridCol w="514303">
                  <a:extLst>
                    <a:ext uri="{9D8B030D-6E8A-4147-A177-3AD203B41FA5}">
                      <a16:colId xmlns:a16="http://schemas.microsoft.com/office/drawing/2014/main" val="3261331511"/>
                    </a:ext>
                  </a:extLst>
                </a:gridCol>
                <a:gridCol w="514303">
                  <a:extLst>
                    <a:ext uri="{9D8B030D-6E8A-4147-A177-3AD203B41FA5}">
                      <a16:colId xmlns:a16="http://schemas.microsoft.com/office/drawing/2014/main" val="3675626289"/>
                    </a:ext>
                  </a:extLst>
                </a:gridCol>
                <a:gridCol w="514303">
                  <a:extLst>
                    <a:ext uri="{9D8B030D-6E8A-4147-A177-3AD203B41FA5}">
                      <a16:colId xmlns:a16="http://schemas.microsoft.com/office/drawing/2014/main" val="1203911079"/>
                    </a:ext>
                  </a:extLst>
                </a:gridCol>
                <a:gridCol w="514303">
                  <a:extLst>
                    <a:ext uri="{9D8B030D-6E8A-4147-A177-3AD203B41FA5}">
                      <a16:colId xmlns:a16="http://schemas.microsoft.com/office/drawing/2014/main" val="516866282"/>
                    </a:ext>
                  </a:extLst>
                </a:gridCol>
                <a:gridCol w="514303">
                  <a:extLst>
                    <a:ext uri="{9D8B030D-6E8A-4147-A177-3AD203B41FA5}">
                      <a16:colId xmlns:a16="http://schemas.microsoft.com/office/drawing/2014/main" val="3835468091"/>
                    </a:ext>
                  </a:extLst>
                </a:gridCol>
                <a:gridCol w="514303">
                  <a:extLst>
                    <a:ext uri="{9D8B030D-6E8A-4147-A177-3AD203B41FA5}">
                      <a16:colId xmlns:a16="http://schemas.microsoft.com/office/drawing/2014/main" val="2200016958"/>
                    </a:ext>
                  </a:extLst>
                </a:gridCol>
                <a:gridCol w="514303">
                  <a:extLst>
                    <a:ext uri="{9D8B030D-6E8A-4147-A177-3AD203B41FA5}">
                      <a16:colId xmlns:a16="http://schemas.microsoft.com/office/drawing/2014/main" val="2602522037"/>
                    </a:ext>
                  </a:extLst>
                </a:gridCol>
                <a:gridCol w="514303">
                  <a:extLst>
                    <a:ext uri="{9D8B030D-6E8A-4147-A177-3AD203B41FA5}">
                      <a16:colId xmlns:a16="http://schemas.microsoft.com/office/drawing/2014/main" val="2030296416"/>
                    </a:ext>
                  </a:extLst>
                </a:gridCol>
                <a:gridCol w="514303">
                  <a:extLst>
                    <a:ext uri="{9D8B030D-6E8A-4147-A177-3AD203B41FA5}">
                      <a16:colId xmlns:a16="http://schemas.microsoft.com/office/drawing/2014/main" val="709361438"/>
                    </a:ext>
                  </a:extLst>
                </a:gridCol>
                <a:gridCol w="514303">
                  <a:extLst>
                    <a:ext uri="{9D8B030D-6E8A-4147-A177-3AD203B41FA5}">
                      <a16:colId xmlns:a16="http://schemas.microsoft.com/office/drawing/2014/main" val="708924197"/>
                    </a:ext>
                  </a:extLst>
                </a:gridCol>
              </a:tblGrid>
              <a:tr h="261298">
                <a:tc gridSpan="1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rgbClr val="000000"/>
                          </a:solidFill>
                          <a:effectLst/>
                        </a:rPr>
                        <a:t>NNC Year 2 Reading Comprehension Objectives SUMMER</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47B6FB"/>
                    </a:solidFill>
                  </a:tcPr>
                </a:tc>
                <a:extLst>
                  <a:ext uri="{0D108BD9-81ED-4DB2-BD59-A6C34878D82A}">
                    <a16:rowId xmlns:a16="http://schemas.microsoft.com/office/drawing/2014/main" val="1610128660"/>
                  </a:ext>
                </a:extLst>
              </a:tr>
              <a:tr h="229086">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785340028"/>
                  </a:ext>
                </a:extLst>
              </a:tr>
              <a:tr h="680059">
                <a:tc>
                  <a:txBody>
                    <a:bodyPr/>
                    <a:lstStyle/>
                    <a:p>
                      <a:pPr marL="0" marR="0" lvl="0" indent="0" algn="l" rtl="0" eaLnBrk="1" fontAlgn="b" latinLnBrk="0" hangingPunct="1">
                        <a:lnSpc>
                          <a:spcPct val="100000"/>
                        </a:lnSpc>
                        <a:spcBef>
                          <a:spcPts val="0"/>
                        </a:spcBef>
                        <a:spcAft>
                          <a:spcPts val="0"/>
                        </a:spcAft>
                        <a:buClrTx/>
                        <a:buSzTx/>
                        <a:buFontTx/>
                        <a:buNone/>
                      </a:pPr>
                      <a:r>
                        <a:rPr lang="en-GB" sz="1400" b="1" i="0" u="none" strike="noStrike">
                          <a:solidFill>
                            <a:srgbClr val="000000"/>
                          </a:solidFill>
                          <a:effectLst/>
                          <a:latin typeface="Century Gothic"/>
                        </a:rPr>
                        <a:t>Listen to, discuss &amp; express views about a wide range of contemporary &amp; classis poetry, stories &amp; non-fiction at a level beyond that at which their can read independently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622309031"/>
                  </a:ext>
                </a:extLst>
              </a:tr>
              <a:tr h="454572">
                <a:tc>
                  <a:txBody>
                    <a:bodyPr/>
                    <a:lstStyle/>
                    <a:p>
                      <a:pPr algn="l" fontAlgn="b"/>
                      <a:r>
                        <a:rPr lang="en-GB" sz="1400" b="1" i="0" u="none" strike="noStrike">
                          <a:solidFill>
                            <a:srgbClr val="000000"/>
                          </a:solidFill>
                          <a:effectLst/>
                          <a:latin typeface="Century Gothic"/>
                        </a:rPr>
                        <a:t>Discuss the sequence of events in books and how items of information are related</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507945442"/>
                  </a:ext>
                </a:extLst>
              </a:tr>
              <a:tr h="454572">
                <a:tc>
                  <a:txBody>
                    <a:bodyPr/>
                    <a:lstStyle/>
                    <a:p>
                      <a:pPr algn="l" fontAlgn="b"/>
                      <a:r>
                        <a:rPr lang="en-GB" sz="1400" b="1" i="0" u="none" strike="noStrike">
                          <a:solidFill>
                            <a:srgbClr val="000000"/>
                          </a:solidFill>
                          <a:effectLst/>
                          <a:latin typeface="Century Gothic"/>
                        </a:rPr>
                        <a:t>Becoming increasingly familiar with &amp; retelling a wider range of stories, fairy, stories and traditional tales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06869687"/>
                  </a:ext>
                </a:extLst>
              </a:tr>
              <a:tr h="229086">
                <a:tc>
                  <a:txBody>
                    <a:bodyPr/>
                    <a:lstStyle/>
                    <a:p>
                      <a:pPr algn="l" fontAlgn="b"/>
                      <a:r>
                        <a:rPr lang="en-GB" sz="1400" b="1" i="0" u="none" strike="noStrike">
                          <a:solidFill>
                            <a:srgbClr val="000000"/>
                          </a:solidFill>
                          <a:effectLst/>
                          <a:latin typeface="Century Gothic"/>
                        </a:rPr>
                        <a:t>Being introduced to NF texts that are structured in different ways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82055353"/>
                  </a:ext>
                </a:extLst>
              </a:tr>
              <a:tr h="229086">
                <a:tc>
                  <a:txBody>
                    <a:bodyPr/>
                    <a:lstStyle/>
                    <a:p>
                      <a:pPr algn="l" fontAlgn="b"/>
                      <a:r>
                        <a:rPr lang="en-GB" sz="1400" b="1" i="0" u="none" strike="noStrike">
                          <a:solidFill>
                            <a:srgbClr val="000000"/>
                          </a:solidFill>
                          <a:effectLst/>
                          <a:latin typeface="Century Gothic"/>
                        </a:rPr>
                        <a:t>Recognising simple recurring literary language in stories &amp; poetry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722580369"/>
                  </a:ext>
                </a:extLst>
              </a:tr>
              <a:tr h="454572">
                <a:tc>
                  <a:txBody>
                    <a:bodyPr/>
                    <a:lstStyle/>
                    <a:p>
                      <a:pPr algn="l" fontAlgn="b"/>
                      <a:r>
                        <a:rPr lang="en-GB" sz="1400" b="1" i="0" u="none" strike="noStrike">
                          <a:solidFill>
                            <a:srgbClr val="000000"/>
                          </a:solidFill>
                          <a:effectLst/>
                          <a:latin typeface="Century Gothic"/>
                        </a:rPr>
                        <a:t>Discussing &amp; clarifying the meanings of words, linking new meanings to known vocabulary</a:t>
                      </a: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137983178"/>
                  </a:ext>
                </a:extLst>
              </a:tr>
              <a:tr h="229086">
                <a:tc>
                  <a:txBody>
                    <a:bodyPr/>
                    <a:lstStyle/>
                    <a:p>
                      <a:pPr algn="l" fontAlgn="b"/>
                      <a:r>
                        <a:rPr lang="en-GB" sz="1400" b="1" i="0" u="none" strike="noStrike">
                          <a:solidFill>
                            <a:srgbClr val="000000"/>
                          </a:solidFill>
                          <a:effectLst/>
                          <a:latin typeface="Century Gothic"/>
                        </a:rPr>
                        <a:t>Discussing their favourite words &amp; phrases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47507040"/>
                  </a:ext>
                </a:extLst>
              </a:tr>
              <a:tr h="680059">
                <a:tc>
                  <a:txBody>
                    <a:bodyPr/>
                    <a:lstStyle/>
                    <a:p>
                      <a:pPr algn="l" fontAlgn="b"/>
                      <a:r>
                        <a:rPr lang="en-GB" sz="1400" b="1" i="0" u="none" strike="noStrike">
                          <a:solidFill>
                            <a:srgbClr val="000000"/>
                          </a:solidFill>
                          <a:effectLst/>
                          <a:latin typeface="Century Gothic"/>
                        </a:rPr>
                        <a:t>Continuing to build up a repertoire of poems learnt by heart, appreciating these &amp; reciting some, with appropriate intonation to make the meaning clear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19271886"/>
                  </a:ext>
                </a:extLst>
              </a:tr>
              <a:tr h="454572">
                <a:tc>
                  <a:txBody>
                    <a:bodyPr/>
                    <a:lstStyle/>
                    <a:p>
                      <a:pPr algn="l" fontAlgn="b"/>
                      <a:r>
                        <a:rPr lang="en-GB" sz="1400" b="1" i="0" u="none" strike="noStrike">
                          <a:solidFill>
                            <a:srgbClr val="000000"/>
                          </a:solidFill>
                          <a:effectLst/>
                          <a:latin typeface="Century Gothic"/>
                        </a:rPr>
                        <a:t>Draw on what they already know/ on background information &amp; vocabulary provided by the teacher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391369123"/>
                  </a:ext>
                </a:extLst>
              </a:tr>
              <a:tr h="589935">
                <a:tc>
                  <a:txBody>
                    <a:bodyPr/>
                    <a:lstStyle/>
                    <a:p>
                      <a:pPr algn="l" fontAlgn="b"/>
                      <a:r>
                        <a:rPr lang="en-GB" sz="1400" b="1" i="0" u="none" strike="noStrike">
                          <a:solidFill>
                            <a:srgbClr val="000000"/>
                          </a:solidFill>
                          <a:effectLst/>
                          <a:latin typeface="Century Gothic"/>
                        </a:rPr>
                        <a:t>Checking that the text makes sense to them as they read and correcting inaccurate reading</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656051996"/>
                  </a:ext>
                </a:extLst>
              </a:tr>
              <a:tr h="229086">
                <a:tc>
                  <a:txBody>
                    <a:bodyPr/>
                    <a:lstStyle/>
                    <a:p>
                      <a:pPr algn="l" fontAlgn="b"/>
                      <a:r>
                        <a:rPr lang="en-GB" sz="1400" b="1" i="0" u="none" strike="noStrike">
                          <a:solidFill>
                            <a:srgbClr val="000000"/>
                          </a:solidFill>
                          <a:effectLst/>
                          <a:latin typeface="Century Gothic"/>
                        </a:rPr>
                        <a:t>Making inferenced on the basis of what is being said &amp; done</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  </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3125856717"/>
                  </a:ext>
                </a:extLst>
              </a:tr>
              <a:tr h="229086">
                <a:tc>
                  <a:txBody>
                    <a:bodyPr/>
                    <a:lstStyle/>
                    <a:p>
                      <a:pPr algn="l" fontAlgn="b"/>
                      <a:r>
                        <a:rPr lang="en-GB" sz="1400" b="1" i="0" u="none" strike="noStrike">
                          <a:solidFill>
                            <a:srgbClr val="000000"/>
                          </a:solidFill>
                          <a:effectLst/>
                          <a:latin typeface="Century Gothic"/>
                        </a:rPr>
                        <a:t>Answering &amp; asking questions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681713109"/>
                  </a:ext>
                </a:extLst>
              </a:tr>
              <a:tr h="454572">
                <a:tc>
                  <a:txBody>
                    <a:bodyPr/>
                    <a:lstStyle/>
                    <a:p>
                      <a:pPr algn="l" fontAlgn="b"/>
                      <a:r>
                        <a:rPr lang="en-GB" sz="1400" b="1" i="0" u="none" strike="noStrike">
                          <a:solidFill>
                            <a:srgbClr val="000000"/>
                          </a:solidFill>
                          <a:effectLst/>
                          <a:latin typeface="Century Gothic"/>
                        </a:rPr>
                        <a:t>Predicting what might happen based on what has been read so far</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480449411"/>
                  </a:ext>
                </a:extLst>
              </a:tr>
              <a:tr h="680059">
                <a:tc>
                  <a:txBody>
                    <a:bodyPr/>
                    <a:lstStyle/>
                    <a:p>
                      <a:pPr algn="l" fontAlgn="b"/>
                      <a:r>
                        <a:rPr lang="en-GB" sz="1400" b="1" i="0" u="none" strike="noStrike">
                          <a:solidFill>
                            <a:srgbClr val="000000"/>
                          </a:solidFill>
                          <a:effectLst/>
                          <a:latin typeface="Century Gothic"/>
                        </a:rPr>
                        <a:t>Participate in discussion about books, poems &amp; other words that are read to them &amp; those they can read themselves, taking turns &amp; listening to what others say</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2439666157"/>
                  </a:ext>
                </a:extLst>
              </a:tr>
              <a:tr h="454572">
                <a:tc>
                  <a:txBody>
                    <a:bodyPr/>
                    <a:lstStyle/>
                    <a:p>
                      <a:pPr algn="l" fontAlgn="b"/>
                      <a:r>
                        <a:rPr lang="en-GB" sz="1400" b="1" i="0" u="none" strike="noStrike">
                          <a:solidFill>
                            <a:srgbClr val="000000"/>
                          </a:solidFill>
                          <a:effectLst/>
                          <a:latin typeface="Century Gothic"/>
                        </a:rPr>
                        <a:t>Explain &amp; discuss their understanding of books, poems &amp; other material, both that they listen to &amp; those they read themselves</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C</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460398396"/>
                  </a:ext>
                </a:extLst>
              </a:tr>
            </a:tbl>
          </a:graphicData>
        </a:graphic>
      </p:graphicFrame>
    </p:spTree>
    <p:extLst>
      <p:ext uri="{BB962C8B-B14F-4D97-AF65-F5344CB8AC3E}">
        <p14:creationId xmlns:p14="http://schemas.microsoft.com/office/powerpoint/2010/main" val="62520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C141D1C-8569-216A-8542-8544CD08FBD2}"/>
              </a:ext>
            </a:extLst>
          </p:cNvPr>
          <p:cNvPicPr>
            <a:picLocks noChangeAspect="1"/>
          </p:cNvPicPr>
          <p:nvPr/>
        </p:nvPicPr>
        <p:blipFill rotWithShape="1">
          <a:blip r:embed="rId2"/>
          <a:srcRect b="4679"/>
          <a:stretch/>
        </p:blipFill>
        <p:spPr>
          <a:xfrm>
            <a:off x="517605" y="733285"/>
            <a:ext cx="10725491" cy="6022832"/>
          </a:xfrm>
          <a:prstGeom prst="rect">
            <a:avLst/>
          </a:prstGeom>
        </p:spPr>
      </p:pic>
      <p:sp>
        <p:nvSpPr>
          <p:cNvPr id="4" name="Text Placeholder 1">
            <a:extLst>
              <a:ext uri="{FF2B5EF4-FFF2-40B4-BE49-F238E27FC236}">
                <a16:creationId xmlns:a16="http://schemas.microsoft.com/office/drawing/2014/main" id="{BA156E05-C8D7-2107-16B8-3EE2E5B2F065}"/>
              </a:ext>
            </a:extLst>
          </p:cNvPr>
          <p:cNvSpPr txBox="1">
            <a:spLocks/>
          </p:cNvSpPr>
          <p:nvPr/>
        </p:nvSpPr>
        <p:spPr>
          <a:xfrm>
            <a:off x="250094" y="234235"/>
            <a:ext cx="9478446" cy="45808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n w="12700">
                  <a:solidFill>
                    <a:srgbClr val="565656"/>
                  </a:solidFill>
                </a:ln>
                <a:latin typeface="ABeeZee"/>
              </a:rPr>
              <a:t>Year 3 writing unit and text overview</a:t>
            </a:r>
            <a:endParaRPr lang="en-US">
              <a:ln w="12700">
                <a:solidFill>
                  <a:srgbClr val="565656"/>
                </a:solidFill>
              </a:ln>
            </a:endParaRPr>
          </a:p>
        </p:txBody>
      </p:sp>
    </p:spTree>
    <p:extLst>
      <p:ext uri="{BB962C8B-B14F-4D97-AF65-F5344CB8AC3E}">
        <p14:creationId xmlns:p14="http://schemas.microsoft.com/office/powerpoint/2010/main" val="370305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B9DF0A-CABB-E568-2D17-D0ABE5C660B0}"/>
              </a:ext>
            </a:extLst>
          </p:cNvPr>
          <p:cNvSpPr txBox="1">
            <a:spLocks/>
          </p:cNvSpPr>
          <p:nvPr/>
        </p:nvSpPr>
        <p:spPr>
          <a:xfrm>
            <a:off x="2616678" y="288475"/>
            <a:ext cx="6742981" cy="8779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00B050"/>
                </a:solidFill>
                <a:latin typeface="Century Gothic"/>
                <a:ea typeface="Calibri Light"/>
                <a:cs typeface="Calibri Light"/>
              </a:rPr>
              <a:t>Weekly reading structure </a:t>
            </a:r>
            <a:endParaRPr lang="en-US" sz="4800" b="1">
              <a:solidFill>
                <a:srgbClr val="00B050"/>
              </a:solidFill>
              <a:latin typeface="Century Gothic"/>
            </a:endParaRPr>
          </a:p>
        </p:txBody>
      </p:sp>
      <p:sp>
        <p:nvSpPr>
          <p:cNvPr id="6" name="Title 1">
            <a:extLst>
              <a:ext uri="{FF2B5EF4-FFF2-40B4-BE49-F238E27FC236}">
                <a16:creationId xmlns:a16="http://schemas.microsoft.com/office/drawing/2014/main" id="{5C2FD0A7-50F4-DF0F-97F4-F1EE46AE1A0C}"/>
              </a:ext>
            </a:extLst>
          </p:cNvPr>
          <p:cNvSpPr txBox="1">
            <a:spLocks/>
          </p:cNvSpPr>
          <p:nvPr/>
        </p:nvSpPr>
        <p:spPr>
          <a:xfrm>
            <a:off x="3461456" y="1026511"/>
            <a:ext cx="6749735" cy="877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a:latin typeface="Century Gothic"/>
                <a:ea typeface="Calibri Light"/>
                <a:cs typeface="Calibri Light"/>
              </a:rPr>
              <a:t>Year 3 – 2 weekly cycle </a:t>
            </a:r>
            <a:endParaRPr lang="en-US" sz="3600" b="1" u="sng">
              <a:latin typeface="Century Gothic"/>
            </a:endParaRPr>
          </a:p>
        </p:txBody>
      </p:sp>
      <p:pic>
        <p:nvPicPr>
          <p:cNvPr id="8" name="Picture 7" descr="A logo with a tree and text&#10;&#10;Description automatically generated">
            <a:extLst>
              <a:ext uri="{FF2B5EF4-FFF2-40B4-BE49-F238E27FC236}">
                <a16:creationId xmlns:a16="http://schemas.microsoft.com/office/drawing/2014/main" id="{2B0B31EE-D318-E648-5F0C-B18BB8B75DDE}"/>
              </a:ext>
            </a:extLst>
          </p:cNvPr>
          <p:cNvPicPr>
            <a:picLocks noChangeAspect="1"/>
          </p:cNvPicPr>
          <p:nvPr/>
        </p:nvPicPr>
        <p:blipFill>
          <a:blip r:embed="rId2"/>
          <a:stretch>
            <a:fillRect/>
          </a:stretch>
        </p:blipFill>
        <p:spPr>
          <a:xfrm>
            <a:off x="10202173" y="-5899"/>
            <a:ext cx="1995578" cy="1463912"/>
          </a:xfrm>
          <a:prstGeom prst="rect">
            <a:avLst/>
          </a:prstGeom>
        </p:spPr>
      </p:pic>
      <p:graphicFrame>
        <p:nvGraphicFramePr>
          <p:cNvPr id="9" name="Table 8">
            <a:extLst>
              <a:ext uri="{FF2B5EF4-FFF2-40B4-BE49-F238E27FC236}">
                <a16:creationId xmlns:a16="http://schemas.microsoft.com/office/drawing/2014/main" id="{099CE581-1AE0-7C1E-D4AC-CC5446B1CEF7}"/>
              </a:ext>
            </a:extLst>
          </p:cNvPr>
          <p:cNvGraphicFramePr>
            <a:graphicFrameLocks noGrp="1"/>
          </p:cNvGraphicFramePr>
          <p:nvPr>
            <p:extLst>
              <p:ext uri="{D42A27DB-BD31-4B8C-83A1-F6EECF244321}">
                <p14:modId xmlns:p14="http://schemas.microsoft.com/office/powerpoint/2010/main" val="645197671"/>
              </p:ext>
            </p:extLst>
          </p:nvPr>
        </p:nvGraphicFramePr>
        <p:xfrm>
          <a:off x="602700" y="1713979"/>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a:solidFill>
                            <a:srgbClr val="00B050"/>
                          </a:solidFill>
                          <a:latin typeface="Century Gothic"/>
                        </a:rPr>
                        <a:t>Vocabulary instruction </a:t>
                      </a:r>
                    </a:p>
                    <a:p>
                      <a:pPr lvl="0" algn="ctr">
                        <a:buNone/>
                      </a:pPr>
                      <a:r>
                        <a:rPr lang="en-US" sz="240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r>
                        <a:rPr lang="en-US" sz="2400" b="1">
                          <a:solidFill>
                            <a:srgbClr val="00B050"/>
                          </a:solidFill>
                          <a:latin typeface="Century Gothic"/>
                        </a:rPr>
                        <a:t>Fluency practice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Extended reading</a:t>
                      </a:r>
                      <a:r>
                        <a:rPr lang="en-US" sz="2400" b="0">
                          <a:solidFill>
                            <a:srgbClr val="00B050"/>
                          </a:solidFill>
                          <a:latin typeface="Century Gothic"/>
                        </a:rPr>
                        <a:t> </a:t>
                      </a:r>
                    </a:p>
                    <a:p>
                      <a:pPr lvl="0">
                        <a:buNone/>
                      </a:pPr>
                      <a:r>
                        <a:rPr lang="en-US" sz="2400" b="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Fluency practice</a:t>
                      </a:r>
                      <a:r>
                        <a:rPr lang="en-US" sz="2400" b="0">
                          <a:solidFill>
                            <a:srgbClr val="00B050"/>
                          </a:solidFill>
                          <a:latin typeface="Century Gothic"/>
                        </a:rPr>
                        <a:t> </a:t>
                      </a:r>
                    </a:p>
                    <a:p>
                      <a:pPr lvl="0">
                        <a:buNone/>
                      </a:pPr>
                      <a:r>
                        <a:rPr lang="en-US" sz="2400" b="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Extended reading</a:t>
                      </a:r>
                      <a:r>
                        <a:rPr lang="en-US" sz="2400">
                          <a:solidFill>
                            <a:srgbClr val="00B050"/>
                          </a:solidFill>
                          <a:latin typeface="Century Gothic"/>
                        </a:rPr>
                        <a:t>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a:solidFill>
                            <a:srgbClr val="00B050"/>
                          </a:solidFill>
                          <a:latin typeface="Century Gothic"/>
                        </a:rPr>
                        <a:t>Close reading</a:t>
                      </a:r>
                      <a:r>
                        <a:rPr lang="en-US" sz="2400">
                          <a:solidFill>
                            <a:srgbClr val="00B050"/>
                          </a:solidFill>
                          <a:latin typeface="Century Gothic"/>
                        </a:rPr>
                        <a:t>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graphicFrame>
        <p:nvGraphicFramePr>
          <p:cNvPr id="2" name="Table 1">
            <a:extLst>
              <a:ext uri="{FF2B5EF4-FFF2-40B4-BE49-F238E27FC236}">
                <a16:creationId xmlns:a16="http://schemas.microsoft.com/office/drawing/2014/main" id="{4623AC89-5B9A-694F-D76E-35A36EE0E39B}"/>
              </a:ext>
            </a:extLst>
          </p:cNvPr>
          <p:cNvGraphicFramePr>
            <a:graphicFrameLocks noGrp="1"/>
          </p:cNvGraphicFramePr>
          <p:nvPr>
            <p:extLst>
              <p:ext uri="{D42A27DB-BD31-4B8C-83A1-F6EECF244321}">
                <p14:modId xmlns:p14="http://schemas.microsoft.com/office/powerpoint/2010/main" val="2983602230"/>
              </p:ext>
            </p:extLst>
          </p:nvPr>
        </p:nvGraphicFramePr>
        <p:xfrm>
          <a:off x="602699" y="4334797"/>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a:solidFill>
                            <a:srgbClr val="00B050"/>
                          </a:solidFill>
                          <a:latin typeface="Century Gothic"/>
                        </a:rPr>
                        <a:t>Vocabulary instruction </a:t>
                      </a:r>
                    </a:p>
                    <a:p>
                      <a:pPr lvl="0" algn="ctr">
                        <a:buNone/>
                      </a:pPr>
                      <a:r>
                        <a:rPr lang="en-US" sz="240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r>
                        <a:rPr lang="en-US" sz="2400" b="1">
                          <a:solidFill>
                            <a:srgbClr val="00B050"/>
                          </a:solidFill>
                          <a:latin typeface="Century Gothic"/>
                        </a:rPr>
                        <a:t>Fluency practice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Extended reading</a:t>
                      </a:r>
                      <a:r>
                        <a:rPr lang="en-US" sz="2400" b="0">
                          <a:solidFill>
                            <a:srgbClr val="00B050"/>
                          </a:solidFill>
                          <a:latin typeface="Century Gothic"/>
                        </a:rPr>
                        <a:t> </a:t>
                      </a:r>
                    </a:p>
                    <a:p>
                      <a:pPr lvl="0">
                        <a:buNone/>
                      </a:pPr>
                      <a:r>
                        <a:rPr lang="en-US" sz="2400" b="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Close reading</a:t>
                      </a:r>
                      <a:endParaRPr lang="en-US" sz="2400" b="0">
                        <a:solidFill>
                          <a:srgbClr val="00B050"/>
                        </a:solidFill>
                        <a:latin typeface="Century Gothic"/>
                      </a:endParaRPr>
                    </a:p>
                    <a:p>
                      <a:pPr lvl="0">
                        <a:buNone/>
                      </a:pPr>
                      <a:r>
                        <a:rPr lang="en-US" sz="2400" b="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a:solidFill>
                            <a:srgbClr val="00B050"/>
                          </a:solidFill>
                          <a:latin typeface="Century Gothic"/>
                        </a:rPr>
                        <a:t>Skills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a:solidFill>
                            <a:srgbClr val="00B050"/>
                          </a:solidFill>
                          <a:latin typeface="Century Gothic"/>
                        </a:rPr>
                        <a:t>Skills</a:t>
                      </a:r>
                      <a:r>
                        <a:rPr lang="en-US" sz="2400">
                          <a:solidFill>
                            <a:srgbClr val="00B050"/>
                          </a:solidFill>
                          <a:latin typeface="Century Gothic"/>
                        </a:rPr>
                        <a:t> </a:t>
                      </a:r>
                    </a:p>
                    <a:p>
                      <a:pPr lvl="0">
                        <a:buNone/>
                      </a:pPr>
                      <a:r>
                        <a:rPr lang="en-US" sz="240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spTree>
    <p:extLst>
      <p:ext uri="{BB962C8B-B14F-4D97-AF65-F5344CB8AC3E}">
        <p14:creationId xmlns:p14="http://schemas.microsoft.com/office/powerpoint/2010/main" val="397098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48205734"/>
              </p:ext>
            </p:extLst>
          </p:nvPr>
        </p:nvGraphicFramePr>
        <p:xfrm>
          <a:off x="0" y="0"/>
          <a:ext cx="12191998" cy="6849932"/>
        </p:xfrm>
        <a:graphic>
          <a:graphicData uri="http://schemas.openxmlformats.org/drawingml/2006/table">
            <a:tbl>
              <a:tblPr firstRow="1" bandRow="1">
                <a:tableStyleId>{93296810-A885-4BE3-A3E7-6D5BEEA58F35}</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15467">
                <a:tc>
                  <a:txBody>
                    <a:bodyPr/>
                    <a:lstStyle/>
                    <a:p>
                      <a:r>
                        <a:rPr lang="en-GB"/>
                        <a:t>Year 3 Autumn Term 1</a:t>
                      </a:r>
                    </a:p>
                    <a:p>
                      <a:pPr lvl="0">
                        <a:buNone/>
                      </a:pPr>
                      <a:r>
                        <a:rPr lang="en-GB"/>
                        <a:t>Class read aloud</a:t>
                      </a:r>
                    </a:p>
                  </a:txBody>
                  <a:tcPr/>
                </a:tc>
                <a:tc>
                  <a:txBody>
                    <a:bodyPr/>
                    <a:lstStyle/>
                    <a:p>
                      <a:r>
                        <a:rPr lang="en-GB"/>
                        <a:t>Year 3 Autumn Term 2</a:t>
                      </a:r>
                    </a:p>
                    <a:p>
                      <a:pPr lvl="0">
                        <a:buNone/>
                      </a:pPr>
                      <a:r>
                        <a:rPr lang="en-GB"/>
                        <a:t>Class read aloud</a:t>
                      </a:r>
                    </a:p>
                  </a:txBody>
                  <a:tcPr/>
                </a:tc>
                <a:extLst>
                  <a:ext uri="{0D108BD9-81ED-4DB2-BD59-A6C34878D82A}">
                    <a16:rowId xmlns:a16="http://schemas.microsoft.com/office/drawing/2014/main" val="708244901"/>
                  </a:ext>
                </a:extLst>
              </a:tr>
              <a:tr h="6034465">
                <a:tc>
                  <a:txBody>
                    <a:bodyPr/>
                    <a:lstStyle/>
                    <a:p>
                      <a:pPr lvl="0">
                        <a:buNone/>
                      </a:pPr>
                      <a:r>
                        <a:rPr lang="en-GB"/>
                        <a:t>Planet Omar: Accidental Trouble Magnet. </a:t>
                      </a:r>
                      <a:endParaRPr lang="en-US"/>
                    </a:p>
                    <a:p>
                      <a:pPr lvl="0">
                        <a:buNone/>
                      </a:pPr>
                      <a:r>
                        <a:rPr lang="en-GB"/>
                        <a:t>Zanib Mian. </a:t>
                      </a:r>
                    </a:p>
                  </a:txBody>
                  <a:tcPr/>
                </a:tc>
                <a:tc>
                  <a:txBody>
                    <a:bodyPr/>
                    <a:lstStyle/>
                    <a:p>
                      <a:pPr lvl="0">
                        <a:buNone/>
                      </a:pPr>
                      <a:r>
                        <a:rPr lang="en-GB"/>
                        <a:t>Dial a Ghost.</a:t>
                      </a:r>
                    </a:p>
                    <a:p>
                      <a:pPr lvl="0">
                        <a:buNone/>
                      </a:pPr>
                      <a:r>
                        <a:rPr lang="en-GB"/>
                        <a:t>Eva Ibbotson. </a:t>
                      </a:r>
                    </a:p>
                  </a:txBody>
                  <a:tcPr/>
                </a:tc>
                <a:extLst>
                  <a:ext uri="{0D108BD9-81ED-4DB2-BD59-A6C34878D82A}">
                    <a16:rowId xmlns:a16="http://schemas.microsoft.com/office/drawing/2014/main" val="128702364"/>
                  </a:ext>
                </a:extLst>
              </a:tr>
            </a:tbl>
          </a:graphicData>
        </a:graphic>
      </p:graphicFrame>
      <p:pic>
        <p:nvPicPr>
          <p:cNvPr id="2" name="Picture 1" descr="Accidental Trouble Magnet: Book 1 (Planet Omar) : Mian, Zanib, Mafaridik,  Nasaya: Amazon.co.uk: Books">
            <a:extLst>
              <a:ext uri="{FF2B5EF4-FFF2-40B4-BE49-F238E27FC236}">
                <a16:creationId xmlns:a16="http://schemas.microsoft.com/office/drawing/2014/main" id="{D8381535-17A0-4012-874C-643407ED0F4C}"/>
              </a:ext>
            </a:extLst>
          </p:cNvPr>
          <p:cNvPicPr>
            <a:picLocks noChangeAspect="1"/>
          </p:cNvPicPr>
          <p:nvPr/>
        </p:nvPicPr>
        <p:blipFill>
          <a:blip r:embed="rId3"/>
          <a:stretch>
            <a:fillRect/>
          </a:stretch>
        </p:blipFill>
        <p:spPr>
          <a:xfrm>
            <a:off x="1509351" y="1667435"/>
            <a:ext cx="2700779" cy="4141693"/>
          </a:xfrm>
          <a:prstGeom prst="rect">
            <a:avLst/>
          </a:prstGeom>
        </p:spPr>
      </p:pic>
      <p:pic>
        <p:nvPicPr>
          <p:cNvPr id="4" name="Picture 3" descr="Dial a Ghost : Ibbotson, Eva, Smith, Alex T.: Amazon.co.uk: Books">
            <a:extLst>
              <a:ext uri="{FF2B5EF4-FFF2-40B4-BE49-F238E27FC236}">
                <a16:creationId xmlns:a16="http://schemas.microsoft.com/office/drawing/2014/main" id="{A19B511F-6BD2-10FE-E897-C827126E8B1D}"/>
              </a:ext>
            </a:extLst>
          </p:cNvPr>
          <p:cNvPicPr>
            <a:picLocks noChangeAspect="1"/>
          </p:cNvPicPr>
          <p:nvPr/>
        </p:nvPicPr>
        <p:blipFill>
          <a:blip r:embed="rId4"/>
          <a:stretch>
            <a:fillRect/>
          </a:stretch>
        </p:blipFill>
        <p:spPr>
          <a:xfrm>
            <a:off x="7940573" y="1667435"/>
            <a:ext cx="2711653" cy="4114800"/>
          </a:xfrm>
          <a:prstGeom prst="rect">
            <a:avLst/>
          </a:prstGeom>
        </p:spPr>
      </p:pic>
    </p:spTree>
    <p:extLst>
      <p:ext uri="{BB962C8B-B14F-4D97-AF65-F5344CB8AC3E}">
        <p14:creationId xmlns:p14="http://schemas.microsoft.com/office/powerpoint/2010/main" val="28668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663313117"/>
              </p:ext>
            </p:extLst>
          </p:nvPr>
        </p:nvGraphicFramePr>
        <p:xfrm>
          <a:off x="0" y="0"/>
          <a:ext cx="12192000" cy="14352209"/>
        </p:xfrm>
        <a:graphic>
          <a:graphicData uri="http://schemas.openxmlformats.org/drawingml/2006/table">
            <a:tbl>
              <a:tblPr firstRow="1" bandRow="1">
                <a:tableStyleId>{93296810-A885-4BE3-A3E7-6D5BEEA58F35}</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sz="1100" dirty="0"/>
                        <a:t>Year 3 Autumn Term 1</a:t>
                      </a:r>
                    </a:p>
                  </a:txBody>
                  <a:tcPr/>
                </a:tc>
                <a:tc hMerge="1">
                  <a:txBody>
                    <a:bodyPr/>
                    <a:lstStyle/>
                    <a:p>
                      <a:endParaRPr lang="en-GB"/>
                    </a:p>
                  </a:txBody>
                  <a:tcPr/>
                </a:tc>
                <a:tc gridSpan="2">
                  <a:txBody>
                    <a:bodyPr/>
                    <a:lstStyle/>
                    <a:p>
                      <a:r>
                        <a:rPr lang="en-GB" sz="1100" dirty="0"/>
                        <a:t>Year 3 Autumn Term 2</a:t>
                      </a:r>
                    </a:p>
                  </a:txBody>
                  <a:tcPr/>
                </a:tc>
                <a:tc hMerge="1">
                  <a:txBody>
                    <a:bodyPr/>
                    <a:lstStyle/>
                    <a:p>
                      <a:endParaRPr lang="en-GB"/>
                    </a:p>
                  </a:txBody>
                  <a:tcPr/>
                </a:tc>
                <a:extLst>
                  <a:ext uri="{0D108BD9-81ED-4DB2-BD59-A6C34878D82A}">
                    <a16:rowId xmlns:a16="http://schemas.microsoft.com/office/drawing/2014/main" val="708244901"/>
                  </a:ext>
                </a:extLst>
              </a:tr>
              <a:tr h="279400">
                <a:tc rowSpan="2">
                  <a:txBody>
                    <a:bodyPr/>
                    <a:lstStyle/>
                    <a:p>
                      <a:r>
                        <a:rPr lang="en-GB" sz="1100" dirty="0"/>
                        <a:t>Week 1</a:t>
                      </a:r>
                    </a:p>
                  </a:txBody>
                  <a:tcPr/>
                </a:tc>
                <a:tc>
                  <a:txBody>
                    <a:bodyPr/>
                    <a:lstStyle/>
                    <a:p>
                      <a:r>
                        <a:rPr lang="en-GB" sz="1100" dirty="0"/>
                        <a:t>Poetry – Jabberwocky</a:t>
                      </a:r>
                    </a:p>
                  </a:txBody>
                  <a:tcPr>
                    <a:solidFill>
                      <a:schemeClr val="accent6">
                        <a:lumMod val="40000"/>
                        <a:lumOff val="60000"/>
                      </a:schemeClr>
                    </a:solidFill>
                  </a:tcPr>
                </a:tc>
                <a:tc rowSpan="2">
                  <a:txBody>
                    <a:bodyPr/>
                    <a:lstStyle/>
                    <a:p>
                      <a:r>
                        <a:rPr lang="en-GB" sz="1100" dirty="0"/>
                        <a:t>Week 1</a:t>
                      </a:r>
                    </a:p>
                  </a:txBody>
                  <a:tcPr/>
                </a:tc>
                <a:tc>
                  <a:txBody>
                    <a:bodyPr/>
                    <a:lstStyle/>
                    <a:p>
                      <a:r>
                        <a:rPr lang="en-GB" sz="1100" dirty="0"/>
                        <a:t>Non-fiction - Day of the dinosaurs.</a:t>
                      </a:r>
                    </a:p>
                  </a:txBody>
                  <a:tcPr/>
                </a:tc>
                <a:extLst>
                  <a:ext uri="{0D108BD9-81ED-4DB2-BD59-A6C34878D82A}">
                    <a16:rowId xmlns:a16="http://schemas.microsoft.com/office/drawing/2014/main" val="3903772934"/>
                  </a:ext>
                </a:extLst>
              </a:tr>
              <a:tr h="1409700">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-To prepare poems and play scripts to read aloud and to perform </a:t>
                      </a:r>
                      <a:endParaRPr lang="en-US" sz="1100" dirty="0"/>
                    </a:p>
                    <a:p>
                      <a:pPr lvl="0">
                        <a:buNone/>
                      </a:pPr>
                      <a:r>
                        <a:rPr lang="en-GB" sz="1100" b="0" i="0" u="none" strike="noStrike" noProof="0" dirty="0">
                          <a:solidFill>
                            <a:srgbClr val="000000"/>
                          </a:solidFill>
                          <a:latin typeface="Calibri"/>
                        </a:rPr>
                        <a:t>Tuesday -To retrieve and record </a:t>
                      </a:r>
                      <a:endParaRPr lang="en-GB" dirty="0"/>
                    </a:p>
                    <a:p>
                      <a:pPr lvl="0">
                        <a:buNone/>
                      </a:pPr>
                      <a:r>
                        <a:rPr lang="en-GB" sz="1100" b="0" i="0" u="none" strike="noStrike" noProof="0" dirty="0">
                          <a:solidFill>
                            <a:srgbClr val="000000"/>
                          </a:solidFill>
                          <a:latin typeface="Calibri"/>
                        </a:rPr>
                        <a:t>Wednesday-To </a:t>
                      </a:r>
                      <a:r>
                        <a:rPr lang="en-GB" sz="1100" b="0" i="0" u="none" strike="noStrike" baseline="0" noProof="0" dirty="0">
                          <a:solidFill>
                            <a:srgbClr val="000000"/>
                          </a:solidFill>
                          <a:latin typeface="Calibri"/>
                        </a:rPr>
                        <a:t>discuss words and phrases that capture the reader’s interest and imagination</a:t>
                      </a:r>
                    </a:p>
                    <a:p>
                      <a:pPr lvl="0">
                        <a:buNone/>
                      </a:pPr>
                      <a:r>
                        <a:rPr lang="en-GB" sz="1100" b="0" i="0" u="none" strike="noStrike" baseline="0" noProof="0" dirty="0">
                          <a:solidFill>
                            <a:srgbClr val="000000"/>
                          </a:solidFill>
                          <a:latin typeface="Calibri"/>
                        </a:rPr>
                        <a:t>Thursday - To recognise some different forms of poetry </a:t>
                      </a:r>
                    </a:p>
                    <a:p>
                      <a:pPr lvl="0">
                        <a:buNone/>
                      </a:pPr>
                      <a:r>
                        <a:rPr lang="en-GB" sz="1100" b="0" i="0" u="none" strike="noStrike" baseline="0" noProof="0" dirty="0">
                          <a:solidFill>
                            <a:srgbClr val="000000"/>
                          </a:solidFill>
                          <a:latin typeface="Calibri"/>
                        </a:rPr>
                        <a:t>Friday-To identify how language contributes to meaning</a:t>
                      </a:r>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To identify how presentation contributes to meaning (e.g.  certain words written in a different font/bold/italics for emphasis) </a:t>
                      </a:r>
                    </a:p>
                    <a:p>
                      <a:pPr lvl="0">
                        <a:buNone/>
                      </a:pPr>
                      <a:r>
                        <a:rPr lang="en-GB" sz="1100" b="0" i="0" u="none" strike="noStrike" noProof="0" dirty="0">
                          <a:solidFill>
                            <a:srgbClr val="000000"/>
                          </a:solidFill>
                          <a:latin typeface="Calibri"/>
                        </a:rPr>
                        <a:t>Tuesday- To retrieve and record information from non-fiction</a:t>
                      </a:r>
                      <a:endParaRPr lang="en-GB" sz="1100" dirty="0"/>
                    </a:p>
                    <a:p>
                      <a:pPr lvl="0">
                        <a:buNone/>
                      </a:pPr>
                      <a:r>
                        <a:rPr lang="en-GB" sz="1100" b="0" i="0" u="none" strike="noStrike" noProof="0" dirty="0">
                          <a:solidFill>
                            <a:srgbClr val="000000"/>
                          </a:solidFill>
                          <a:latin typeface="Calibri"/>
                        </a:rPr>
                        <a:t>Wednesday- To explain the meaning of words in context</a:t>
                      </a:r>
                    </a:p>
                    <a:p>
                      <a:pPr lvl="0">
                        <a:buNone/>
                      </a:pPr>
                      <a:r>
                        <a:rPr lang="en-GB" sz="1100" b="0" i="0" u="none" strike="noStrike" noProof="0" dirty="0">
                          <a:solidFill>
                            <a:srgbClr val="000000"/>
                          </a:solidFill>
                          <a:latin typeface="Calibri"/>
                        </a:rPr>
                        <a:t>Thursday-skills </a:t>
                      </a:r>
                      <a:endParaRPr lang="en-GB" sz="1100" dirty="0"/>
                    </a:p>
                    <a:p>
                      <a:pPr lvl="0">
                        <a:buNone/>
                      </a:pPr>
                      <a:r>
                        <a:rPr lang="en-GB" sz="1100" b="0" i="0" u="none" strike="noStrike" noProof="0" dirty="0">
                          <a:solidFill>
                            <a:srgbClr val="000000"/>
                          </a:solidFill>
                          <a:latin typeface="Calibri"/>
                        </a:rPr>
                        <a:t>Friday- skills</a:t>
                      </a:r>
                    </a:p>
                  </a:txBody>
                  <a:tcPr/>
                </a:tc>
                <a:extLst>
                  <a:ext uri="{0D108BD9-81ED-4DB2-BD59-A6C34878D82A}">
                    <a16:rowId xmlns:a16="http://schemas.microsoft.com/office/drawing/2014/main" val="4152603473"/>
                  </a:ext>
                </a:extLst>
              </a:tr>
              <a:tr h="254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2</a:t>
                      </a:r>
                    </a:p>
                  </a:txBody>
                  <a:tcPr/>
                </a:tc>
                <a:tc>
                  <a:txBody>
                    <a:bodyPr/>
                    <a:lstStyle/>
                    <a:p>
                      <a:pPr lvl="0">
                        <a:buNone/>
                      </a:pPr>
                      <a:r>
                        <a:rPr lang="en-GB" sz="1100" b="0" i="0" u="none" strike="noStrike" noProof="0" dirty="0">
                          <a:solidFill>
                            <a:srgbClr val="000000"/>
                          </a:solidFill>
                          <a:latin typeface="Calibri"/>
                        </a:rPr>
                        <a:t>Narrative non-fiction - The pebble in my pocket. (Science link: rocks)</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2</a:t>
                      </a:r>
                    </a:p>
                  </a:txBody>
                  <a:tcPr/>
                </a:tc>
                <a:tc>
                  <a:txBody>
                    <a:bodyPr/>
                    <a:lstStyle/>
                    <a:p>
                      <a:r>
                        <a:rPr lang="en-GB" sz="1100" dirty="0"/>
                        <a:t>Fiction – smoot: a rebellious shadow/ the dark. (Science link)</a:t>
                      </a:r>
                      <a:endParaRPr lang="en-US" dirty="0"/>
                    </a:p>
                  </a:txBody>
                  <a:tcPr/>
                </a:tc>
                <a:extLst>
                  <a:ext uri="{0D108BD9-81ED-4DB2-BD59-A6C34878D82A}">
                    <a16:rowId xmlns:a16="http://schemas.microsoft.com/office/drawing/2014/main" val="3548793692"/>
                  </a:ext>
                </a:extLst>
              </a:tr>
              <a:tr h="1409700">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-To explain the meaning of words in context </a:t>
                      </a:r>
                      <a:endParaRPr lang="en-US" dirty="0"/>
                    </a:p>
                    <a:p>
                      <a:pPr lvl="0">
                        <a:buNone/>
                      </a:pPr>
                      <a:r>
                        <a:rPr lang="en-GB" sz="1100" b="0" i="0" u="none" strike="noStrike" noProof="0" dirty="0">
                          <a:solidFill>
                            <a:srgbClr val="000000"/>
                          </a:solidFill>
                          <a:latin typeface="Calibri"/>
                        </a:rPr>
                        <a:t>Tuesday -To summarise</a:t>
                      </a:r>
                      <a:endParaRPr lang="en-GB" dirty="0"/>
                    </a:p>
                    <a:p>
                      <a:pPr lvl="0">
                        <a:buNone/>
                      </a:pPr>
                      <a:r>
                        <a:rPr lang="en-GB" sz="1100" b="0" i="0" u="none" strike="noStrike" noProof="0" dirty="0">
                          <a:solidFill>
                            <a:srgbClr val="000000"/>
                          </a:solidFill>
                          <a:latin typeface="Calibri"/>
                        </a:rPr>
                        <a:t>Wednesday -To identify how presentation contributes to meaning (e.g.  certain words written in a different font/bold/italics for emphasis) </a:t>
                      </a:r>
                    </a:p>
                    <a:p>
                      <a:pPr lvl="0">
                        <a:buNone/>
                      </a:pPr>
                      <a:r>
                        <a:rPr lang="en-GB" sz="1100" b="0" i="0" u="none" strike="noStrike" noProof="0" dirty="0">
                          <a:solidFill>
                            <a:srgbClr val="000000"/>
                          </a:solidFill>
                          <a:latin typeface="Calibri"/>
                        </a:rPr>
                        <a:t>Thursday - skills </a:t>
                      </a:r>
                    </a:p>
                    <a:p>
                      <a:pPr lvl="0">
                        <a:buNone/>
                      </a:pPr>
                      <a:r>
                        <a:rPr lang="en-GB" sz="1100" b="0" i="0" u="none" strike="noStrike" noProof="0" dirty="0">
                          <a:solidFill>
                            <a:srgbClr val="000000"/>
                          </a:solidFill>
                          <a:latin typeface="Calibri"/>
                        </a:rPr>
                        <a:t>Friday- skills </a:t>
                      </a:r>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explain the meaning of words in context  </a:t>
                      </a:r>
                      <a:endParaRPr lang="en-US" sz="1100" dirty="0"/>
                    </a:p>
                    <a:p>
                      <a:pPr lvl="0">
                        <a:buNone/>
                      </a:pPr>
                      <a:r>
                        <a:rPr lang="en-GB" sz="1100" b="0" i="0" u="none" strike="noStrike" noProof="0" dirty="0">
                          <a:solidFill>
                            <a:srgbClr val="000000"/>
                          </a:solidFill>
                          <a:latin typeface="Calibri"/>
                        </a:rPr>
                        <a:t>Tuesday      To retell some books orally </a:t>
                      </a:r>
                      <a:endParaRPr lang="en-GB" dirty="0"/>
                    </a:p>
                    <a:p>
                      <a:pPr lvl="0">
                        <a:buNone/>
                      </a:pPr>
                      <a:r>
                        <a:rPr lang="en-GB" sz="1100" b="0" i="0" u="none" strike="noStrike" noProof="0" dirty="0">
                          <a:solidFill>
                            <a:srgbClr val="000000"/>
                          </a:solidFill>
                          <a:latin typeface="Calibri"/>
                        </a:rPr>
                        <a:t>Wednesday -To identify how presentation contributes to meaning (e.g.  certain words written in a different font/bold/italics for emphasis</a:t>
                      </a:r>
                    </a:p>
                    <a:p>
                      <a:pPr lvl="0">
                        <a:buNone/>
                      </a:pPr>
                      <a:r>
                        <a:rPr lang="en-GB" sz="1100" b="0" i="0" u="none" strike="noStrike" noProof="0" dirty="0">
                          <a:solidFill>
                            <a:srgbClr val="000000"/>
                          </a:solidFill>
                          <a:latin typeface="Calibri"/>
                        </a:rPr>
                        <a:t>Thursday -identify themes in a wide range of books (</a:t>
                      </a:r>
                      <a:r>
                        <a:rPr lang="en-GB" sz="1100" b="0" i="0" u="none" strike="noStrike" noProof="0" dirty="0" err="1">
                          <a:solidFill>
                            <a:srgbClr val="000000"/>
                          </a:solidFill>
                          <a:latin typeface="Calibri"/>
                        </a:rPr>
                        <a:t>ie</a:t>
                      </a:r>
                      <a:r>
                        <a:rPr lang="en-GB" sz="1100" b="0" i="0" u="none" strike="noStrike" noProof="0" dirty="0">
                          <a:solidFill>
                            <a:srgbClr val="000000"/>
                          </a:solidFill>
                          <a:latin typeface="Calibri"/>
                        </a:rPr>
                        <a:t> the big messages of a text - e.g. friendship, courage)</a:t>
                      </a:r>
                    </a:p>
                    <a:p>
                      <a:pPr lvl="0">
                        <a:buNone/>
                      </a:pPr>
                      <a:r>
                        <a:rPr lang="en-GB" sz="1100" b="0" i="0" u="none" strike="noStrike" noProof="0" dirty="0">
                          <a:solidFill>
                            <a:srgbClr val="000000"/>
                          </a:solidFill>
                          <a:latin typeface="Calibri"/>
                        </a:rPr>
                        <a:t>Friday - discuss words and phrases that capture the reader’s interest and imagination</a:t>
                      </a:r>
                    </a:p>
                  </a:txBody>
                  <a:tcPr/>
                </a:tc>
                <a:extLst>
                  <a:ext uri="{0D108BD9-81ED-4DB2-BD59-A6C34878D82A}">
                    <a16:rowId xmlns:a16="http://schemas.microsoft.com/office/drawing/2014/main" val="2751085554"/>
                  </a:ext>
                </a:extLst>
              </a:tr>
              <a:tr h="254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3</a:t>
                      </a:r>
                    </a:p>
                    <a:p>
                      <a:endParaRPr lang="en-US" sz="1100"/>
                    </a:p>
                  </a:txBody>
                  <a:tcPr/>
                </a:tc>
                <a:tc>
                  <a:txBody>
                    <a:bodyPr/>
                    <a:lstStyle/>
                    <a:p>
                      <a:pPr lvl="0">
                        <a:buNone/>
                      </a:pPr>
                      <a:r>
                        <a:rPr lang="en-GB" sz="1100" dirty="0"/>
                        <a:t>Fiction- Planet Omar</a:t>
                      </a:r>
                      <a:endParaRPr lang="en-US" sz="11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3</a:t>
                      </a:r>
                    </a:p>
                  </a:txBody>
                  <a:tcPr/>
                </a:tc>
                <a:tc>
                  <a:txBody>
                    <a:bodyPr/>
                    <a:lstStyle/>
                    <a:p>
                      <a:r>
                        <a:rPr lang="en-GB" sz="1100" dirty="0"/>
                        <a:t>Fiction – Stone Age Boy (History link)</a:t>
                      </a:r>
                      <a:endParaRPr lang="en-US" dirty="0"/>
                    </a:p>
                  </a:txBody>
                  <a:tcPr/>
                </a:tc>
                <a:extLst>
                  <a:ext uri="{0D108BD9-81ED-4DB2-BD59-A6C34878D82A}">
                    <a16:rowId xmlns:a16="http://schemas.microsoft.com/office/drawing/2014/main" val="1529166830"/>
                  </a:ext>
                </a:extLst>
              </a:tr>
              <a:tr h="1244600">
                <a:tc vMerge="1">
                  <a:txBody>
                    <a:bodyPr/>
                    <a:lstStyle/>
                    <a:p>
                      <a:endParaRPr lang="en-GB"/>
                    </a:p>
                  </a:txBody>
                  <a:tcPr/>
                </a:tc>
                <a:tc>
                  <a:txBody>
                    <a:bodyPr/>
                    <a:lstStyle/>
                    <a:p>
                      <a:pPr lvl="0">
                        <a:buNone/>
                      </a:pPr>
                      <a:r>
                        <a:rPr lang="en-GB" sz="1100" b="0" i="0" u="none" strike="noStrike" baseline="0" noProof="0" dirty="0">
                          <a:solidFill>
                            <a:srgbClr val="000000"/>
                          </a:solidFill>
                          <a:latin typeface="Calibri"/>
                        </a:rPr>
                        <a:t>Monday - To identify how structure contributes to meaning</a:t>
                      </a:r>
                      <a:endParaRPr lang="en-US" dirty="0"/>
                    </a:p>
                    <a:p>
                      <a:pPr lvl="0">
                        <a:buNone/>
                      </a:pPr>
                      <a:r>
                        <a:rPr lang="en-GB" sz="1100" b="0" i="0" u="none" strike="noStrike" noProof="0" dirty="0">
                          <a:solidFill>
                            <a:srgbClr val="000000"/>
                          </a:solidFill>
                          <a:latin typeface="Calibri"/>
                        </a:rPr>
                        <a:t>Tuesday- To identify main ideas drawn from more than 1 paragraph and summarising these.</a:t>
                      </a:r>
                      <a:endParaRPr lang="en-US" dirty="0"/>
                    </a:p>
                    <a:p>
                      <a:pPr lvl="0">
                        <a:buNone/>
                      </a:pPr>
                      <a:r>
                        <a:rPr lang="en-GB" sz="1100" b="0" i="0" u="none" strike="noStrike" noProof="0" dirty="0">
                          <a:solidFill>
                            <a:srgbClr val="000000"/>
                          </a:solidFill>
                          <a:latin typeface="Calibri"/>
                        </a:rPr>
                        <a:t>Wednesday- To identify how presentation contributes to meaning (e.g.  certain words written in a different font/bold/italics for emphasis.</a:t>
                      </a:r>
                      <a:endParaRPr lang="en-GB" dirty="0"/>
                    </a:p>
                    <a:p>
                      <a:pPr lvl="0">
                        <a:buNone/>
                      </a:pPr>
                      <a:r>
                        <a:rPr lang="en-GB" sz="1100" b="0" i="0" u="none" strike="noStrike" noProof="0" dirty="0">
                          <a:solidFill>
                            <a:srgbClr val="000000"/>
                          </a:solidFill>
                          <a:latin typeface="Calibri"/>
                        </a:rPr>
                        <a:t>Thursday-To retell some books orally</a:t>
                      </a:r>
                    </a:p>
                    <a:p>
                      <a:pPr lvl="0">
                        <a:buNone/>
                      </a:pPr>
                      <a:r>
                        <a:rPr lang="en-GB" sz="1100" b="0" i="0" u="none" strike="noStrike" noProof="0" dirty="0">
                          <a:solidFill>
                            <a:srgbClr val="000000"/>
                          </a:solidFill>
                          <a:latin typeface="Calibri"/>
                        </a:rPr>
                        <a:t>Friday- To draw inferences and justify them with evidence</a:t>
                      </a:r>
                    </a:p>
                    <a:p>
                      <a:pPr lvl="0">
                        <a:buNone/>
                      </a:pPr>
                      <a:endParaRPr lang="en-GB" sz="1100" b="0" i="0" u="none" strike="noStrike" noProof="0">
                        <a:solidFill>
                          <a:srgbClr val="000000"/>
                        </a:solidFill>
                        <a:latin typeface="Calibri"/>
                      </a:endParaRPr>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explain the meaning of words in context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 - To identify themes in a wide range of books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 - To retell some books orally</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Thursday - skills</a:t>
                      </a:r>
                    </a:p>
                    <a:p>
                      <a:pPr lvl="0">
                        <a:buNone/>
                      </a:pPr>
                      <a:r>
                        <a:rPr lang="en-GB" sz="1100" b="0" i="0" u="none" strike="noStrike" noProof="0" dirty="0">
                          <a:solidFill>
                            <a:srgbClr val="000000"/>
                          </a:solidFill>
                          <a:latin typeface="Calibri"/>
                        </a:rPr>
                        <a:t>Friday - skills</a:t>
                      </a:r>
                      <a:endParaRPr lang="en-US" sz="1100" b="0" i="0" u="none" strike="noStrike" noProof="0" dirty="0">
                        <a:solidFill>
                          <a:srgbClr val="000000"/>
                        </a:solidFill>
                        <a:latin typeface="Calibri"/>
                      </a:endParaRPr>
                    </a:p>
                    <a:p>
                      <a:pPr lvl="0">
                        <a:buNone/>
                      </a:pPr>
                      <a:endParaRPr lang="en-GB" sz="1100" b="0" i="0" u="none" strike="noStrike" noProof="0">
                        <a:solidFill>
                          <a:srgbClr val="000000"/>
                        </a:solidFill>
                        <a:latin typeface="Calibri"/>
                      </a:endParaRPr>
                    </a:p>
                  </a:txBody>
                  <a:tcPr/>
                </a:tc>
                <a:extLst>
                  <a:ext uri="{0D108BD9-81ED-4DB2-BD59-A6C34878D82A}">
                    <a16:rowId xmlns:a16="http://schemas.microsoft.com/office/drawing/2014/main" val="1782160000"/>
                  </a:ext>
                </a:extLst>
              </a:tr>
              <a:tr h="4445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4</a:t>
                      </a:r>
                    </a:p>
                    <a:p>
                      <a:endParaRPr lang="en-US" sz="1100"/>
                    </a:p>
                  </a:txBody>
                  <a:tcPr/>
                </a:tc>
                <a:tc>
                  <a:txBody>
                    <a:bodyPr/>
                    <a:lstStyle/>
                    <a:p>
                      <a:r>
                        <a:rPr lang="en-GB" sz="1100" dirty="0"/>
                        <a:t>Non-fiction- Pablo Picasso - (Art link) Little people big dreams</a:t>
                      </a:r>
                    </a:p>
                  </a:txBody>
                  <a:tcPr>
                    <a:solidFill>
                      <a:schemeClr val="accent6">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4</a:t>
                      </a:r>
                    </a:p>
                  </a:txBody>
                  <a:tcPr/>
                </a:tc>
                <a:tc>
                  <a:txBody>
                    <a:bodyPr/>
                    <a:lstStyle/>
                    <a:p>
                      <a:pPr lvl="0">
                        <a:buNone/>
                      </a:pPr>
                      <a:r>
                        <a:rPr lang="en-GB" sz="1100" b="0" i="0" u="none" strike="noStrike" noProof="0" dirty="0">
                          <a:solidFill>
                            <a:srgbClr val="000000"/>
                          </a:solidFill>
                          <a:latin typeface="Calibri"/>
                        </a:rPr>
                        <a:t>Picture book – The spaces in between – Jaspreet Kaur (Empathy) </a:t>
                      </a:r>
                      <a:endParaRPr lang="en-US" dirty="0"/>
                    </a:p>
                  </a:txBody>
                  <a:tcPr>
                    <a:solidFill>
                      <a:schemeClr val="accent6">
                        <a:lumMod val="40000"/>
                        <a:lumOff val="60000"/>
                      </a:schemeClr>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identify main ideas drawn from more than 1 paragraph and summarising these</a:t>
                      </a:r>
                      <a:endParaRPr lang="en-US" sz="1100" dirty="0"/>
                    </a:p>
                    <a:p>
                      <a:pPr lvl="0">
                        <a:buNone/>
                      </a:pPr>
                      <a:r>
                        <a:rPr lang="en-GB" sz="1100" b="0" i="0" u="none" strike="noStrike" noProof="0" dirty="0">
                          <a:solidFill>
                            <a:srgbClr val="000000"/>
                          </a:solidFill>
                          <a:latin typeface="Calibri"/>
                        </a:rPr>
                        <a:t>Tuesday-To identify conventions in a wide range of books</a:t>
                      </a:r>
                    </a:p>
                    <a:p>
                      <a:pPr lvl="0">
                        <a:buNone/>
                      </a:pPr>
                      <a:r>
                        <a:rPr lang="en-GB" sz="1100" b="0" i="0" u="none" strike="noStrike" noProof="0" dirty="0">
                          <a:solidFill>
                            <a:srgbClr val="000000"/>
                          </a:solidFill>
                          <a:latin typeface="Calibri"/>
                        </a:rPr>
                        <a:t>Wednesday- To retrieve information from non-fiction </a:t>
                      </a:r>
                    </a:p>
                    <a:p>
                      <a:pPr lvl="0">
                        <a:buNone/>
                      </a:pPr>
                      <a:r>
                        <a:rPr lang="en-GB" sz="1100" b="0" i="0" u="none" strike="noStrike" noProof="0" dirty="0">
                          <a:solidFill>
                            <a:srgbClr val="000000"/>
                          </a:solidFill>
                          <a:latin typeface="Calibri"/>
                        </a:rPr>
                        <a:t>Thursday - skills</a:t>
                      </a:r>
                    </a:p>
                    <a:p>
                      <a:pPr lvl="0">
                        <a:buNone/>
                      </a:pPr>
                      <a:r>
                        <a:rPr lang="en-GB" sz="1100" b="0" i="0" u="none" strike="noStrike" noProof="0" dirty="0">
                          <a:solidFill>
                            <a:srgbClr val="000000"/>
                          </a:solidFill>
                          <a:latin typeface="Calibri"/>
                        </a:rPr>
                        <a:t>Friday – skills </a:t>
                      </a:r>
                    </a:p>
                  </a:txBody>
                  <a:tcPr>
                    <a:solidFill>
                      <a:schemeClr val="accent6">
                        <a:lumMod val="20000"/>
                        <a:lumOff val="80000"/>
                      </a:schemeClr>
                    </a:solidFill>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Identify how presentation contributes to meaning</a:t>
                      </a:r>
                    </a:p>
                    <a:p>
                      <a:pPr lvl="0">
                        <a:buNone/>
                      </a:pPr>
                      <a:r>
                        <a:rPr lang="en-GB" sz="1100" b="0" i="0" u="none" strike="noStrike" noProof="0" dirty="0">
                          <a:solidFill>
                            <a:srgbClr val="000000"/>
                          </a:solidFill>
                          <a:latin typeface="Calibri"/>
                        </a:rPr>
                        <a:t>Tuesday – identify conventions across a wide range of books</a:t>
                      </a:r>
                    </a:p>
                    <a:p>
                      <a:pPr lvl="0">
                        <a:buNone/>
                      </a:pPr>
                      <a:r>
                        <a:rPr lang="en-GB" sz="1100" b="0" i="0" u="none" strike="noStrike" noProof="0" dirty="0">
                          <a:solidFill>
                            <a:srgbClr val="000000"/>
                          </a:solidFill>
                          <a:latin typeface="Calibri"/>
                        </a:rPr>
                        <a:t>Wednesday- discuss words and phrases that capture the reader’s interest and imagination</a:t>
                      </a:r>
                    </a:p>
                    <a:p>
                      <a:pPr lvl="0">
                        <a:buNone/>
                      </a:pPr>
                      <a:r>
                        <a:rPr lang="en-GB" sz="1100" b="0" i="0" u="none" strike="noStrike" noProof="0" dirty="0">
                          <a:solidFill>
                            <a:srgbClr val="000000"/>
                          </a:solidFill>
                          <a:latin typeface="Calibri"/>
                        </a:rPr>
                        <a:t>Thursday- identify themes in a wide range of books (</a:t>
                      </a:r>
                      <a:r>
                        <a:rPr lang="en-GB" sz="1100" b="0" i="0" u="none" strike="noStrike" noProof="0" dirty="0" err="1">
                          <a:solidFill>
                            <a:srgbClr val="000000"/>
                          </a:solidFill>
                          <a:latin typeface="Calibri"/>
                        </a:rPr>
                        <a:t>ie</a:t>
                      </a:r>
                      <a:r>
                        <a:rPr lang="en-GB" sz="1100" b="0" i="0" u="none" strike="noStrike" noProof="0" dirty="0">
                          <a:solidFill>
                            <a:srgbClr val="000000"/>
                          </a:solidFill>
                          <a:latin typeface="Calibri"/>
                        </a:rPr>
                        <a:t> the big messages of a text - e.g. friendship, courage)</a:t>
                      </a:r>
                    </a:p>
                    <a:p>
                      <a:pPr lvl="0">
                        <a:buNone/>
                      </a:pPr>
                      <a:r>
                        <a:rPr lang="en-GB" sz="1100" b="0" i="0" u="none" strike="noStrike" noProof="0" dirty="0">
                          <a:solidFill>
                            <a:srgbClr val="000000"/>
                          </a:solidFill>
                          <a:latin typeface="Calibri"/>
                        </a:rPr>
                        <a:t>Friday-- To draw inferences about character feelings</a:t>
                      </a:r>
                    </a:p>
                  </a:txBody>
                  <a:tcPr>
                    <a:solidFill>
                      <a:schemeClr val="accent6">
                        <a:lumMod val="20000"/>
                        <a:lumOff val="80000"/>
                      </a:schemeClr>
                    </a:solidFill>
                  </a:tcPr>
                </a:tc>
                <a:extLst>
                  <a:ext uri="{0D108BD9-81ED-4DB2-BD59-A6C34878D82A}">
                    <a16:rowId xmlns:a16="http://schemas.microsoft.com/office/drawing/2014/main" val="1804475977"/>
                  </a:ext>
                </a:extLst>
              </a:tr>
              <a:tr h="2559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5</a:t>
                      </a:r>
                    </a:p>
                    <a:p>
                      <a:endParaRPr lang="en-US" sz="1100"/>
                    </a:p>
                  </a:txBody>
                  <a:tcPr/>
                </a:tc>
                <a:tc>
                  <a:txBody>
                    <a:bodyPr/>
                    <a:lstStyle/>
                    <a:p>
                      <a:pPr lvl="0">
                        <a:buNone/>
                      </a:pPr>
                      <a:r>
                        <a:rPr lang="en-GB" sz="1100" b="0" i="0" u="none" strike="noStrike" noProof="0" dirty="0">
                          <a:latin typeface="Calibri"/>
                        </a:rPr>
                        <a:t>Fiction - Beneath - Cori </a:t>
                      </a:r>
                      <a:r>
                        <a:rPr lang="en-GB" sz="1100" b="0" i="0" u="none" strike="noStrike" noProof="0" dirty="0" err="1">
                          <a:latin typeface="Calibri"/>
                        </a:rPr>
                        <a:t>Doerrfeld</a:t>
                      </a:r>
                      <a:r>
                        <a:rPr lang="en-GB" sz="1100" b="0" i="0" u="none" strike="noStrike" noProof="0" dirty="0">
                          <a:latin typeface="Calibri"/>
                        </a:rPr>
                        <a:t> (Empathy)</a:t>
                      </a:r>
                      <a:endParaRPr lang="en-US" dirty="0" err="1"/>
                    </a:p>
                  </a:txBody>
                  <a:tcPr>
                    <a:solidFill>
                      <a:schemeClr val="accent6">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5</a:t>
                      </a:r>
                    </a:p>
                  </a:txBody>
                  <a:tcPr/>
                </a:tc>
                <a:tc>
                  <a:txBody>
                    <a:bodyPr/>
                    <a:lstStyle/>
                    <a:p>
                      <a:r>
                        <a:rPr lang="en-GB" sz="1100" dirty="0"/>
                        <a:t>Poetry – Roald Dahl's revolting rhymes </a:t>
                      </a:r>
                    </a:p>
                  </a:txBody>
                  <a:tcPr>
                    <a:solidFill>
                      <a:schemeClr val="accent6">
                        <a:lumMod val="60000"/>
                        <a:lumOff val="40000"/>
                      </a:schemeClr>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lgn="just">
                        <a:buNone/>
                      </a:pPr>
                      <a:r>
                        <a:rPr lang="en-GB" sz="1100" b="0" i="0" u="none" strike="noStrike" noProof="0" dirty="0">
                          <a:solidFill>
                            <a:srgbClr val="000000"/>
                          </a:solidFill>
                          <a:latin typeface="Calibri"/>
                        </a:rPr>
                        <a:t>Monday –To predict what might happen from details stated and implied</a:t>
                      </a:r>
                      <a:endParaRPr lang="en-US" dirty="0"/>
                    </a:p>
                    <a:p>
                      <a:pPr lvl="0" algn="just">
                        <a:buNone/>
                      </a:pPr>
                      <a:r>
                        <a:rPr lang="en-GB" sz="1100" b="0" i="0" u="none" strike="noStrike" noProof="0" dirty="0">
                          <a:solidFill>
                            <a:srgbClr val="000000"/>
                          </a:solidFill>
                          <a:latin typeface="Calibri"/>
                        </a:rPr>
                        <a:t>Tuesday- To identify themes in a wide range of books</a:t>
                      </a:r>
                    </a:p>
                    <a:p>
                      <a:pPr lvl="0" algn="just">
                        <a:buNone/>
                      </a:pPr>
                      <a:r>
                        <a:rPr lang="en-GB" sz="1100" b="0" i="0" u="none" strike="noStrike" noProof="0" dirty="0">
                          <a:solidFill>
                            <a:srgbClr val="000000"/>
                          </a:solidFill>
                          <a:latin typeface="Calibri"/>
                        </a:rPr>
                        <a:t>Wednesday-To identify how structure contributes to meaning</a:t>
                      </a:r>
                    </a:p>
                    <a:p>
                      <a:pPr lvl="0" algn="just">
                        <a:buNone/>
                      </a:pPr>
                      <a:r>
                        <a:rPr lang="en-GB" sz="1100" b="0" i="0" u="none" strike="noStrike" noProof="0" dirty="0">
                          <a:solidFill>
                            <a:srgbClr val="000000"/>
                          </a:solidFill>
                          <a:latin typeface="Calibri"/>
                        </a:rPr>
                        <a:t>Thursday-To identify main ideas drawn from more than 1 paragraph and summarising these</a:t>
                      </a:r>
                    </a:p>
                    <a:p>
                      <a:pPr lvl="0" algn="just">
                        <a:buNone/>
                      </a:pPr>
                      <a:r>
                        <a:rPr lang="en-GB" sz="1100" b="0" i="0" u="none" strike="noStrike" noProof="0" dirty="0">
                          <a:solidFill>
                            <a:srgbClr val="000000"/>
                          </a:solidFill>
                          <a:latin typeface="Calibri"/>
                        </a:rPr>
                        <a:t>Friday- To draw inferences about character feelings</a:t>
                      </a:r>
                    </a:p>
                  </a:txBody>
                  <a:tcPr>
                    <a:solidFill>
                      <a:schemeClr val="accent6">
                        <a:lumMod val="20000"/>
                        <a:lumOff val="80000"/>
                      </a:schemeClr>
                    </a:solidFill>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read poems aloud </a:t>
                      </a:r>
                    </a:p>
                    <a:p>
                      <a:pPr lvl="0">
                        <a:buNone/>
                      </a:pPr>
                      <a:r>
                        <a:rPr lang="en-GB" sz="1100" b="0" i="0" u="none" strike="noStrike" noProof="0" dirty="0">
                          <a:solidFill>
                            <a:srgbClr val="000000"/>
                          </a:solidFill>
                          <a:latin typeface="Calibri"/>
                        </a:rPr>
                        <a:t>Tuesday - Retrieve and record information non-fiction</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 Prepare poems and play scripts to read aloud and to perform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Thursday -skills</a:t>
                      </a:r>
                    </a:p>
                    <a:p>
                      <a:pPr lvl="0">
                        <a:buNone/>
                      </a:pPr>
                      <a:r>
                        <a:rPr lang="en-GB" sz="1100" b="0" i="0" u="none" strike="noStrike" noProof="0" dirty="0">
                          <a:solidFill>
                            <a:srgbClr val="000000"/>
                          </a:solidFill>
                          <a:latin typeface="Calibri"/>
                        </a:rPr>
                        <a:t>Friday -skills</a:t>
                      </a:r>
                      <a:endParaRPr lang="en-GB" dirty="0"/>
                    </a:p>
                  </a:txBody>
                  <a:tcPr>
                    <a:solidFill>
                      <a:schemeClr val="accent6">
                        <a:lumMod val="20000"/>
                        <a:lumOff val="80000"/>
                      </a:schemeClr>
                    </a:solidFill>
                  </a:tcPr>
                </a:tc>
                <a:extLst>
                  <a:ext uri="{0D108BD9-81ED-4DB2-BD59-A6C34878D82A}">
                    <a16:rowId xmlns:a16="http://schemas.microsoft.com/office/drawing/2014/main" val="2016320638"/>
                  </a:ext>
                </a:extLst>
              </a:tr>
              <a:tr h="26609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6</a:t>
                      </a:r>
                    </a:p>
                    <a:p>
                      <a:endParaRPr lang="en-US" sz="1100"/>
                    </a:p>
                  </a:txBody>
                  <a:tcPr/>
                </a:tc>
                <a:tc>
                  <a:txBody>
                    <a:bodyPr/>
                    <a:lstStyle/>
                    <a:p>
                      <a:r>
                        <a:rPr lang="en-GB" sz="1100" dirty="0"/>
                        <a:t>Fiction - 'Instructions' by Neil </a:t>
                      </a:r>
                      <a:r>
                        <a:rPr lang="en-GB" sz="1100" dirty="0" err="1"/>
                        <a:t>Gaiman</a:t>
                      </a:r>
                      <a:r>
                        <a:rPr lang="en-GB" sz="1100" dirty="0"/>
                        <a:t> (Writing unit text)</a:t>
                      </a:r>
                      <a:endParaRPr lang="en-US" sz="1100" dirty="0" err="1"/>
                    </a:p>
                  </a:txBody>
                  <a:tcPr>
                    <a:solidFill>
                      <a:schemeClr val="accent6">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Week 6</a:t>
                      </a:r>
                    </a:p>
                  </a:txBody>
                  <a:tcPr/>
                </a:tc>
                <a:tc>
                  <a:txBody>
                    <a:bodyPr/>
                    <a:lstStyle/>
                    <a:p>
                      <a:r>
                        <a:rPr lang="en-GB" sz="1100" dirty="0"/>
                        <a:t>Non-fiction – Stonehenge (History)</a:t>
                      </a:r>
                      <a:endParaRPr lang="en-US" dirty="0"/>
                    </a:p>
                  </a:txBody>
                  <a:tcPr>
                    <a:solidFill>
                      <a:schemeClr val="accent6">
                        <a:lumMod val="60000"/>
                        <a:lumOff val="40000"/>
                      </a:schemeClr>
                    </a:solidFill>
                  </a:tcPr>
                </a:tc>
                <a:extLst>
                  <a:ext uri="{0D108BD9-81ED-4DB2-BD59-A6C34878D82A}">
                    <a16:rowId xmlns:a16="http://schemas.microsoft.com/office/drawing/2014/main" val="1507611174"/>
                  </a:ext>
                </a:extLst>
              </a:tr>
              <a:tr h="1295400">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identify how structure contributes to meaning</a:t>
                      </a:r>
                    </a:p>
                    <a:p>
                      <a:pPr lvl="0">
                        <a:buNone/>
                      </a:pPr>
                      <a:r>
                        <a:rPr lang="en-GB" sz="1100" b="0" i="0" u="none" strike="noStrike" noProof="0" dirty="0">
                          <a:solidFill>
                            <a:srgbClr val="000000"/>
                          </a:solidFill>
                          <a:latin typeface="Calibri"/>
                        </a:rPr>
                        <a:t>Tuesday - To identify main ideas drawn from more than 1 paragraph and summarising these </a:t>
                      </a:r>
                      <a:endParaRPr lang="en-GB" sz="1100" dirty="0"/>
                    </a:p>
                    <a:p>
                      <a:pPr lvl="0">
                        <a:buNone/>
                      </a:pPr>
                      <a:r>
                        <a:rPr lang="en-GB" sz="1100" b="0" i="0" u="none" strike="noStrike" noProof="0" dirty="0">
                          <a:solidFill>
                            <a:srgbClr val="000000"/>
                          </a:solidFill>
                          <a:latin typeface="Calibri"/>
                        </a:rPr>
                        <a:t>Wednesday - To prepare poems and play scripts to read aloud and to perform </a:t>
                      </a:r>
                    </a:p>
                    <a:p>
                      <a:pPr lvl="0">
                        <a:buNone/>
                      </a:pPr>
                      <a:r>
                        <a:rPr lang="en-GB" sz="1100" b="0" i="0" u="none" strike="noStrike" noProof="0" dirty="0">
                          <a:solidFill>
                            <a:srgbClr val="000000"/>
                          </a:solidFill>
                          <a:latin typeface="Calibri"/>
                        </a:rPr>
                        <a:t>Thursday – skills </a:t>
                      </a:r>
                    </a:p>
                    <a:p>
                      <a:pPr lvl="0">
                        <a:buNone/>
                      </a:pPr>
                      <a:r>
                        <a:rPr lang="en-GB" sz="1100" b="0" i="0" u="none" strike="noStrike" noProof="0" dirty="0">
                          <a:solidFill>
                            <a:srgbClr val="000000"/>
                          </a:solidFill>
                          <a:latin typeface="Calibri"/>
                        </a:rPr>
                        <a:t>Friday – skills </a:t>
                      </a:r>
                    </a:p>
                  </a:txBody>
                  <a:tcPr/>
                </a:tc>
                <a:tc vMerge="1">
                  <a:txBody>
                    <a:bodyPr/>
                    <a:lstStyle/>
                    <a:p>
                      <a:endParaRPr lang="en-GB"/>
                    </a:p>
                  </a:txBody>
                  <a:tcPr/>
                </a:tc>
                <a:tc>
                  <a:txBody>
                    <a:bodyPr/>
                    <a:lstStyle/>
                    <a:p>
                      <a:r>
                        <a:rPr lang="en-GB" sz="1100" dirty="0"/>
                        <a:t>Monday - To identify how structure contributes to meaning</a:t>
                      </a:r>
                    </a:p>
                    <a:p>
                      <a:pPr lvl="0">
                        <a:buNone/>
                      </a:pPr>
                      <a:r>
                        <a:rPr lang="en-GB" sz="1100" dirty="0"/>
                        <a:t>Tuesday - To identify main ideas drawn from more than 1 paragraph and summarising these (Tuesday).</a:t>
                      </a:r>
                    </a:p>
                    <a:p>
                      <a:pPr lvl="0">
                        <a:buNone/>
                      </a:pPr>
                      <a:r>
                        <a:rPr lang="en-GB" sz="1100" dirty="0"/>
                        <a:t>Wednesday- To explain the meaning of words in context (Wednesday). </a:t>
                      </a:r>
                    </a:p>
                    <a:p>
                      <a:pPr lvl="0">
                        <a:buNone/>
                      </a:pPr>
                      <a:r>
                        <a:rPr lang="en-GB" sz="1100" dirty="0"/>
                        <a:t>Thursday –</a:t>
                      </a:r>
                      <a:r>
                        <a:rPr lang="en-GB" sz="1100" b="0" i="0" u="none" strike="noStrike" noProof="0" dirty="0">
                          <a:solidFill>
                            <a:srgbClr val="000000"/>
                          </a:solidFill>
                          <a:latin typeface="Calibri"/>
                        </a:rPr>
                        <a:t>To identify main ideas drawn from more than 1 paragraph and summarising these</a:t>
                      </a:r>
                    </a:p>
                    <a:p>
                      <a:pPr lvl="0">
                        <a:buNone/>
                      </a:pPr>
                      <a:r>
                        <a:rPr lang="en-GB" sz="1100" dirty="0"/>
                        <a:t>Friday- identify how language contributes to meaning </a:t>
                      </a:r>
                      <a:endParaRPr lang="en-GB" dirty="0"/>
                    </a:p>
                  </a:txBody>
                  <a:tcPr>
                    <a:solidFill>
                      <a:schemeClr val="accent6">
                        <a:lumMod val="20000"/>
                        <a:lumOff val="80000"/>
                      </a:schemeClr>
                    </a:solidFill>
                  </a:tcPr>
                </a:tc>
                <a:extLst>
                  <a:ext uri="{0D108BD9-81ED-4DB2-BD59-A6C34878D82A}">
                    <a16:rowId xmlns:a16="http://schemas.microsoft.com/office/drawing/2014/main" val="4019619930"/>
                  </a:ext>
                </a:extLst>
              </a:tr>
              <a:tr h="381000">
                <a:tc>
                  <a:txBody>
                    <a:bodyPr/>
                    <a:lstStyle/>
                    <a:p>
                      <a:pPr lvl="0">
                        <a:buNone/>
                      </a:pPr>
                      <a:r>
                        <a:rPr lang="en-GB" sz="1100" dirty="0"/>
                        <a:t>Week 7</a:t>
                      </a:r>
                    </a:p>
                  </a:txBody>
                  <a:tcPr/>
                </a:tc>
                <a:tc>
                  <a:txBody>
                    <a:bodyPr/>
                    <a:lstStyle/>
                    <a:p>
                      <a:pPr lvl="0">
                        <a:buNone/>
                      </a:pPr>
                      <a:r>
                        <a:rPr lang="en-GB" sz="1100" b="0" i="0" u="none" strike="noStrike" noProof="0" dirty="0">
                          <a:solidFill>
                            <a:srgbClr val="000000"/>
                          </a:solidFill>
                          <a:latin typeface="Calibri"/>
                        </a:rPr>
                        <a:t>Poetry- </a:t>
                      </a:r>
                      <a:r>
                        <a:rPr lang="en-GB" sz="1000" b="0" i="0" u="none" strike="noStrike" noProof="0" dirty="0">
                          <a:solidFill>
                            <a:srgbClr val="000000"/>
                          </a:solidFill>
                          <a:latin typeface="Arial"/>
                        </a:rPr>
                        <a:t>The Sound Collector by Roger McGough</a:t>
                      </a:r>
                    </a:p>
                    <a:p>
                      <a:pPr lvl="0">
                        <a:buNone/>
                      </a:pPr>
                      <a:r>
                        <a:rPr lang="en-GB" sz="1000" b="0" i="0" u="none" strike="noStrike" noProof="0" dirty="0">
                          <a:solidFill>
                            <a:srgbClr val="000000"/>
                          </a:solidFill>
                          <a:latin typeface="Arial"/>
                        </a:rPr>
                        <a:t>The Owl and the Pussycat by Edward Lear</a:t>
                      </a:r>
                    </a:p>
                    <a:p>
                      <a:pPr lvl="0">
                        <a:buNone/>
                      </a:pPr>
                      <a:r>
                        <a:rPr lang="en-GB" sz="1000" b="0" i="0" u="none" strike="noStrike" noProof="0" dirty="0">
                          <a:solidFill>
                            <a:srgbClr val="000000"/>
                          </a:solidFill>
                          <a:latin typeface="Arial"/>
                        </a:rPr>
                        <a:t>Matilda Who Told Lies And Was Burned To Death by Hillaire Belloc</a:t>
                      </a:r>
                    </a:p>
                    <a:p>
                      <a:pPr lvl="0">
                        <a:buNone/>
                      </a:pPr>
                      <a:r>
                        <a:rPr lang="en-GB" sz="1000" b="0" i="0" u="none" strike="noStrike" noProof="0" dirty="0">
                          <a:solidFill>
                            <a:srgbClr val="000000"/>
                          </a:solidFill>
                          <a:latin typeface="Arial"/>
                        </a:rPr>
                        <a:t>(Reading booth)</a:t>
                      </a:r>
                    </a:p>
                  </a:txBody>
                  <a:tcPr>
                    <a:solidFill>
                      <a:schemeClr val="accent6">
                        <a:lumMod val="60000"/>
                        <a:lumOff val="40000"/>
                      </a:schemeClr>
                    </a:solidFill>
                  </a:tcPr>
                </a:tc>
                <a:tc>
                  <a:txBody>
                    <a:bodyPr/>
                    <a:lstStyle/>
                    <a:p>
                      <a:pPr marL="0" lvl="0" indent="0" algn="l">
                        <a:lnSpc>
                          <a:spcPct val="100000"/>
                        </a:lnSpc>
                        <a:spcBef>
                          <a:spcPts val="0"/>
                        </a:spcBef>
                        <a:spcAft>
                          <a:spcPts val="0"/>
                        </a:spcAft>
                        <a:buNone/>
                      </a:pPr>
                      <a:r>
                        <a:rPr lang="en-GB" sz="1100" dirty="0"/>
                        <a:t>Week 7 </a:t>
                      </a:r>
                    </a:p>
                  </a:txBody>
                  <a:tcPr/>
                </a:tc>
                <a:tc>
                  <a:txBody>
                    <a:bodyPr/>
                    <a:lstStyle/>
                    <a:p>
                      <a:pPr lvl="0">
                        <a:buNone/>
                      </a:pPr>
                      <a:r>
                        <a:rPr lang="en-GB" sz="1100" b="0" i="0" u="none" strike="noStrike" noProof="0" dirty="0">
                          <a:solidFill>
                            <a:srgbClr val="000000"/>
                          </a:solidFill>
                          <a:latin typeface="Calibri"/>
                        </a:rPr>
                        <a:t>Fiction- Stone age tales - Terry Dreary</a:t>
                      </a:r>
                    </a:p>
                    <a:p>
                      <a:pPr lvl="0">
                        <a:buNone/>
                      </a:pPr>
                      <a:r>
                        <a:rPr lang="en-GB" sz="1100" b="0" i="0" u="none" strike="noStrike" noProof="0" dirty="0">
                          <a:solidFill>
                            <a:srgbClr val="000000"/>
                          </a:solidFill>
                          <a:hlinkClick r:id="rId3"/>
                        </a:rPr>
                        <a:t>Stone Age Tales: The Great Storm - Terry Deary - Google Books</a:t>
                      </a:r>
                      <a:endParaRPr lang="en-GB" dirty="0"/>
                    </a:p>
                  </a:txBody>
                  <a:tcPr>
                    <a:solidFill>
                      <a:schemeClr val="accent6">
                        <a:lumMod val="60000"/>
                        <a:lumOff val="40000"/>
                      </a:schemeClr>
                    </a:solidFill>
                  </a:tcPr>
                </a:tc>
                <a:extLst>
                  <a:ext uri="{0D108BD9-81ED-4DB2-BD59-A6C34878D82A}">
                    <a16:rowId xmlns:a16="http://schemas.microsoft.com/office/drawing/2014/main" val="394544403"/>
                  </a:ext>
                </a:extLst>
              </a:tr>
              <a:tr h="489857">
                <a:tc>
                  <a:txBody>
                    <a:bodyPr/>
                    <a:lstStyle/>
                    <a:p>
                      <a:pPr lvl="0">
                        <a:buNone/>
                      </a:pPr>
                      <a:endParaRPr lang="en-GB" sz="1100"/>
                    </a:p>
                  </a:txBody>
                  <a:tcPr/>
                </a:tc>
                <a:tc>
                  <a:txBody>
                    <a:bodyPr/>
                    <a:lstStyle/>
                    <a:p>
                      <a:pPr lvl="0">
                        <a:buNone/>
                      </a:pPr>
                      <a:r>
                        <a:rPr lang="en-GB" sz="1100" b="0" i="0" u="none" strike="noStrike" baseline="0" noProof="0" dirty="0">
                          <a:solidFill>
                            <a:srgbClr val="000000"/>
                          </a:solidFill>
                          <a:latin typeface="Calibri"/>
                        </a:rPr>
                        <a:t>Monday- To prepare poems and play scripts to read aloud and to perform</a:t>
                      </a:r>
                    </a:p>
                    <a:p>
                      <a:pPr lvl="0">
                        <a:buNone/>
                      </a:pPr>
                      <a:r>
                        <a:rPr lang="en-GB" sz="1100" b="0" i="0" u="none" strike="noStrike" baseline="0" noProof="0" dirty="0">
                          <a:solidFill>
                            <a:srgbClr val="000000"/>
                          </a:solidFill>
                          <a:latin typeface="Calibri"/>
                        </a:rPr>
                        <a:t>Tuesday--identify main ideas drawn from more than 1 paragraph and summarising these</a:t>
                      </a:r>
                    </a:p>
                    <a:p>
                      <a:pPr lvl="0">
                        <a:buNone/>
                      </a:pPr>
                      <a:r>
                        <a:rPr lang="en-GB" sz="1100" b="0" i="0" u="none" strike="noStrike" baseline="0" noProof="0" dirty="0">
                          <a:solidFill>
                            <a:srgbClr val="000000"/>
                          </a:solidFill>
                          <a:latin typeface="Calibri"/>
                        </a:rPr>
                        <a:t>Wednesday-To identify how structure contributes to meaning</a:t>
                      </a:r>
                    </a:p>
                    <a:p>
                      <a:pPr lvl="0">
                        <a:buNone/>
                      </a:pPr>
                      <a:r>
                        <a:rPr lang="en-GB" sz="1100" b="0" i="0" u="none" strike="noStrike" baseline="0" noProof="0" dirty="0">
                          <a:solidFill>
                            <a:srgbClr val="000000"/>
                          </a:solidFill>
                          <a:latin typeface="Calibri"/>
                        </a:rPr>
                        <a:t>Thursday-To recognise some different forms of poetry</a:t>
                      </a:r>
                    </a:p>
                    <a:p>
                      <a:pPr lvl="0">
                        <a:buNone/>
                      </a:pPr>
                      <a:r>
                        <a:rPr lang="en-GB" sz="1100" b="0" i="0" u="none" strike="noStrike" baseline="0" noProof="0" dirty="0">
                          <a:solidFill>
                            <a:srgbClr val="000000"/>
                          </a:solidFill>
                          <a:latin typeface="Calibri"/>
                        </a:rPr>
                        <a:t>Friday-To identify how language contributes to meaning</a:t>
                      </a:r>
                      <a:endParaRPr lang="en-GB" sz="1400" b="0" i="0" u="none" strike="noStrike" baseline="0" noProof="0" dirty="0">
                        <a:solidFill>
                          <a:srgbClr val="000000"/>
                        </a:solidFill>
                        <a:latin typeface="Calibri"/>
                      </a:endParaRPr>
                    </a:p>
                  </a:txBody>
                  <a:tcPr/>
                </a:tc>
                <a:tc>
                  <a:txBody>
                    <a:bodyPr/>
                    <a:lstStyle/>
                    <a:p>
                      <a:pPr marL="0" lvl="0" indent="0" algn="l" defTabSz="914400">
                        <a:lnSpc>
                          <a:spcPct val="100000"/>
                        </a:lnSpc>
                        <a:spcBef>
                          <a:spcPts val="0"/>
                        </a:spcBef>
                        <a:spcAft>
                          <a:spcPts val="0"/>
                        </a:spcAft>
                        <a:buNone/>
                        <a:tabLst/>
                        <a:defRPr/>
                      </a:pPr>
                      <a:endParaRPr lang="en-GB" sz="1100"/>
                    </a:p>
                  </a:txBody>
                  <a:tcPr/>
                </a:tc>
                <a:tc>
                  <a:txBody>
                    <a:bodyPr/>
                    <a:lstStyle/>
                    <a:p>
                      <a:pPr lvl="0">
                        <a:buNone/>
                      </a:pPr>
                      <a:r>
                        <a:rPr lang="en-GB" sz="1100" b="0" i="0" u="none" strike="noStrike" baseline="0" noProof="0" dirty="0">
                          <a:solidFill>
                            <a:srgbClr val="000000"/>
                          </a:solidFill>
                          <a:latin typeface="Calibri"/>
                        </a:rPr>
                        <a:t>Monday- To prepare poems and play scripts to read aloud and to perform </a:t>
                      </a:r>
                    </a:p>
                    <a:p>
                      <a:pPr lvl="0">
                        <a:buNone/>
                      </a:pPr>
                      <a:r>
                        <a:rPr lang="en-GB" sz="1100" b="0" i="0" u="none" strike="noStrike" baseline="0" noProof="0" dirty="0">
                          <a:solidFill>
                            <a:srgbClr val="000000"/>
                          </a:solidFill>
                          <a:latin typeface="Calibri"/>
                        </a:rPr>
                        <a:t>Tuesday - To recognise some different forms of poetry (Tues)</a:t>
                      </a:r>
                    </a:p>
                    <a:p>
                      <a:pPr lvl="0">
                        <a:buNone/>
                      </a:pPr>
                      <a:r>
                        <a:rPr lang="en-GB" sz="1100" b="0" i="0" u="none" strike="noStrike" baseline="0" noProof="0" dirty="0">
                          <a:solidFill>
                            <a:srgbClr val="000000"/>
                          </a:solidFill>
                          <a:latin typeface="Calibri"/>
                        </a:rPr>
                        <a:t>Wednesday - To identify how structure contributes to meaning (Wed)</a:t>
                      </a:r>
                      <a:endParaRPr lang="en-GB" sz="1100" dirty="0"/>
                    </a:p>
                    <a:p>
                      <a:pPr lvl="0">
                        <a:buNone/>
                      </a:pPr>
                      <a:r>
                        <a:rPr lang="en-GB" sz="1100" b="0" i="0" u="none" strike="noStrike" baseline="0" noProof="0" dirty="0">
                          <a:solidFill>
                            <a:srgbClr val="000000"/>
                          </a:solidFill>
                          <a:latin typeface="Calibri"/>
                        </a:rPr>
                        <a:t>Thursday - skills</a:t>
                      </a:r>
                    </a:p>
                    <a:p>
                      <a:pPr lvl="0">
                        <a:buNone/>
                      </a:pPr>
                      <a:r>
                        <a:rPr lang="en-GB" sz="1100" b="0" i="0" u="none" strike="noStrike" baseline="0" noProof="0" dirty="0">
                          <a:solidFill>
                            <a:srgbClr val="000000"/>
                          </a:solidFill>
                          <a:latin typeface="Calibri"/>
                        </a:rPr>
                        <a:t>Friday- skills</a:t>
                      </a:r>
                    </a:p>
                    <a:p>
                      <a:pPr lvl="0">
                        <a:buNone/>
                      </a:pPr>
                      <a:endParaRPr lang="en-GB" sz="1100" b="0" i="0" u="none" strike="noStrike" baseline="0" noProof="0">
                        <a:solidFill>
                          <a:srgbClr val="000000"/>
                        </a:solidFill>
                        <a:latin typeface="Calibri"/>
                      </a:endParaRPr>
                    </a:p>
                  </a:txBody>
                  <a:tcPr>
                    <a:solidFill>
                      <a:schemeClr val="accent6">
                        <a:lumMod val="20000"/>
                        <a:lumOff val="80000"/>
                      </a:schemeClr>
                    </a:solidFill>
                  </a:tcPr>
                </a:tc>
                <a:extLst>
                  <a:ext uri="{0D108BD9-81ED-4DB2-BD59-A6C34878D82A}">
                    <a16:rowId xmlns:a16="http://schemas.microsoft.com/office/drawing/2014/main" val="2086113164"/>
                  </a:ext>
                </a:extLst>
              </a:tr>
              <a:tr h="254000">
                <a:tc>
                  <a:txBody>
                    <a:bodyPr/>
                    <a:lstStyle/>
                    <a:p>
                      <a:pPr lvl="0">
                        <a:buNone/>
                      </a:pPr>
                      <a:r>
                        <a:rPr lang="en-GB" sz="1100" dirty="0"/>
                        <a:t>Week 8</a:t>
                      </a:r>
                    </a:p>
                  </a:txBody>
                  <a:tcPr/>
                </a:tc>
                <a:tc>
                  <a:txBody>
                    <a:bodyPr/>
                    <a:lstStyle/>
                    <a:p>
                      <a:pPr lvl="0">
                        <a:buNone/>
                      </a:pPr>
                      <a:r>
                        <a:rPr lang="en-GB" sz="1100" b="0" i="0" u="none" strike="noStrike" noProof="0" dirty="0">
                          <a:solidFill>
                            <a:srgbClr val="000000"/>
                          </a:solidFill>
                          <a:latin typeface="Calibri"/>
                        </a:rPr>
                        <a:t>Fiction - Town is by the sea (Geography – mining)</a:t>
                      </a:r>
                    </a:p>
                  </a:txBody>
                  <a:tcPr>
                    <a:solidFill>
                      <a:schemeClr val="accent6">
                        <a:lumMod val="60000"/>
                        <a:lumOff val="40000"/>
                      </a:schemeClr>
                    </a:solidFill>
                  </a:tcPr>
                </a:tc>
                <a:tc>
                  <a:txBody>
                    <a:bodyPr/>
                    <a:lstStyle/>
                    <a:p>
                      <a:pPr marL="0" lvl="0" indent="0" algn="l" defTabSz="914400">
                        <a:lnSpc>
                          <a:spcPct val="100000"/>
                        </a:lnSpc>
                        <a:spcBef>
                          <a:spcPts val="0"/>
                        </a:spcBef>
                        <a:spcAft>
                          <a:spcPts val="0"/>
                        </a:spcAft>
                        <a:buNone/>
                        <a:tabLst/>
                        <a:defRPr/>
                      </a:pPr>
                      <a:endParaRPr lang="en-GB" sz="1100"/>
                    </a:p>
                  </a:txBody>
                  <a:tcPr/>
                </a:tc>
                <a:tc>
                  <a:txBody>
                    <a:bodyPr/>
                    <a:lstStyle/>
                    <a:p>
                      <a:pPr lvl="0">
                        <a:buNone/>
                      </a:pPr>
                      <a:endParaRPr lang="en-GB" sz="1100"/>
                    </a:p>
                  </a:txBody>
                  <a:tcPr/>
                </a:tc>
                <a:extLst>
                  <a:ext uri="{0D108BD9-81ED-4DB2-BD59-A6C34878D82A}">
                    <a16:rowId xmlns:a16="http://schemas.microsoft.com/office/drawing/2014/main" val="2393469490"/>
                  </a:ext>
                </a:extLst>
              </a:tr>
              <a:tr h="489857">
                <a:tc>
                  <a:txBody>
                    <a:bodyPr/>
                    <a:lstStyle/>
                    <a:p>
                      <a:pPr lvl="0">
                        <a:buNone/>
                      </a:pPr>
                      <a:endParaRPr lang="en-GB" sz="1100"/>
                    </a:p>
                  </a:txBody>
                  <a:tcPr/>
                </a:tc>
                <a:tc>
                  <a:txBody>
                    <a:bodyPr/>
                    <a:lstStyle/>
                    <a:p>
                      <a:pPr lvl="0">
                        <a:buNone/>
                      </a:pPr>
                      <a:r>
                        <a:rPr lang="en-GB" sz="1100" b="0" i="0" u="none" strike="noStrike" noProof="0" dirty="0">
                          <a:solidFill>
                            <a:srgbClr val="000000"/>
                          </a:solidFill>
                          <a:latin typeface="Calibri"/>
                        </a:rPr>
                        <a:t>Monday- To identify how presentation contributes to meaning</a:t>
                      </a:r>
                    </a:p>
                    <a:p>
                      <a:pPr lvl="0">
                        <a:buNone/>
                      </a:pPr>
                      <a:r>
                        <a:rPr lang="en-GB" sz="1100" b="0" i="0" u="none" strike="noStrike" noProof="0" dirty="0">
                          <a:solidFill>
                            <a:srgbClr val="000000"/>
                          </a:solidFill>
                          <a:latin typeface="Calibri"/>
                        </a:rPr>
                        <a:t>Tuesday-To identify themes in a wide range of books</a:t>
                      </a:r>
                    </a:p>
                    <a:p>
                      <a:pPr lvl="0">
                        <a:buNone/>
                      </a:pPr>
                      <a:r>
                        <a:rPr lang="en-GB" sz="1100" b="0" i="0" u="none" strike="noStrike" noProof="0" dirty="0">
                          <a:solidFill>
                            <a:srgbClr val="000000"/>
                          </a:solidFill>
                          <a:latin typeface="Calibri"/>
                        </a:rPr>
                        <a:t>Wednesday- To identify main ideas drawn from more than 1 paragraph and summarising these</a:t>
                      </a:r>
                    </a:p>
                    <a:p>
                      <a:pPr lvl="0">
                        <a:buNone/>
                      </a:pPr>
                      <a:r>
                        <a:rPr lang="en-GB" sz="1100" b="0" i="0" u="none" strike="noStrike" noProof="0" dirty="0">
                          <a:solidFill>
                            <a:srgbClr val="000000"/>
                          </a:solidFill>
                          <a:latin typeface="Calibri"/>
                        </a:rPr>
                        <a:t>Thursday-skills </a:t>
                      </a:r>
                    </a:p>
                    <a:p>
                      <a:pPr lvl="0">
                        <a:buNone/>
                      </a:pPr>
                      <a:r>
                        <a:rPr lang="en-GB" sz="1100" b="0" i="0" u="none" strike="noStrike" noProof="0" dirty="0">
                          <a:solidFill>
                            <a:srgbClr val="000000"/>
                          </a:solidFill>
                          <a:latin typeface="Calibri"/>
                        </a:rPr>
                        <a:t>Friday-skills </a:t>
                      </a:r>
                    </a:p>
                    <a:p>
                      <a:pPr lvl="0">
                        <a:buNone/>
                      </a:pPr>
                      <a:endParaRPr lang="en-GB" sz="1100" b="0" i="0" u="none" strike="noStrike" noProof="0">
                        <a:solidFill>
                          <a:srgbClr val="000000"/>
                        </a:solidFill>
                        <a:latin typeface="Calibri"/>
                      </a:endParaRPr>
                    </a:p>
                    <a:p>
                      <a:pPr lvl="0">
                        <a:buNone/>
                      </a:pPr>
                      <a:endParaRPr lang="en-GB" sz="1100" b="0" i="0" u="none" strike="noStrike" noProof="0">
                        <a:solidFill>
                          <a:srgbClr val="000000"/>
                        </a:solidFill>
                        <a:latin typeface="Calibri"/>
                      </a:endParaRPr>
                    </a:p>
                    <a:p>
                      <a:pPr lvl="0">
                        <a:buNone/>
                      </a:pPr>
                      <a:endParaRPr lang="en-GB" sz="1100" b="0" i="0" u="none" strike="noStrike" noProof="0">
                        <a:solidFill>
                          <a:srgbClr val="000000"/>
                        </a:solidFill>
                        <a:latin typeface="Calibri"/>
                      </a:endParaRPr>
                    </a:p>
                  </a:txBody>
                  <a:tcPr>
                    <a:solidFill>
                      <a:schemeClr val="accent6">
                        <a:lumMod val="20000"/>
                        <a:lumOff val="80000"/>
                      </a:schemeClr>
                    </a:solidFill>
                  </a:tcPr>
                </a:tc>
                <a:tc>
                  <a:txBody>
                    <a:bodyPr/>
                    <a:lstStyle/>
                    <a:p>
                      <a:pPr marL="0" lvl="0" indent="0" algn="l" defTabSz="914400">
                        <a:lnSpc>
                          <a:spcPct val="100000"/>
                        </a:lnSpc>
                        <a:spcBef>
                          <a:spcPts val="0"/>
                        </a:spcBef>
                        <a:spcAft>
                          <a:spcPts val="0"/>
                        </a:spcAft>
                        <a:buNone/>
                        <a:tabLst/>
                        <a:defRPr/>
                      </a:pPr>
                      <a:endParaRPr lang="en-GB" sz="1100"/>
                    </a:p>
                  </a:txBody>
                  <a:tcPr/>
                </a:tc>
                <a:tc>
                  <a:txBody>
                    <a:bodyPr/>
                    <a:lstStyle/>
                    <a:p>
                      <a:pPr lvl="0">
                        <a:buNone/>
                      </a:pPr>
                      <a:endParaRPr lang="en-GB" sz="1100"/>
                    </a:p>
                  </a:txBody>
                  <a:tcPr/>
                </a:tc>
                <a:extLst>
                  <a:ext uri="{0D108BD9-81ED-4DB2-BD59-A6C34878D82A}">
                    <a16:rowId xmlns:a16="http://schemas.microsoft.com/office/drawing/2014/main" val="637068426"/>
                  </a:ext>
                </a:extLst>
              </a:tr>
            </a:tbl>
          </a:graphicData>
        </a:graphic>
      </p:graphicFrame>
    </p:spTree>
    <p:extLst>
      <p:ext uri="{BB962C8B-B14F-4D97-AF65-F5344CB8AC3E}">
        <p14:creationId xmlns:p14="http://schemas.microsoft.com/office/powerpoint/2010/main" val="39247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2815118439"/>
              </p:ext>
            </p:extLst>
          </p:nvPr>
        </p:nvGraphicFramePr>
        <p:xfrm>
          <a:off x="240632" y="-1871579"/>
          <a:ext cx="11271170" cy="8016588"/>
        </p:xfrm>
        <a:graphic>
          <a:graphicData uri="http://schemas.openxmlformats.org/drawingml/2006/table">
            <a:tbl>
              <a:tblPr>
                <a:tableStyleId>{08FB837D-C827-4EFA-A057-4D05807E0F7C}</a:tableStyleId>
              </a:tblPr>
              <a:tblGrid>
                <a:gridCol w="5017083">
                  <a:extLst>
                    <a:ext uri="{9D8B030D-6E8A-4147-A177-3AD203B41FA5}">
                      <a16:colId xmlns:a16="http://schemas.microsoft.com/office/drawing/2014/main" val="1101563154"/>
                    </a:ext>
                  </a:extLst>
                </a:gridCol>
                <a:gridCol w="554042">
                  <a:extLst>
                    <a:ext uri="{9D8B030D-6E8A-4147-A177-3AD203B41FA5}">
                      <a16:colId xmlns:a16="http://schemas.microsoft.com/office/drawing/2014/main" val="3739061987"/>
                    </a:ext>
                  </a:extLst>
                </a:gridCol>
                <a:gridCol w="438465">
                  <a:extLst>
                    <a:ext uri="{9D8B030D-6E8A-4147-A177-3AD203B41FA5}">
                      <a16:colId xmlns:a16="http://schemas.microsoft.com/office/drawing/2014/main" val="365567640"/>
                    </a:ext>
                  </a:extLst>
                </a:gridCol>
                <a:gridCol w="438465">
                  <a:extLst>
                    <a:ext uri="{9D8B030D-6E8A-4147-A177-3AD203B41FA5}">
                      <a16:colId xmlns:a16="http://schemas.microsoft.com/office/drawing/2014/main" val="3261331511"/>
                    </a:ext>
                  </a:extLst>
                </a:gridCol>
                <a:gridCol w="438465">
                  <a:extLst>
                    <a:ext uri="{9D8B030D-6E8A-4147-A177-3AD203B41FA5}">
                      <a16:colId xmlns:a16="http://schemas.microsoft.com/office/drawing/2014/main" val="3675626289"/>
                    </a:ext>
                  </a:extLst>
                </a:gridCol>
                <a:gridCol w="438465">
                  <a:extLst>
                    <a:ext uri="{9D8B030D-6E8A-4147-A177-3AD203B41FA5}">
                      <a16:colId xmlns:a16="http://schemas.microsoft.com/office/drawing/2014/main" val="1203911079"/>
                    </a:ext>
                  </a:extLst>
                </a:gridCol>
                <a:gridCol w="438465">
                  <a:extLst>
                    <a:ext uri="{9D8B030D-6E8A-4147-A177-3AD203B41FA5}">
                      <a16:colId xmlns:a16="http://schemas.microsoft.com/office/drawing/2014/main" val="516866282"/>
                    </a:ext>
                  </a:extLst>
                </a:gridCol>
                <a:gridCol w="438465">
                  <a:extLst>
                    <a:ext uri="{9D8B030D-6E8A-4147-A177-3AD203B41FA5}">
                      <a16:colId xmlns:a16="http://schemas.microsoft.com/office/drawing/2014/main" val="3835468091"/>
                    </a:ext>
                  </a:extLst>
                </a:gridCol>
                <a:gridCol w="438465">
                  <a:extLst>
                    <a:ext uri="{9D8B030D-6E8A-4147-A177-3AD203B41FA5}">
                      <a16:colId xmlns:a16="http://schemas.microsoft.com/office/drawing/2014/main" val="2200016958"/>
                    </a:ext>
                  </a:extLst>
                </a:gridCol>
                <a:gridCol w="438465">
                  <a:extLst>
                    <a:ext uri="{9D8B030D-6E8A-4147-A177-3AD203B41FA5}">
                      <a16:colId xmlns:a16="http://schemas.microsoft.com/office/drawing/2014/main" val="2602522037"/>
                    </a:ext>
                  </a:extLst>
                </a:gridCol>
                <a:gridCol w="438465">
                  <a:extLst>
                    <a:ext uri="{9D8B030D-6E8A-4147-A177-3AD203B41FA5}">
                      <a16:colId xmlns:a16="http://schemas.microsoft.com/office/drawing/2014/main" val="2030296416"/>
                    </a:ext>
                  </a:extLst>
                </a:gridCol>
                <a:gridCol w="438465">
                  <a:extLst>
                    <a:ext uri="{9D8B030D-6E8A-4147-A177-3AD203B41FA5}">
                      <a16:colId xmlns:a16="http://schemas.microsoft.com/office/drawing/2014/main" val="709361438"/>
                    </a:ext>
                  </a:extLst>
                </a:gridCol>
                <a:gridCol w="438465">
                  <a:extLst>
                    <a:ext uri="{9D8B030D-6E8A-4147-A177-3AD203B41FA5}">
                      <a16:colId xmlns:a16="http://schemas.microsoft.com/office/drawing/2014/main" val="708924197"/>
                    </a:ext>
                  </a:extLst>
                </a:gridCol>
                <a:gridCol w="438465">
                  <a:extLst>
                    <a:ext uri="{9D8B030D-6E8A-4147-A177-3AD203B41FA5}">
                      <a16:colId xmlns:a16="http://schemas.microsoft.com/office/drawing/2014/main" val="2629344726"/>
                    </a:ext>
                  </a:extLst>
                </a:gridCol>
                <a:gridCol w="438465">
                  <a:extLst>
                    <a:ext uri="{9D8B030D-6E8A-4147-A177-3AD203B41FA5}">
                      <a16:colId xmlns:a16="http://schemas.microsoft.com/office/drawing/2014/main" val="3758960683"/>
                    </a:ext>
                  </a:extLst>
                </a:gridCol>
              </a:tblGrid>
              <a:tr h="238217">
                <a:tc gridSpan="1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rgbClr val="000000"/>
                          </a:solidFill>
                          <a:effectLst/>
                        </a:rPr>
                        <a:t>NNC YEAR 3 Reading Comprehension Objectives AUTUMN</a:t>
                      </a:r>
                      <a:endParaRPr lang="en-GB" sz="1600" b="1" i="0" u="none" strike="noStrike">
                        <a:solidFill>
                          <a:srgbClr val="000000"/>
                        </a:solidFill>
                        <a:effectLst/>
                        <a:latin typeface="Century Gothic" panose="020B0502020202020204" pitchFamily="34" charset="0"/>
                      </a:endParaRPr>
                    </a:p>
                  </a:txBody>
                  <a:tcPr marL="3406" marR="3406" marT="3406" marB="0" anchor="b">
                    <a:solidFill>
                      <a:schemeClr val="accent6"/>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solidFill>
                      <a:schemeClr val="accent6"/>
                    </a:solidFill>
                  </a:tcPr>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solidFill>
                      <a:schemeClr val="accent6"/>
                    </a:solidFill>
                  </a:tcPr>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solidFill>
                      <a:schemeClr val="accent6"/>
                    </a:solidFill>
                  </a:tcPr>
                </a:tc>
                <a:extLst>
                  <a:ext uri="{0D108BD9-81ED-4DB2-BD59-A6C34878D82A}">
                    <a16:rowId xmlns:a16="http://schemas.microsoft.com/office/drawing/2014/main" val="1610128660"/>
                  </a:ext>
                </a:extLst>
              </a:tr>
              <a:tr h="238217">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W13</a:t>
                      </a:r>
                    </a:p>
                  </a:txBody>
                  <a:tcPr marL="3305" marR="3305" marT="3305" marB="0" anchor="b"/>
                </a:tc>
                <a:tc>
                  <a:txBody>
                    <a:bodyPr/>
                    <a:lstStyle/>
                    <a:p>
                      <a:pPr lvl="0" algn="ctr">
                        <a:buNone/>
                      </a:pPr>
                      <a:r>
                        <a:rPr lang="en-GB" sz="800" b="1" u="none" strike="noStrike">
                          <a:solidFill>
                            <a:srgbClr val="000000"/>
                          </a:solidFill>
                          <a:effectLst/>
                        </a:rPr>
                        <a:t>W14</a:t>
                      </a:r>
                    </a:p>
                  </a:txBody>
                  <a:tcPr marL="3305" marR="3305" marT="3305" marB="0" anchor="b"/>
                </a:tc>
                <a:extLst>
                  <a:ext uri="{0D108BD9-81ED-4DB2-BD59-A6C34878D82A}">
                    <a16:rowId xmlns:a16="http://schemas.microsoft.com/office/drawing/2014/main" val="3785340028"/>
                  </a:ext>
                </a:extLst>
              </a:tr>
              <a:tr h="404969">
                <a:tc>
                  <a:txBody>
                    <a:bodyPr/>
                    <a:lstStyle/>
                    <a:p>
                      <a:pPr algn="l" fontAlgn="b"/>
                      <a:r>
                        <a:rPr lang="en-GB" sz="1400" u="none" strike="noStrike">
                          <a:effectLst/>
                        </a:rPr>
                        <a:t>*use dictionaries to check the meaning of words that they have read if they are unsure –</a:t>
                      </a:r>
                      <a:r>
                        <a:rPr lang="en-GB" sz="1400" b="1" u="none" strike="noStrike">
                          <a:effectLst/>
                        </a:rPr>
                        <a:t> close reading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404969">
                <a:tc>
                  <a:txBody>
                    <a:bodyPr/>
                    <a:lstStyle/>
                    <a:p>
                      <a:pPr algn="l" fontAlgn="b"/>
                      <a:r>
                        <a:rPr lang="en-GB" sz="1400" u="none" strike="noStrike">
                          <a:effectLst/>
                        </a:rPr>
                        <a:t>*increase their familiarity with a wide range of books, including fairy stories, myths and legends –</a:t>
                      </a:r>
                      <a:r>
                        <a:rPr lang="en-GB" sz="1400" b="1" u="none" strike="noStrike">
                          <a:effectLst/>
                        </a:rPr>
                        <a:t> extended reading and over a longer period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202485">
                <a:tc>
                  <a:txBody>
                    <a:bodyPr/>
                    <a:lstStyle/>
                    <a:p>
                      <a:pPr algn="l" fontAlgn="b"/>
                      <a:r>
                        <a:rPr lang="en-GB" sz="1400" u="none" strike="noStrike">
                          <a:effectLst/>
                        </a:rPr>
                        <a:t>*Retell some books orally –</a:t>
                      </a:r>
                      <a:r>
                        <a:rPr lang="en-GB" sz="1400" b="1" u="none" strike="noStrike">
                          <a:effectLst/>
                        </a:rPr>
                        <a:t> extended reading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404969">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 </a:t>
                      </a:r>
                      <a:r>
                        <a:rPr lang="en-GB" sz="1400" b="1" i="0" u="none" strike="noStrike" noProof="0">
                          <a:solidFill>
                            <a:srgbClr val="000000"/>
                          </a:solidFill>
                          <a:effectLst/>
                          <a:latin typeface="Calibri"/>
                        </a:rPr>
                        <a:t>extended reading and over a longer period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404969">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a:t>
                      </a:r>
                      <a:r>
                        <a:rPr lang="en-GB" sz="1400" b="1" i="0" u="none" strike="noStrike" noProof="0">
                          <a:solidFill>
                            <a:srgbClr val="000000"/>
                          </a:solidFill>
                          <a:effectLst/>
                          <a:latin typeface="Calibri"/>
                        </a:rPr>
                        <a:t>extended reading and over a longer period</a:t>
                      </a:r>
                      <a:r>
                        <a:rPr lang="en-GB" sz="1400" b="0" i="0" u="none" strike="noStrike" noProof="0">
                          <a:solidFill>
                            <a:srgbClr val="000000"/>
                          </a:solidFill>
                          <a:effectLst/>
                          <a:latin typeface="Calibri"/>
                        </a:rPr>
                        <a:t>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202485">
                <a:tc>
                  <a:txBody>
                    <a:bodyPr/>
                    <a:lstStyle/>
                    <a:p>
                      <a:pPr algn="l" fontAlgn="b"/>
                      <a:r>
                        <a:rPr lang="en-GB" sz="1400" u="none" strike="noStrike">
                          <a:effectLst/>
                        </a:rPr>
                        <a:t>*prepare poems and play scripts to read aloud and to perform –</a:t>
                      </a:r>
                      <a:r>
                        <a:rPr lang="en-GB" sz="1400" b="1" u="none" strike="noStrike">
                          <a:effectLst/>
                        </a:rPr>
                        <a:t> fluency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535989">
                <a:tc>
                  <a:txBody>
                    <a:bodyPr/>
                    <a:lstStyle/>
                    <a:p>
                      <a:pPr algn="l" fontAlgn="b"/>
                      <a:r>
                        <a:rPr lang="en-GB" sz="1400" u="none" strike="noStrike">
                          <a:effectLst/>
                        </a:rPr>
                        <a:t>*discuss words and phrases that capture the reader’s interest and imagination- </a:t>
                      </a:r>
                      <a:r>
                        <a:rPr lang="en-GB" sz="1400" b="1" u="none" strike="noStrike">
                          <a:effectLst/>
                        </a:rPr>
                        <a:t>close reading </a:t>
                      </a:r>
                      <a:endParaRPr lang="en-GB" sz="1400" b="1" i="0" u="none" strike="noStrike" noProof="0">
                        <a:solidFill>
                          <a:srgbClr val="000000"/>
                        </a:solidFill>
                        <a:effectLst/>
                        <a:latin typeface="Calibri"/>
                      </a:endParaRPr>
                    </a:p>
                    <a:p>
                      <a:pPr lvl="0" algn="l">
                        <a:buNone/>
                      </a:pPr>
                      <a:endParaRPr lang="en-GB" sz="1400" u="none" strike="noStrike">
                        <a:effectLst/>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357326">
                <a:tc>
                  <a:txBody>
                    <a:bodyPr/>
                    <a:lstStyle/>
                    <a:p>
                      <a:pPr algn="l" fontAlgn="b"/>
                      <a:r>
                        <a:rPr lang="en-GB" sz="1400" u="none" strike="noStrike">
                          <a:effectLst/>
                        </a:rPr>
                        <a:t>*recognise some different forms of poetry </a:t>
                      </a:r>
                      <a:r>
                        <a:rPr lang="en-GB" sz="1400" b="1" u="none" strike="noStrike">
                          <a:effectLst/>
                        </a:rPr>
                        <a:t>- </a:t>
                      </a:r>
                      <a:r>
                        <a:rPr lang="en-GB" sz="1400" b="1" i="0" u="none" strike="noStrike" noProof="0">
                          <a:solidFill>
                            <a:srgbClr val="000000"/>
                          </a:solidFill>
                          <a:effectLst/>
                          <a:latin typeface="Calibri"/>
                        </a:rPr>
                        <a:t>extended reading and over a longer period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02485">
                <a:tc>
                  <a:txBody>
                    <a:bodyPr/>
                    <a:lstStyle/>
                    <a:p>
                      <a:pPr algn="l" fontAlgn="b"/>
                      <a:r>
                        <a:rPr lang="en-GB" sz="1400" u="none" strike="noStrike">
                          <a:effectLst/>
                        </a:rPr>
                        <a:t>*explain the meaning of words in context </a:t>
                      </a:r>
                      <a:r>
                        <a:rPr lang="en-GB" sz="1400" b="1" u="none" strike="noStrike">
                          <a:effectLst/>
                        </a:rPr>
                        <a:t>– fluency and close reading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lvl="0" algn="l">
                        <a:buNone/>
                      </a:pPr>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91369123"/>
                  </a:ext>
                </a:extLst>
              </a:tr>
              <a:tr h="535989">
                <a:tc>
                  <a:txBody>
                    <a:bodyPr/>
                    <a:lstStyle/>
                    <a:p>
                      <a:pPr algn="l" fontAlgn="b"/>
                      <a:r>
                        <a:rPr lang="en-GB" sz="1400" u="none" strike="noStrike">
                          <a:effectLst/>
                        </a:rPr>
                        <a:t>*draw inferences (such as inferring characters' feelings, thoughts and motives from their actions) and justify inferences with evidence ("I think....because....") - </a:t>
                      </a:r>
                      <a:r>
                        <a:rPr lang="en-GB" sz="1400" b="1" i="0" u="none" strike="noStrike" noProof="0">
                          <a:solidFill>
                            <a:srgbClr val="000000"/>
                          </a:solidFill>
                          <a:effectLst/>
                          <a:latin typeface="Calibri"/>
                        </a:rPr>
                        <a:t>close reading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357326">
                <a:tc>
                  <a:txBody>
                    <a:bodyPr/>
                    <a:lstStyle/>
                    <a:p>
                      <a:pPr algn="l" fontAlgn="b"/>
                      <a:r>
                        <a:rPr lang="en-GB" sz="1400" u="none" strike="noStrike">
                          <a:effectLst/>
                        </a:rPr>
                        <a:t>*predict what might happen from details stated and implied – </a:t>
                      </a:r>
                      <a:r>
                        <a:rPr lang="en-GB" sz="1400" b="1" u="none" strike="noStrike">
                          <a:effectLst/>
                        </a:rPr>
                        <a:t>close and extended</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404969">
                <a:tc>
                  <a:txBody>
                    <a:bodyPr/>
                    <a:lstStyle/>
                    <a:p>
                      <a:pPr algn="l" fontAlgn="b"/>
                      <a:r>
                        <a:rPr lang="en-GB" sz="1400" u="none" strike="noStrike">
                          <a:effectLst/>
                        </a:rPr>
                        <a:t>*identify main ideas drawn from more than 1 paragraph and summarising these – </a:t>
                      </a:r>
                      <a:r>
                        <a:rPr lang="en-GB" sz="1400" b="1" u="none" strike="noStrike">
                          <a:effectLst/>
                        </a:rPr>
                        <a:t>extended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681713109"/>
                  </a:ext>
                </a:extLst>
              </a:tr>
              <a:tr h="404969">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a:t>
                      </a:r>
                      <a:r>
                        <a:rPr lang="en-GB" sz="1400" b="1" u="none" strike="noStrike">
                          <a:effectLst/>
                        </a:rPr>
                        <a:t> close reading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r h="404969">
                <a:tc>
                  <a:txBody>
                    <a:bodyPr/>
                    <a:lstStyle/>
                    <a:p>
                      <a:pPr algn="l" fontAlgn="b"/>
                      <a:r>
                        <a:rPr lang="en-GB" sz="1400" u="none" strike="noStrike">
                          <a:effectLst/>
                        </a:rPr>
                        <a:t>*identify how structure contributes to meaning (e.g. use of different sentence lengths to build excitement or suspense) </a:t>
                      </a:r>
                      <a:r>
                        <a:rPr lang="en-GB" sz="1400" b="1" i="0" u="none" strike="noStrike" noProof="0">
                          <a:solidFill>
                            <a:srgbClr val="000000"/>
                          </a:solidFill>
                          <a:effectLst/>
                          <a:latin typeface="Calibri"/>
                        </a:rPr>
                        <a:t>fluency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439666157"/>
                  </a:ext>
                </a:extLst>
              </a:tr>
              <a:tr h="404969">
                <a:tc>
                  <a:txBody>
                    <a:bodyPr/>
                    <a:lstStyle/>
                    <a:p>
                      <a:pPr algn="l" fontAlgn="b"/>
                      <a:r>
                        <a:rPr lang="en-GB" sz="1400" u="none" strike="noStrike">
                          <a:effectLst/>
                        </a:rPr>
                        <a:t>*identify how presentation contributes to meaning (e.g.  certain words written in a different font/bold/italics for emphasis) </a:t>
                      </a:r>
                      <a:r>
                        <a:rPr lang="en-GB" sz="1400" b="1" i="0" u="none" strike="noStrike" noProof="0">
                          <a:solidFill>
                            <a:srgbClr val="000000"/>
                          </a:solidFill>
                          <a:effectLst/>
                          <a:latin typeface="Calibri"/>
                        </a:rPr>
                        <a:t>fluency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460398396"/>
                  </a:ext>
                </a:extLst>
              </a:tr>
              <a:tr h="202485">
                <a:tc>
                  <a:txBody>
                    <a:bodyPr/>
                    <a:lstStyle/>
                    <a:p>
                      <a:pPr algn="l" fontAlgn="b"/>
                      <a:r>
                        <a:rPr lang="en-GB" sz="1400" u="none" strike="noStrike">
                          <a:effectLst/>
                        </a:rPr>
                        <a:t>* retrieve and record information from non-fiction </a:t>
                      </a:r>
                      <a:r>
                        <a:rPr lang="en-GB" sz="1400" b="1" u="none" strike="noStrike">
                          <a:effectLst/>
                        </a:rPr>
                        <a:t>extended reading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p>
                  </a:txBody>
                  <a:tcPr marL="3406" marR="3406" marT="3406" marB="0" anchor="b"/>
                </a:tc>
                <a:tc>
                  <a:txBody>
                    <a:bodyPr/>
                    <a:lstStyle/>
                    <a:p>
                      <a:pPr lvl="0" algn="l">
                        <a:buNone/>
                      </a:pPr>
                      <a:r>
                        <a:rPr lang="en-GB" sz="1050" b="0" i="0" u="none" strike="noStrike">
                          <a:solidFill>
                            <a:srgbClr val="000000"/>
                          </a:solidFill>
                          <a:effectLst/>
                          <a:latin typeface="Calibri"/>
                        </a:rPr>
                        <a:t>x</a:t>
                      </a:r>
                    </a:p>
                  </a:txBody>
                  <a:tcPr marL="3406" marR="3406" marT="3406" marB="0" anchor="b"/>
                </a:tc>
                <a:tc>
                  <a:txBody>
                    <a:bodyPr/>
                    <a:lstStyle/>
                    <a:p>
                      <a:pPr lvl="0" algn="l">
                        <a:buNone/>
                      </a:pPr>
                      <a:endParaRPr lang="en-GB" sz="105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22020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001400064"/>
              </p:ext>
            </p:extLst>
          </p:nvPr>
        </p:nvGraphicFramePr>
        <p:xfrm>
          <a:off x="0" y="0"/>
          <a:ext cx="12191998" cy="6849932"/>
        </p:xfrm>
        <a:graphic>
          <a:graphicData uri="http://schemas.openxmlformats.org/drawingml/2006/table">
            <a:tbl>
              <a:tblPr firstRow="1" bandRow="1">
                <a:tableStyleId>{93296810-A885-4BE3-A3E7-6D5BEEA58F35}</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15467">
                <a:tc>
                  <a:txBody>
                    <a:bodyPr/>
                    <a:lstStyle/>
                    <a:p>
                      <a:r>
                        <a:rPr lang="en-GB"/>
                        <a:t>Year 3 Spring Term 1</a:t>
                      </a:r>
                    </a:p>
                  </a:txBody>
                  <a:tcPr/>
                </a:tc>
                <a:tc>
                  <a:txBody>
                    <a:bodyPr/>
                    <a:lstStyle/>
                    <a:p>
                      <a:r>
                        <a:rPr lang="en-GB"/>
                        <a:t>Year 3 Spring Term 2</a:t>
                      </a:r>
                    </a:p>
                  </a:txBody>
                  <a:tcPr/>
                </a:tc>
                <a:extLst>
                  <a:ext uri="{0D108BD9-81ED-4DB2-BD59-A6C34878D82A}">
                    <a16:rowId xmlns:a16="http://schemas.microsoft.com/office/drawing/2014/main" val="708244901"/>
                  </a:ext>
                </a:extLst>
              </a:tr>
              <a:tr h="6034465">
                <a:tc>
                  <a:txBody>
                    <a:bodyPr/>
                    <a:lstStyle/>
                    <a:p>
                      <a:pPr lvl="0">
                        <a:buNone/>
                      </a:pPr>
                      <a:r>
                        <a:rPr lang="en-GB"/>
                        <a:t>The Invisible Boy. </a:t>
                      </a:r>
                    </a:p>
                    <a:p>
                      <a:pPr lvl="0">
                        <a:buNone/>
                      </a:pPr>
                      <a:r>
                        <a:rPr lang="en-GB"/>
                        <a:t>Patrice Barton. </a:t>
                      </a:r>
                    </a:p>
                  </a:txBody>
                  <a:tcPr/>
                </a:tc>
                <a:tc>
                  <a:txBody>
                    <a:bodyPr/>
                    <a:lstStyle/>
                    <a:p>
                      <a:pPr lvl="0">
                        <a:buNone/>
                      </a:pPr>
                      <a:r>
                        <a:rPr lang="en-GB"/>
                        <a:t>The Bad Guys. </a:t>
                      </a:r>
                    </a:p>
                    <a:p>
                      <a:pPr lvl="0">
                        <a:buNone/>
                      </a:pPr>
                      <a:r>
                        <a:rPr lang="en-GB"/>
                        <a:t>Aaron Blabey.</a:t>
                      </a:r>
                    </a:p>
                  </a:txBody>
                  <a:tcPr/>
                </a:tc>
                <a:extLst>
                  <a:ext uri="{0D108BD9-81ED-4DB2-BD59-A6C34878D82A}">
                    <a16:rowId xmlns:a16="http://schemas.microsoft.com/office/drawing/2014/main" val="128702364"/>
                  </a:ext>
                </a:extLst>
              </a:tr>
            </a:tbl>
          </a:graphicData>
        </a:graphic>
      </p:graphicFrame>
      <p:pic>
        <p:nvPicPr>
          <p:cNvPr id="2" name="Picture 1" descr="The Invisible Boy : Trudy Ludwig, Patrice Barton: Amazon.co.uk: Books">
            <a:extLst>
              <a:ext uri="{FF2B5EF4-FFF2-40B4-BE49-F238E27FC236}">
                <a16:creationId xmlns:a16="http://schemas.microsoft.com/office/drawing/2014/main" id="{0683A1E2-3DAF-40A1-F21A-D7B72F497E33}"/>
              </a:ext>
            </a:extLst>
          </p:cNvPr>
          <p:cNvPicPr>
            <a:picLocks noChangeAspect="1"/>
          </p:cNvPicPr>
          <p:nvPr/>
        </p:nvPicPr>
        <p:blipFill>
          <a:blip r:embed="rId3"/>
          <a:stretch>
            <a:fillRect/>
          </a:stretch>
        </p:blipFill>
        <p:spPr>
          <a:xfrm>
            <a:off x="1685364" y="1985581"/>
            <a:ext cx="3021105" cy="3774342"/>
          </a:xfrm>
          <a:prstGeom prst="rect">
            <a:avLst/>
          </a:prstGeom>
        </p:spPr>
      </p:pic>
      <p:pic>
        <p:nvPicPr>
          <p:cNvPr id="4" name="Picture 3" descr="The Bad Guys: Episode 1: Amazon.co.uk: Blabey, Aaron, Blabey, Aaron:  9781407170565: Books">
            <a:extLst>
              <a:ext uri="{FF2B5EF4-FFF2-40B4-BE49-F238E27FC236}">
                <a16:creationId xmlns:a16="http://schemas.microsoft.com/office/drawing/2014/main" id="{BBE2F2BC-34A9-372D-AA26-8E9642D4DEAB}"/>
              </a:ext>
            </a:extLst>
          </p:cNvPr>
          <p:cNvPicPr>
            <a:picLocks noChangeAspect="1"/>
          </p:cNvPicPr>
          <p:nvPr/>
        </p:nvPicPr>
        <p:blipFill>
          <a:blip r:embed="rId4"/>
          <a:stretch>
            <a:fillRect/>
          </a:stretch>
        </p:blipFill>
        <p:spPr>
          <a:xfrm>
            <a:off x="7539318" y="1965860"/>
            <a:ext cx="3048000" cy="3822748"/>
          </a:xfrm>
          <a:prstGeom prst="rect">
            <a:avLst/>
          </a:prstGeom>
        </p:spPr>
      </p:pic>
    </p:spTree>
    <p:extLst>
      <p:ext uri="{BB962C8B-B14F-4D97-AF65-F5344CB8AC3E}">
        <p14:creationId xmlns:p14="http://schemas.microsoft.com/office/powerpoint/2010/main" val="153957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094132014"/>
              </p:ext>
            </p:extLst>
          </p:nvPr>
        </p:nvGraphicFramePr>
        <p:xfrm>
          <a:off x="0" y="0"/>
          <a:ext cx="12192000" cy="8986265"/>
        </p:xfrm>
        <a:graphic>
          <a:graphicData uri="http://schemas.openxmlformats.org/drawingml/2006/table">
            <a:tbl>
              <a:tblPr firstRow="1" bandRow="1">
                <a:tableStyleId>{93296810-A885-4BE3-A3E7-6D5BEEA58F35}</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1111623">
                <a:tc gridSpan="2">
                  <a:txBody>
                    <a:bodyPr/>
                    <a:lstStyle/>
                    <a:p>
                      <a:r>
                        <a:rPr lang="en-GB"/>
                        <a:t>Year 3 Spring Term 1</a:t>
                      </a:r>
                    </a:p>
                  </a:txBody>
                  <a:tcPr/>
                </a:tc>
                <a:tc hMerge="1">
                  <a:txBody>
                    <a:bodyPr/>
                    <a:lstStyle/>
                    <a:p>
                      <a:endParaRPr lang="en-GB"/>
                    </a:p>
                  </a:txBody>
                  <a:tcPr/>
                </a:tc>
                <a:tc gridSpan="2">
                  <a:txBody>
                    <a:bodyPr/>
                    <a:lstStyle/>
                    <a:p>
                      <a:r>
                        <a:rPr lang="en-GB"/>
                        <a:t>Year 3 Spring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sz="1100"/>
                        <a:t>Week 1</a:t>
                      </a:r>
                    </a:p>
                  </a:txBody>
                  <a:tcPr/>
                </a:tc>
                <a:tc>
                  <a:txBody>
                    <a:bodyPr/>
                    <a:lstStyle/>
                    <a:p>
                      <a:r>
                        <a:rPr lang="en-GB" sz="1100"/>
                        <a:t>Fiction- True story of the 3 little pigs </a:t>
                      </a:r>
                      <a:endParaRPr lang="en-GB" sz="1100" i="1"/>
                    </a:p>
                  </a:txBody>
                  <a:tcPr/>
                </a:tc>
                <a:tc rowSpan="2">
                  <a:txBody>
                    <a:bodyPr/>
                    <a:lstStyle/>
                    <a:p>
                      <a:r>
                        <a:rPr lang="en-GB" sz="1100"/>
                        <a:t>Week 1</a:t>
                      </a:r>
                    </a:p>
                  </a:txBody>
                  <a:tcPr/>
                </a:tc>
                <a:tc>
                  <a:txBody>
                    <a:bodyPr/>
                    <a:lstStyle/>
                    <a:p>
                      <a:pPr lvl="0">
                        <a:buNone/>
                      </a:pPr>
                      <a:r>
                        <a:rPr lang="en-GB" sz="1100" b="0" i="0" u="none" strike="noStrike" noProof="0">
                          <a:solidFill>
                            <a:srgbClr val="000000"/>
                          </a:solidFill>
                          <a:latin typeface="Calibri"/>
                        </a:rPr>
                        <a:t>Poetry– Nonsense poetry – Edward Lear</a:t>
                      </a:r>
                    </a:p>
                    <a:p>
                      <a:pPr lvl="0">
                        <a:buNone/>
                      </a:pPr>
                      <a:r>
                        <a:rPr lang="en-GB" sz="1100" b="0" i="0" u="none" strike="noStrike" noProof="0">
                          <a:solidFill>
                            <a:srgbClr val="000000"/>
                          </a:solidFill>
                        </a:rPr>
                        <a:t>https://www.nonsenselit.org/Lear/BoN/bon010.html</a:t>
                      </a:r>
                      <a:endParaRPr lang="en-GB"/>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r>
                        <a:rPr lang="en-GB" sz="1100" b="0" i="0" u="none" strike="noStrike" noProof="0">
                          <a:solidFill>
                            <a:srgbClr val="000000"/>
                          </a:solidFill>
                          <a:latin typeface="Calibri"/>
                        </a:rPr>
                        <a:t>Monday - To identify how presentation contributes to meaning</a:t>
                      </a:r>
                    </a:p>
                    <a:p>
                      <a:pPr lvl="0">
                        <a:buNone/>
                      </a:pPr>
                      <a:r>
                        <a:rPr lang="en-GB" sz="1100" b="0" i="0" u="none" strike="noStrike" noProof="0">
                          <a:solidFill>
                            <a:srgbClr val="000000"/>
                          </a:solidFill>
                          <a:latin typeface="Calibri"/>
                        </a:rPr>
                        <a:t>Tuesday - To retell some books orally </a:t>
                      </a:r>
                      <a:endParaRPr lang="en-GB" sz="1100"/>
                    </a:p>
                    <a:p>
                      <a:pPr lvl="0">
                        <a:buNone/>
                      </a:pPr>
                      <a:r>
                        <a:rPr lang="en-GB" sz="1100" b="0" i="0" u="none" strike="noStrike" noProof="0">
                          <a:solidFill>
                            <a:srgbClr val="000000"/>
                          </a:solidFill>
                          <a:latin typeface="Calibri"/>
                        </a:rPr>
                        <a:t>Wednesday - To identify how structure contributes to meaning </a:t>
                      </a:r>
                      <a:endParaRPr lang="en-GB" sz="1100"/>
                    </a:p>
                    <a:p>
                      <a:pPr lvl="0">
                        <a:buNone/>
                      </a:pPr>
                      <a:r>
                        <a:rPr lang="en-GB" sz="1100" b="0" i="0" u="none" strike="noStrike" noProof="0">
                          <a:solidFill>
                            <a:srgbClr val="000000"/>
                          </a:solidFill>
                          <a:latin typeface="Calibri"/>
                        </a:rPr>
                        <a:t>Thursday - To identify conventions in a wide range of books </a:t>
                      </a:r>
                      <a:endParaRPr lang="en-GB" sz="1100"/>
                    </a:p>
                    <a:p>
                      <a:pPr lvl="0">
                        <a:buNone/>
                      </a:pPr>
                      <a:r>
                        <a:rPr lang="en-GB" sz="1100" b="0" i="0" u="none" strike="noStrike" noProof="0">
                          <a:solidFill>
                            <a:srgbClr val="000000"/>
                          </a:solidFill>
                          <a:latin typeface="Calibri"/>
                        </a:rPr>
                        <a:t>Friday- To discuss words and phrases that capture the reader’s interest and imagination </a:t>
                      </a:r>
                      <a:endParaRPr lang="en-GB" sz="1100"/>
                    </a:p>
                  </a:txBody>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prepare poems and play scripts to read aloud and to perform </a:t>
                      </a:r>
                    </a:p>
                    <a:p>
                      <a:pPr lvl="0">
                        <a:buNone/>
                      </a:pPr>
                      <a:r>
                        <a:rPr lang="en-GB" sz="1100" b="0" i="0" u="none" strike="noStrike" noProof="0">
                          <a:solidFill>
                            <a:srgbClr val="000000"/>
                          </a:solidFill>
                          <a:latin typeface="Calibri"/>
                        </a:rPr>
                        <a:t>Tuesday- To identify themes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recognise some different forms of poetry</a:t>
                      </a:r>
                      <a:endParaRPr lang="en-GB"/>
                    </a:p>
                    <a:p>
                      <a:pPr lvl="0">
                        <a:buNone/>
                      </a:pPr>
                      <a:r>
                        <a:rPr lang="en-GB" sz="1100" b="0" i="0" u="none" strike="noStrike" noProof="0">
                          <a:solidFill>
                            <a:srgbClr val="000000"/>
                          </a:solidFill>
                          <a:latin typeface="Calibri"/>
                        </a:rPr>
                        <a:t>Thursday-To identify conventions in a wide range of poetry</a:t>
                      </a:r>
                    </a:p>
                    <a:p>
                      <a:pPr lvl="0">
                        <a:buNone/>
                      </a:pPr>
                      <a:r>
                        <a:rPr lang="en-GB" sz="1100" b="0" i="0" u="none" strike="noStrike" noProof="0">
                          <a:solidFill>
                            <a:srgbClr val="000000"/>
                          </a:solidFill>
                          <a:latin typeface="Calibri"/>
                        </a:rPr>
                        <a:t>Friday- To draw inferences </a:t>
                      </a:r>
                    </a:p>
                  </a:txBody>
                  <a:tcPr/>
                </a:tc>
                <a:extLst>
                  <a:ext uri="{0D108BD9-81ED-4DB2-BD59-A6C34878D82A}">
                    <a16:rowId xmlns:a16="http://schemas.microsoft.com/office/drawing/2014/main" val="4152603473"/>
                  </a:ext>
                </a:extLst>
              </a:tr>
              <a:tr h="3373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2</a:t>
                      </a:r>
                    </a:p>
                  </a:txBody>
                  <a:tcPr/>
                </a:tc>
                <a:tc>
                  <a:txBody>
                    <a:bodyPr/>
                    <a:lstStyle/>
                    <a:p>
                      <a:r>
                        <a:rPr lang="en-GB" sz="1100"/>
                        <a:t>Non-fiction - Broken bones, Bone health in children</a:t>
                      </a:r>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2</a:t>
                      </a:r>
                    </a:p>
                  </a:txBody>
                  <a:tcPr/>
                </a:tc>
                <a:tc>
                  <a:txBody>
                    <a:bodyPr/>
                    <a:lstStyle/>
                    <a:p>
                      <a:pPr lvl="0">
                        <a:buNone/>
                      </a:pPr>
                      <a:r>
                        <a:rPr lang="en-GB" sz="1100"/>
                        <a:t>Non-fiction– National Geographic –Ancient Egypt </a:t>
                      </a:r>
                    </a:p>
                  </a:txBody>
                  <a:tcPr>
                    <a:solidFill>
                      <a:schemeClr val="accent6">
                        <a:lumMod val="40000"/>
                        <a:lumOff val="60000"/>
                      </a:schemeClr>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explain the meaning of words in context </a:t>
                      </a:r>
                      <a:endParaRPr lang="en-US" sz="1100"/>
                    </a:p>
                    <a:p>
                      <a:pPr lvl="0">
                        <a:buNone/>
                      </a:pPr>
                      <a:r>
                        <a:rPr lang="en-GB" sz="1100" b="0" i="0" u="none" strike="noStrike" noProof="0">
                          <a:solidFill>
                            <a:srgbClr val="000000"/>
                          </a:solidFill>
                          <a:latin typeface="Calibri"/>
                        </a:rPr>
                        <a:t>Tuesday - To retrieve and record information from non-fiction </a:t>
                      </a:r>
                    </a:p>
                    <a:p>
                      <a:pPr lvl="0">
                        <a:buNone/>
                      </a:pPr>
                      <a:r>
                        <a:rPr lang="en-GB" sz="1100" b="0" i="0" u="none" strike="noStrike" noProof="0">
                          <a:solidFill>
                            <a:srgbClr val="000000"/>
                          </a:solidFill>
                          <a:latin typeface="Calibri"/>
                        </a:rPr>
                        <a:t>Wednesday- To identify how structure contributes to meaning</a:t>
                      </a:r>
                    </a:p>
                    <a:p>
                      <a:pPr lvl="0">
                        <a:buNone/>
                      </a:pPr>
                      <a:r>
                        <a:rPr lang="en-GB" sz="1100" b="0" i="0" u="none" strike="noStrike" noProof="0">
                          <a:solidFill>
                            <a:srgbClr val="000000"/>
                          </a:solidFill>
                          <a:latin typeface="Calibri"/>
                        </a:rPr>
                        <a:t>Thursday - skills</a:t>
                      </a:r>
                    </a:p>
                    <a:p>
                      <a:pPr lvl="0">
                        <a:buNone/>
                      </a:pPr>
                      <a:r>
                        <a:rPr lang="en-GB" sz="1100" b="0" i="0" u="none" strike="noStrike" noProof="0">
                          <a:solidFill>
                            <a:srgbClr val="000000"/>
                          </a:solidFill>
                          <a:latin typeface="Calibri"/>
                        </a:rPr>
                        <a:t>Friday- skills </a:t>
                      </a:r>
                    </a:p>
                  </a:txBody>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-To </a:t>
                      </a:r>
                      <a:r>
                        <a:rPr lang="en-GB" sz="1100" b="0" i="0" u="none" strike="noStrike" noProof="0">
                          <a:solidFill>
                            <a:srgbClr val="000000"/>
                          </a:solidFill>
                          <a:latin typeface="Calibri"/>
                        </a:rPr>
                        <a:t>identify how presentation contributes to meaning</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retrieve and record information from non-fiction</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Wednesday-To identify how structure contributes to meaning</a:t>
                      </a:r>
                    </a:p>
                    <a:p>
                      <a:pPr lvl="0">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Friday-skills</a:t>
                      </a:r>
                      <a:endParaRPr lang="en-GB"/>
                    </a:p>
                  </a:txBody>
                  <a:tcPr>
                    <a:solidFill>
                      <a:schemeClr val="accent6">
                        <a:lumMod val="20000"/>
                        <a:lumOff val="80000"/>
                      </a:schemeClr>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3</a:t>
                      </a:r>
                    </a:p>
                    <a:p>
                      <a:endParaRPr lang="en-GB" sz="1100"/>
                    </a:p>
                  </a:txBody>
                  <a:tcPr/>
                </a:tc>
                <a:tc>
                  <a:txBody>
                    <a:bodyPr/>
                    <a:lstStyle/>
                    <a:p>
                      <a:r>
                        <a:rPr lang="en-GB" sz="1100"/>
                        <a:t>Fiction –Usborne classics Grimm's Fairy tales </a:t>
                      </a:r>
                    </a:p>
                  </a:txBody>
                  <a:tcPr>
                    <a:solidFill>
                      <a:schemeClr val="accent6">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3</a:t>
                      </a:r>
                    </a:p>
                  </a:txBody>
                  <a:tcPr/>
                </a:tc>
                <a:tc>
                  <a:txBody>
                    <a:bodyPr/>
                    <a:lstStyle/>
                    <a:p>
                      <a:r>
                        <a:rPr lang="en-GB" sz="1100"/>
                        <a:t>Non-fiction – why are tomatoes a fruit? (Science link)</a:t>
                      </a:r>
                    </a:p>
                    <a:p>
                      <a:pPr lvl="0">
                        <a:buNone/>
                      </a:pPr>
                      <a:endParaRPr lang="en-GB" sz="1100"/>
                    </a:p>
                  </a:txBody>
                  <a:tcPr>
                    <a:solidFill>
                      <a:schemeClr val="accent6">
                        <a:lumMod val="60000"/>
                        <a:lumOff val="40000"/>
                      </a:schemeClr>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predict what might happen from details stated and implied</a:t>
                      </a:r>
                      <a:endParaRPr lang="en-US" sz="1100"/>
                    </a:p>
                    <a:p>
                      <a:pPr lvl="0">
                        <a:buNone/>
                      </a:pPr>
                      <a:r>
                        <a:rPr lang="en-GB" sz="1100" b="0" i="0" u="none" strike="noStrike" noProof="0">
                          <a:solidFill>
                            <a:srgbClr val="000000"/>
                          </a:solidFill>
                          <a:latin typeface="Calibri"/>
                        </a:rPr>
                        <a:t>Tuesday - To retell some books orally</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identify how presentation contributes to meaning</a:t>
                      </a:r>
                    </a:p>
                    <a:p>
                      <a:pPr lvl="0">
                        <a:buNone/>
                      </a:pPr>
                      <a:r>
                        <a:rPr lang="en-GB" sz="1100" b="0" i="0" u="none" strike="noStrike" noProof="0">
                          <a:solidFill>
                            <a:srgbClr val="000000"/>
                          </a:solidFill>
                          <a:latin typeface="Calibri"/>
                        </a:rPr>
                        <a:t>Thursday- To identify conventions in a wide range of books </a:t>
                      </a:r>
                    </a:p>
                    <a:p>
                      <a:pPr lvl="0">
                        <a:buNone/>
                      </a:pPr>
                      <a:r>
                        <a:rPr lang="en-GB" sz="1100" b="0" i="0" u="none" strike="noStrike" noProof="0">
                          <a:solidFill>
                            <a:srgbClr val="000000"/>
                          </a:solidFill>
                          <a:latin typeface="Calibri"/>
                        </a:rPr>
                        <a:t>Friday - To discuss words and phrases that capture the reader’s interest and imagination </a:t>
                      </a:r>
                      <a:endParaRPr lang="en-GB" sz="1100"/>
                    </a:p>
                  </a:txBody>
                  <a:tcPr>
                    <a:solidFill>
                      <a:schemeClr val="accent6">
                        <a:lumMod val="20000"/>
                        <a:lumOff val="80000"/>
                      </a:schemeClr>
                    </a:solidFill>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 To explain the meaning of words in context </a:t>
                      </a:r>
                    </a:p>
                    <a:p>
                      <a:pPr lvl="0">
                        <a:buNone/>
                      </a:pPr>
                      <a:r>
                        <a:rPr lang="en-GB" sz="1100" b="0" i="0" u="none" strike="noStrike" noProof="0">
                          <a:solidFill>
                            <a:srgbClr val="000000"/>
                          </a:solidFill>
                          <a:latin typeface="Calibri"/>
                        </a:rPr>
                        <a:t>Tuesday- To retrieve and record information from non-fiction </a:t>
                      </a:r>
                    </a:p>
                    <a:p>
                      <a:pPr lvl="0">
                        <a:buNone/>
                      </a:pPr>
                      <a:r>
                        <a:rPr lang="en-GB" sz="1100" b="0" i="0" u="none" strike="noStrike" noProof="0">
                          <a:solidFill>
                            <a:srgbClr val="000000"/>
                          </a:solidFill>
                          <a:latin typeface="Calibri"/>
                        </a:rPr>
                        <a:t>Wednesday-To identify how presentation and structure contributes to meaning </a:t>
                      </a:r>
                    </a:p>
                    <a:p>
                      <a:pPr lvl="0">
                        <a:buNone/>
                      </a:pPr>
                      <a:r>
                        <a:rPr lang="en-GB" sz="1100" b="0" i="0" u="none" strike="noStrike" noProof="0">
                          <a:solidFill>
                            <a:srgbClr val="000000"/>
                          </a:solidFill>
                          <a:latin typeface="Calibri"/>
                        </a:rPr>
                        <a:t>Thursday- To identify conventions </a:t>
                      </a:r>
                    </a:p>
                    <a:p>
                      <a:pPr lvl="0">
                        <a:buNone/>
                      </a:pPr>
                      <a:r>
                        <a:rPr lang="en-GB" sz="1100" b="0" i="0" u="none" strike="noStrike" noProof="0">
                          <a:solidFill>
                            <a:srgbClr val="000000"/>
                          </a:solidFill>
                          <a:latin typeface="Calibri"/>
                        </a:rPr>
                        <a:t>Friday - To discuss words and phrases that capture the reader’s interest and imagination </a:t>
                      </a:r>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4</a:t>
                      </a:r>
                    </a:p>
                    <a:p>
                      <a:endParaRPr lang="en-GB" sz="1100"/>
                    </a:p>
                  </a:txBody>
                  <a:tcPr/>
                </a:tc>
                <a:tc>
                  <a:txBody>
                    <a:bodyPr/>
                    <a:lstStyle/>
                    <a:p>
                      <a:r>
                        <a:rPr lang="en-GB" sz="1100"/>
                        <a:t>Poetry - The magic box, </a:t>
                      </a:r>
                      <a:r>
                        <a:rPr lang="en-GB" sz="1100" b="0" i="0" u="none" strike="noStrike" baseline="0" noProof="0">
                          <a:solidFill>
                            <a:srgbClr val="000000"/>
                          </a:solidFill>
                          <a:latin typeface="Calibri"/>
                        </a:rPr>
                        <a:t>From A Railway Carriage by Robert Louis Stevenson</a:t>
                      </a:r>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4</a:t>
                      </a:r>
                    </a:p>
                  </a:txBody>
                  <a:tcPr/>
                </a:tc>
                <a:tc>
                  <a:txBody>
                    <a:bodyPr/>
                    <a:lstStyle/>
                    <a:p>
                      <a:pPr lvl="0">
                        <a:buNone/>
                      </a:pPr>
                      <a:r>
                        <a:rPr lang="en-GB" sz="1100" b="0" i="0" u="none" strike="noStrike" noProof="0">
                          <a:solidFill>
                            <a:srgbClr val="000000"/>
                          </a:solidFill>
                          <a:latin typeface="Calibri"/>
                        </a:rPr>
                        <a:t>Playscript–Aesop's fables playscript - The wolf and the lamb, The lion and the mouse </a:t>
                      </a:r>
                      <a:r>
                        <a:rPr lang="en-GB" sz="1100" b="0" i="0" u="none" strike="noStrike" noProof="0">
                          <a:latin typeface="Calibri"/>
                          <a:hlinkClick r:id="rId3"/>
                        </a:rPr>
                        <a:t>https://www.lazybeescripts.co.uk/Scripts/Script.aspx?iSS=413</a:t>
                      </a:r>
                      <a:endParaRPr lang="en-US"/>
                    </a:p>
                  </a:txBody>
                  <a:tcPr>
                    <a:solidFill>
                      <a:schemeClr val="accent6">
                        <a:lumMod val="60000"/>
                        <a:lumOff val="40000"/>
                      </a:schemeClr>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prepare poems and play scripts to read aloud and to perform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identify themes </a:t>
                      </a:r>
                    </a:p>
                    <a:p>
                      <a:pPr lvl="0">
                        <a:buNone/>
                      </a:pPr>
                      <a:r>
                        <a:rPr lang="en-GB" sz="1100" b="0" i="0" u="none" strike="noStrike" noProof="0">
                          <a:solidFill>
                            <a:srgbClr val="000000"/>
                          </a:solidFill>
                          <a:latin typeface="Calibri"/>
                        </a:rPr>
                        <a:t>Wednesday- To recognise some different forms of poetry</a:t>
                      </a:r>
                      <a:endParaRPr lang="en-GB" sz="1100"/>
                    </a:p>
                    <a:p>
                      <a:pPr lvl="0">
                        <a:buNone/>
                      </a:pPr>
                      <a:r>
                        <a:rPr lang="en-GB" sz="1100" b="0" i="0" u="none" strike="noStrike" noProof="0">
                          <a:solidFill>
                            <a:srgbClr val="000000"/>
                          </a:solidFill>
                          <a:latin typeface="Calibri"/>
                        </a:rPr>
                        <a:t>Thursday- skills</a:t>
                      </a:r>
                    </a:p>
                    <a:p>
                      <a:pPr lvl="0">
                        <a:buNone/>
                      </a:pPr>
                      <a:r>
                        <a:rPr lang="en-GB" sz="1100" b="0" i="0" u="none" strike="noStrike" noProof="0">
                          <a:solidFill>
                            <a:srgbClr val="000000"/>
                          </a:solidFill>
                          <a:latin typeface="Calibri"/>
                        </a:rPr>
                        <a:t>Friday- skills </a:t>
                      </a:r>
                    </a:p>
                  </a:txBody>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Monday-To perform a playscript </a:t>
                      </a:r>
                    </a:p>
                    <a:p>
                      <a:pPr lvl="0">
                        <a:buNone/>
                      </a:pPr>
                      <a:r>
                        <a:rPr lang="en-GB" sz="1100" b="0" i="0" u="none" strike="noStrike" noProof="0">
                          <a:solidFill>
                            <a:srgbClr val="000000"/>
                          </a:solidFill>
                          <a:latin typeface="Calibri"/>
                        </a:rPr>
                        <a:t>Tuesday-To identify conventions of play scripts </a:t>
                      </a:r>
                    </a:p>
                    <a:p>
                      <a:pPr lvl="0">
                        <a:buNone/>
                      </a:pPr>
                      <a:r>
                        <a:rPr lang="en-GB" sz="1100" b="0" i="0" u="none" strike="noStrike" noProof="0">
                          <a:solidFill>
                            <a:srgbClr val="000000"/>
                          </a:solidFill>
                          <a:latin typeface="Calibri"/>
                        </a:rPr>
                        <a:t>Wednesday-To identify how structure contributes to meaning</a:t>
                      </a:r>
                    </a:p>
                    <a:p>
                      <a:pPr lvl="0">
                        <a:buNone/>
                      </a:pPr>
                      <a:r>
                        <a:rPr lang="en-GB" sz="1100" b="0" i="0" u="none" strike="noStrike" noProof="0">
                          <a:solidFill>
                            <a:srgbClr val="000000"/>
                          </a:solidFill>
                          <a:latin typeface="Calibri"/>
                        </a:rPr>
                        <a:t>Thursday-skills</a:t>
                      </a:r>
                    </a:p>
                    <a:p>
                      <a:pPr lvl="0">
                        <a:buNone/>
                      </a:pPr>
                      <a:r>
                        <a:rPr lang="en-GB" sz="1100" b="0" i="0" u="none" strike="noStrike" noProof="0">
                          <a:solidFill>
                            <a:srgbClr val="000000"/>
                          </a:solidFill>
                          <a:latin typeface="Calibri"/>
                        </a:rPr>
                        <a:t>Friday- skills</a:t>
                      </a:r>
                    </a:p>
                  </a:txBody>
                  <a:tcPr>
                    <a:solidFill>
                      <a:schemeClr val="accent6">
                        <a:lumMod val="20000"/>
                        <a:lumOff val="80000"/>
                      </a:schemeClr>
                    </a:solidFill>
                  </a:tcPr>
                </a:tc>
                <a:extLst>
                  <a:ext uri="{0D108BD9-81ED-4DB2-BD59-A6C34878D82A}">
                    <a16:rowId xmlns:a16="http://schemas.microsoft.com/office/drawing/2014/main" val="1804475977"/>
                  </a:ext>
                </a:extLst>
              </a:tr>
              <a:tr h="2559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5</a:t>
                      </a:r>
                    </a:p>
                    <a:p>
                      <a:endParaRPr lang="en-GB" sz="1100"/>
                    </a:p>
                  </a:txBody>
                  <a:tcPr/>
                </a:tc>
                <a:tc>
                  <a:txBody>
                    <a:bodyPr/>
                    <a:lstStyle/>
                    <a:p>
                      <a:r>
                        <a:rPr lang="en-GB" sz="1100"/>
                        <a:t>Non-fiction -  Humpty Dumpty news report </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Week 5</a:t>
                      </a:r>
                    </a:p>
                  </a:txBody>
                  <a:tcPr/>
                </a:tc>
                <a:tc>
                  <a:txBody>
                    <a:bodyPr/>
                    <a:lstStyle/>
                    <a:p>
                      <a:pPr lvl="0">
                        <a:buNone/>
                      </a:pPr>
                      <a:r>
                        <a:rPr lang="en-GB" sz="1100" b="0" i="0" u="none" strike="noStrike" noProof="0">
                          <a:solidFill>
                            <a:srgbClr val="000000"/>
                          </a:solidFill>
                          <a:latin typeface="Calibri"/>
                        </a:rPr>
                        <a:t>Non –fiction - A child like you – Naima B Robert (empathy)</a:t>
                      </a:r>
                    </a:p>
                  </a:txBody>
                  <a:tcPr>
                    <a:solidFill>
                      <a:schemeClr val="accent6">
                        <a:lumMod val="60000"/>
                        <a:lumOff val="40000"/>
                      </a:schemeClr>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 To explain the meaning of words in context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retrieve and record information from non-fiction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identify how presentation and structure contributes to meaning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Thursday- To identify conventions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 To identify how language contributes to meaning </a:t>
                      </a:r>
                      <a:endParaRPr lang="en-GB" sz="1100"/>
                    </a:p>
                  </a:txBody>
                  <a:tcPr/>
                </a:tc>
                <a:tc vMerge="1">
                  <a:txBody>
                    <a:bodyPr/>
                    <a:lstStyle/>
                    <a:p>
                      <a:endParaRPr lang="en-GB"/>
                    </a:p>
                  </a:txBody>
                  <a:tcPr/>
                </a:tc>
                <a:tc>
                  <a:txBody>
                    <a:bodyPr/>
                    <a:lstStyle/>
                    <a:p>
                      <a:pPr lvl="0" algn="just">
                        <a:buNone/>
                      </a:pPr>
                      <a:r>
                        <a:rPr lang="en-GB" sz="1100" b="0" i="0" u="none" strike="noStrike" noProof="0">
                          <a:solidFill>
                            <a:srgbClr val="000000"/>
                          </a:solidFill>
                          <a:latin typeface="Calibri"/>
                        </a:rPr>
                        <a:t>Monday –To predict what might happen from details stated and implied</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Tuesday- To identify themes in a wide range of books</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Wednesday-To identify how structure contributes to meaning</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Thursday-To identify main ideas drawn from more than 1 paragraph and summarising these</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Friday- To draw inferences </a:t>
                      </a:r>
                      <a:endParaRPr lang="en-GB"/>
                    </a:p>
                  </a:txBody>
                  <a:tcPr>
                    <a:solidFill>
                      <a:schemeClr val="accent6">
                        <a:lumMod val="20000"/>
                        <a:lumOff val="80000"/>
                      </a:schemeClr>
                    </a:solidFill>
                  </a:tcPr>
                </a:tc>
                <a:extLst>
                  <a:ext uri="{0D108BD9-81ED-4DB2-BD59-A6C34878D82A}">
                    <a16:rowId xmlns:a16="http://schemas.microsoft.com/office/drawing/2014/main" val="2016320638"/>
                  </a:ext>
                </a:extLst>
              </a:tr>
              <a:tr h="489857">
                <a:tc>
                  <a:txBody>
                    <a:bodyPr/>
                    <a:lstStyle/>
                    <a:p>
                      <a:pPr lvl="0">
                        <a:buNone/>
                      </a:pPr>
                      <a:endParaRPr lang="en-GB" sz="1100"/>
                    </a:p>
                  </a:txBody>
                  <a:tcPr/>
                </a:tc>
                <a:tc>
                  <a:txBody>
                    <a:bodyPr/>
                    <a:lstStyle/>
                    <a:p>
                      <a:pPr lvl="0">
                        <a:buNone/>
                      </a:pPr>
                      <a:endParaRPr lang="en-GB" sz="1100"/>
                    </a:p>
                  </a:txBody>
                  <a:tcPr/>
                </a:tc>
                <a:tc>
                  <a:txBody>
                    <a:bodyPr/>
                    <a:lstStyle/>
                    <a:p>
                      <a:pPr marL="0" lvl="0" indent="0" algn="l" defTabSz="914400">
                        <a:lnSpc>
                          <a:spcPct val="100000"/>
                        </a:lnSpc>
                        <a:spcBef>
                          <a:spcPts val="0"/>
                        </a:spcBef>
                        <a:spcAft>
                          <a:spcPts val="0"/>
                        </a:spcAft>
                        <a:buNone/>
                        <a:tabLst/>
                        <a:defRPr/>
                      </a:pPr>
                      <a:endParaRPr lang="en-GB" sz="1100"/>
                    </a:p>
                  </a:txBody>
                  <a:tcPr/>
                </a:tc>
                <a:tc>
                  <a:txBody>
                    <a:bodyPr/>
                    <a:lstStyle/>
                    <a:p>
                      <a:pPr lvl="0">
                        <a:buNone/>
                      </a:pPr>
                      <a:endParaRPr lang="en-GB" sz="1100"/>
                    </a:p>
                  </a:txBody>
                  <a:tcPr/>
                </a:tc>
                <a:extLst>
                  <a:ext uri="{0D108BD9-81ED-4DB2-BD59-A6C34878D82A}">
                    <a16:rowId xmlns:a16="http://schemas.microsoft.com/office/drawing/2014/main" val="359268518"/>
                  </a:ext>
                </a:extLst>
              </a:tr>
            </a:tbl>
          </a:graphicData>
        </a:graphic>
      </p:graphicFrame>
    </p:spTree>
    <p:extLst>
      <p:ext uri="{BB962C8B-B14F-4D97-AF65-F5344CB8AC3E}">
        <p14:creationId xmlns:p14="http://schemas.microsoft.com/office/powerpoint/2010/main" val="148900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1669626820"/>
              </p:ext>
            </p:extLst>
          </p:nvPr>
        </p:nvGraphicFramePr>
        <p:xfrm>
          <a:off x="0" y="0"/>
          <a:ext cx="12176358" cy="6857992"/>
        </p:xfrm>
        <a:graphic>
          <a:graphicData uri="http://schemas.openxmlformats.org/drawingml/2006/table">
            <a:tbl>
              <a:tblPr>
                <a:tableStyleId>{08FB837D-C827-4EFA-A057-4D05807E0F7C}</a:tableStyleId>
              </a:tblPr>
              <a:tblGrid>
                <a:gridCol w="6566658">
                  <a:extLst>
                    <a:ext uri="{9D8B030D-6E8A-4147-A177-3AD203B41FA5}">
                      <a16:colId xmlns:a16="http://schemas.microsoft.com/office/drawing/2014/main" val="1101563154"/>
                    </a:ext>
                  </a:extLst>
                </a:gridCol>
                <a:gridCol w="560970">
                  <a:extLst>
                    <a:ext uri="{9D8B030D-6E8A-4147-A177-3AD203B41FA5}">
                      <a16:colId xmlns:a16="http://schemas.microsoft.com/office/drawing/2014/main" val="3739061987"/>
                    </a:ext>
                  </a:extLst>
                </a:gridCol>
                <a:gridCol w="560970">
                  <a:extLst>
                    <a:ext uri="{9D8B030D-6E8A-4147-A177-3AD203B41FA5}">
                      <a16:colId xmlns:a16="http://schemas.microsoft.com/office/drawing/2014/main" val="365567640"/>
                    </a:ext>
                  </a:extLst>
                </a:gridCol>
                <a:gridCol w="560970">
                  <a:extLst>
                    <a:ext uri="{9D8B030D-6E8A-4147-A177-3AD203B41FA5}">
                      <a16:colId xmlns:a16="http://schemas.microsoft.com/office/drawing/2014/main" val="3261331511"/>
                    </a:ext>
                  </a:extLst>
                </a:gridCol>
                <a:gridCol w="560970">
                  <a:extLst>
                    <a:ext uri="{9D8B030D-6E8A-4147-A177-3AD203B41FA5}">
                      <a16:colId xmlns:a16="http://schemas.microsoft.com/office/drawing/2014/main" val="3675626289"/>
                    </a:ext>
                  </a:extLst>
                </a:gridCol>
                <a:gridCol w="560970">
                  <a:extLst>
                    <a:ext uri="{9D8B030D-6E8A-4147-A177-3AD203B41FA5}">
                      <a16:colId xmlns:a16="http://schemas.microsoft.com/office/drawing/2014/main" val="1203911079"/>
                    </a:ext>
                  </a:extLst>
                </a:gridCol>
                <a:gridCol w="560970">
                  <a:extLst>
                    <a:ext uri="{9D8B030D-6E8A-4147-A177-3AD203B41FA5}">
                      <a16:colId xmlns:a16="http://schemas.microsoft.com/office/drawing/2014/main" val="516866282"/>
                    </a:ext>
                  </a:extLst>
                </a:gridCol>
                <a:gridCol w="560970">
                  <a:extLst>
                    <a:ext uri="{9D8B030D-6E8A-4147-A177-3AD203B41FA5}">
                      <a16:colId xmlns:a16="http://schemas.microsoft.com/office/drawing/2014/main" val="3835468091"/>
                    </a:ext>
                  </a:extLst>
                </a:gridCol>
                <a:gridCol w="560970">
                  <a:extLst>
                    <a:ext uri="{9D8B030D-6E8A-4147-A177-3AD203B41FA5}">
                      <a16:colId xmlns:a16="http://schemas.microsoft.com/office/drawing/2014/main" val="2200016958"/>
                    </a:ext>
                  </a:extLst>
                </a:gridCol>
                <a:gridCol w="560970">
                  <a:extLst>
                    <a:ext uri="{9D8B030D-6E8A-4147-A177-3AD203B41FA5}">
                      <a16:colId xmlns:a16="http://schemas.microsoft.com/office/drawing/2014/main" val="2602522037"/>
                    </a:ext>
                  </a:extLst>
                </a:gridCol>
                <a:gridCol w="560970">
                  <a:extLst>
                    <a:ext uri="{9D8B030D-6E8A-4147-A177-3AD203B41FA5}">
                      <a16:colId xmlns:a16="http://schemas.microsoft.com/office/drawing/2014/main" val="2030296416"/>
                    </a:ext>
                  </a:extLst>
                </a:gridCol>
              </a:tblGrid>
              <a:tr h="283628">
                <a:tc gridSpan="1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rgbClr val="000000"/>
                          </a:solidFill>
                          <a:effectLst/>
                        </a:rPr>
                        <a:t>NNC YEAR 3 Reading Comprehension Objectives SPRING</a:t>
                      </a:r>
                      <a:endParaRPr lang="en-GB" sz="1600" b="1" i="0" u="none" strike="noStrike">
                        <a:solidFill>
                          <a:srgbClr val="000000"/>
                        </a:solidFill>
                        <a:effectLst/>
                        <a:latin typeface="Century Gothic" panose="020B0502020202020204" pitchFamily="34" charset="0"/>
                      </a:endParaRPr>
                    </a:p>
                  </a:txBody>
                  <a:tcPr marL="3406" marR="3406" marT="3406" marB="0" anchor="b">
                    <a:solidFill>
                      <a:schemeClr val="accent6"/>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extLst>
                  <a:ext uri="{0D108BD9-81ED-4DB2-BD59-A6C34878D82A}">
                    <a16:rowId xmlns:a16="http://schemas.microsoft.com/office/drawing/2014/main" val="1610128660"/>
                  </a:ext>
                </a:extLst>
              </a:tr>
              <a:tr h="283628">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785340028"/>
                  </a:ext>
                </a:extLst>
              </a:tr>
              <a:tr h="493419">
                <a:tc>
                  <a:txBody>
                    <a:bodyPr/>
                    <a:lstStyle/>
                    <a:p>
                      <a:pPr algn="l" fontAlgn="b"/>
                      <a:r>
                        <a:rPr lang="en-GB" sz="1400" u="none" strike="noStrike">
                          <a:effectLst/>
                        </a:rPr>
                        <a:t>*use dictionaries to check the meaning of words that they have read if they are unsure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493419">
                <a:tc>
                  <a:txBody>
                    <a:bodyPr/>
                    <a:lstStyle/>
                    <a:p>
                      <a:pPr algn="l" fontAlgn="b"/>
                      <a:r>
                        <a:rPr lang="en-GB" sz="1400" u="none" strike="noStrike">
                          <a:effectLst/>
                        </a:rPr>
                        <a:t>*increase their familiarity with a wide range of books, including fairy stories, myths and legends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248663">
                <a:tc>
                  <a:txBody>
                    <a:bodyPr/>
                    <a:lstStyle/>
                    <a:p>
                      <a:pPr algn="l" fontAlgn="b"/>
                      <a:r>
                        <a:rPr lang="en-GB" sz="1400" u="none" strike="noStrike">
                          <a:effectLst/>
                        </a:rPr>
                        <a:t>*Retell some books orally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493419">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493419">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357987">
                <a:tc>
                  <a:txBody>
                    <a:bodyPr/>
                    <a:lstStyle/>
                    <a:p>
                      <a:pPr algn="l" fontAlgn="b"/>
                      <a:r>
                        <a:rPr lang="en-GB" sz="1400" u="none" strike="noStrike">
                          <a:effectLst/>
                        </a:rPr>
                        <a:t>*prepare poems and play scripts to read aloud and to perform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248663">
                <a:tc>
                  <a:txBody>
                    <a:bodyPr/>
                    <a:lstStyle/>
                    <a:p>
                      <a:pPr algn="l" fontAlgn="b"/>
                      <a:r>
                        <a:rPr lang="en-GB" sz="1400" u="none" strike="noStrike">
                          <a:effectLst/>
                        </a:rPr>
                        <a:t>*discuss words and phrases that capture the reader’s interest and imagination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1447507040"/>
                  </a:ext>
                </a:extLst>
              </a:tr>
              <a:tr h="248663">
                <a:tc>
                  <a:txBody>
                    <a:bodyPr/>
                    <a:lstStyle/>
                    <a:p>
                      <a:pPr algn="l" fontAlgn="b"/>
                      <a:r>
                        <a:rPr lang="en-GB" sz="1400" u="none" strike="noStrike">
                          <a:effectLst/>
                        </a:rPr>
                        <a:t>*recognise some different forms of poetry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48663">
                <a:tc>
                  <a:txBody>
                    <a:bodyPr/>
                    <a:lstStyle/>
                    <a:p>
                      <a:pPr algn="l" fontAlgn="b"/>
                      <a:r>
                        <a:rPr lang="en-GB" sz="1400" u="none" strike="noStrike">
                          <a:effectLst/>
                        </a:rPr>
                        <a:t>*explain the meaning of words in context</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1391369123"/>
                  </a:ext>
                </a:extLst>
              </a:tr>
              <a:tr h="493419">
                <a:tc>
                  <a:txBody>
                    <a:bodyPr/>
                    <a:lstStyle/>
                    <a:p>
                      <a:pPr algn="l" fontAlgn="b"/>
                      <a:r>
                        <a:rPr lang="en-GB" sz="1400" u="none" strike="noStrike">
                          <a:effectLst/>
                        </a:rPr>
                        <a:t>*draw inferences (such as inferring characters' feelings, thoughts and motives from their actions) and justify inferences with evidence ("I think....because....")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248663">
                <a:tc>
                  <a:txBody>
                    <a:bodyPr/>
                    <a:lstStyle/>
                    <a:p>
                      <a:pPr algn="l" fontAlgn="b"/>
                      <a:r>
                        <a:rPr lang="en-GB" sz="1400" u="none" strike="noStrike">
                          <a:effectLst/>
                        </a:rPr>
                        <a:t>*predict what might happen from details stated and implied</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493419">
                <a:tc>
                  <a:txBody>
                    <a:bodyPr/>
                    <a:lstStyle/>
                    <a:p>
                      <a:pPr algn="l" fontAlgn="b"/>
                      <a:r>
                        <a:rPr lang="en-GB" sz="1400" u="none" strike="noStrike">
                          <a:effectLst/>
                        </a:rPr>
                        <a:t>*identify main ideas drawn from more than 1 paragraph and summarising these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681713109"/>
                  </a:ext>
                </a:extLst>
              </a:tr>
              <a:tr h="493419">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1480449411"/>
                  </a:ext>
                </a:extLst>
              </a:tr>
              <a:tr h="493419">
                <a:tc>
                  <a:txBody>
                    <a:bodyPr/>
                    <a:lstStyle/>
                    <a:p>
                      <a:pPr algn="l" fontAlgn="b"/>
                      <a:r>
                        <a:rPr lang="en-GB" sz="1400" u="none" strike="noStrike">
                          <a:effectLst/>
                        </a:rPr>
                        <a:t>*identify how structure contributes to meaning (e.g. use of different sentence lengths to build excitement or suspense)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2439666157"/>
                  </a:ext>
                </a:extLst>
              </a:tr>
              <a:tr h="493419">
                <a:tc>
                  <a:txBody>
                    <a:bodyPr/>
                    <a:lstStyle/>
                    <a:p>
                      <a:pPr algn="l" fontAlgn="b"/>
                      <a:r>
                        <a:rPr lang="en-GB" sz="1400" u="none" strike="noStrike">
                          <a:effectLst/>
                        </a:rPr>
                        <a:t>*identify how presentation contributes to meaning (e.g.  certain words written in a different font/bold/italics for emphasis)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460398396"/>
                  </a:ext>
                </a:extLst>
              </a:tr>
              <a:tr h="248663">
                <a:tc>
                  <a:txBody>
                    <a:bodyPr/>
                    <a:lstStyle/>
                    <a:p>
                      <a:pPr algn="l" fontAlgn="b"/>
                      <a:r>
                        <a:rPr lang="en-GB" sz="1400" u="none" strike="noStrike">
                          <a:effectLst/>
                        </a:rPr>
                        <a:t>* retrieve and record information from non-fiction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r>
                        <a:rPr lang="en-GB" sz="1200" b="0" i="0" u="none" strike="noStrike">
                          <a:solidFill>
                            <a:srgbClr val="000000"/>
                          </a:solidFill>
                          <a:effectLst/>
                          <a:latin typeface="Calibri"/>
                        </a:rPr>
                        <a:t>x</a:t>
                      </a: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tc>
                  <a:txBody>
                    <a:bodyPr/>
                    <a:lstStyle/>
                    <a:p>
                      <a:pPr algn="l" fontAlgn="b"/>
                      <a:endParaRPr lang="en-GB" sz="12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176354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751181308"/>
              </p:ext>
            </p:extLst>
          </p:nvPr>
        </p:nvGraphicFramePr>
        <p:xfrm>
          <a:off x="0" y="0"/>
          <a:ext cx="12191998" cy="6849932"/>
        </p:xfrm>
        <a:graphic>
          <a:graphicData uri="http://schemas.openxmlformats.org/drawingml/2006/table">
            <a:tbl>
              <a:tblPr firstRow="1" bandRow="1">
                <a:tableStyleId>{93296810-A885-4BE3-A3E7-6D5BEEA58F35}</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15467">
                <a:tc>
                  <a:txBody>
                    <a:bodyPr/>
                    <a:lstStyle/>
                    <a:p>
                      <a:r>
                        <a:rPr lang="en-GB"/>
                        <a:t>Year 3 Summer Term 1</a:t>
                      </a:r>
                    </a:p>
                  </a:txBody>
                  <a:tcPr/>
                </a:tc>
                <a:tc>
                  <a:txBody>
                    <a:bodyPr/>
                    <a:lstStyle/>
                    <a:p>
                      <a:r>
                        <a:rPr lang="en-GB"/>
                        <a:t>Year 3 Summer Term 2</a:t>
                      </a:r>
                    </a:p>
                  </a:txBody>
                  <a:tcPr/>
                </a:tc>
                <a:extLst>
                  <a:ext uri="{0D108BD9-81ED-4DB2-BD59-A6C34878D82A}">
                    <a16:rowId xmlns:a16="http://schemas.microsoft.com/office/drawing/2014/main" val="708244901"/>
                  </a:ext>
                </a:extLst>
              </a:tr>
              <a:tr h="6034465">
                <a:tc>
                  <a:txBody>
                    <a:bodyPr/>
                    <a:lstStyle/>
                    <a:p>
                      <a:pPr lvl="0">
                        <a:buNone/>
                      </a:pPr>
                      <a:r>
                        <a:rPr lang="en-GB"/>
                        <a:t>The Tin Forest. </a:t>
                      </a:r>
                    </a:p>
                    <a:p>
                      <a:pPr lvl="0">
                        <a:buNone/>
                      </a:pPr>
                      <a:r>
                        <a:rPr lang="en-GB"/>
                        <a:t>Helen Ward. </a:t>
                      </a:r>
                    </a:p>
                  </a:txBody>
                  <a:tcPr/>
                </a:tc>
                <a:tc>
                  <a:txBody>
                    <a:bodyPr/>
                    <a:lstStyle/>
                    <a:p>
                      <a:pPr lvl="0">
                        <a:buNone/>
                      </a:pPr>
                      <a:r>
                        <a:rPr lang="en-GB"/>
                        <a:t>Dragon Storm.</a:t>
                      </a:r>
                    </a:p>
                    <a:p>
                      <a:pPr lvl="0">
                        <a:buNone/>
                      </a:pPr>
                      <a:r>
                        <a:rPr lang="en-GB"/>
                        <a:t>Alastair Chisholm.</a:t>
                      </a:r>
                    </a:p>
                  </a:txBody>
                  <a:tcPr/>
                </a:tc>
                <a:extLst>
                  <a:ext uri="{0D108BD9-81ED-4DB2-BD59-A6C34878D82A}">
                    <a16:rowId xmlns:a16="http://schemas.microsoft.com/office/drawing/2014/main" val="128702364"/>
                  </a:ext>
                </a:extLst>
              </a:tr>
            </a:tbl>
          </a:graphicData>
        </a:graphic>
      </p:graphicFrame>
      <p:pic>
        <p:nvPicPr>
          <p:cNvPr id="2" name="Picture 1" descr="The Tin Forest: Amazon.co.uk: Ward, Helen, Anderson, Wayne: 9781848776678:  Books">
            <a:extLst>
              <a:ext uri="{FF2B5EF4-FFF2-40B4-BE49-F238E27FC236}">
                <a16:creationId xmlns:a16="http://schemas.microsoft.com/office/drawing/2014/main" id="{751C71D6-5852-BA5C-8D24-1B82AF0E31CE}"/>
              </a:ext>
            </a:extLst>
          </p:cNvPr>
          <p:cNvPicPr>
            <a:picLocks noChangeAspect="1"/>
          </p:cNvPicPr>
          <p:nvPr/>
        </p:nvPicPr>
        <p:blipFill>
          <a:blip r:embed="rId3"/>
          <a:stretch>
            <a:fillRect/>
          </a:stretch>
        </p:blipFill>
        <p:spPr>
          <a:xfrm>
            <a:off x="1183341" y="1927145"/>
            <a:ext cx="3594847" cy="4196015"/>
          </a:xfrm>
          <a:prstGeom prst="rect">
            <a:avLst/>
          </a:prstGeom>
        </p:spPr>
      </p:pic>
      <p:pic>
        <p:nvPicPr>
          <p:cNvPr id="4" name="Picture 3" descr="Dragon Storm: Tomás and Ironskin : Alastair Chisholm, Eric Deschamps:  Amazon.co.uk: Books">
            <a:extLst>
              <a:ext uri="{FF2B5EF4-FFF2-40B4-BE49-F238E27FC236}">
                <a16:creationId xmlns:a16="http://schemas.microsoft.com/office/drawing/2014/main" id="{EEE6FEA9-F6E0-7ED7-67FC-4E3A028413A0}"/>
              </a:ext>
            </a:extLst>
          </p:cNvPr>
          <p:cNvPicPr>
            <a:picLocks noChangeAspect="1"/>
          </p:cNvPicPr>
          <p:nvPr/>
        </p:nvPicPr>
        <p:blipFill>
          <a:blip r:embed="rId4"/>
          <a:stretch>
            <a:fillRect/>
          </a:stretch>
        </p:blipFill>
        <p:spPr>
          <a:xfrm>
            <a:off x="7542598" y="1775011"/>
            <a:ext cx="2754567" cy="4231341"/>
          </a:xfrm>
          <a:prstGeom prst="rect">
            <a:avLst/>
          </a:prstGeom>
        </p:spPr>
      </p:pic>
    </p:spTree>
    <p:extLst>
      <p:ext uri="{BB962C8B-B14F-4D97-AF65-F5344CB8AC3E}">
        <p14:creationId xmlns:p14="http://schemas.microsoft.com/office/powerpoint/2010/main" val="303441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002370905"/>
              </p:ext>
            </p:extLst>
          </p:nvPr>
        </p:nvGraphicFramePr>
        <p:xfrm>
          <a:off x="0" y="0"/>
          <a:ext cx="12192000" cy="13014960"/>
        </p:xfrm>
        <a:graphic>
          <a:graphicData uri="http://schemas.openxmlformats.org/drawingml/2006/table">
            <a:tbl>
              <a:tblPr firstRow="1" bandRow="1">
                <a:tableStyleId>{00A15C55-8517-42AA-B614-E9B94910E393}</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226459">
                <a:tc gridSpan="2">
                  <a:txBody>
                    <a:bodyPr/>
                    <a:lstStyle/>
                    <a:p>
                      <a:r>
                        <a:rPr lang="en-GB"/>
                        <a:t>Year 1 Autumn Term 1</a:t>
                      </a:r>
                    </a:p>
                  </a:txBody>
                  <a:tcPr/>
                </a:tc>
                <a:tc hMerge="1">
                  <a:txBody>
                    <a:bodyPr/>
                    <a:lstStyle/>
                    <a:p>
                      <a:endParaRPr lang="en-GB"/>
                    </a:p>
                  </a:txBody>
                  <a:tcPr/>
                </a:tc>
                <a:tc gridSpan="2">
                  <a:txBody>
                    <a:bodyPr/>
                    <a:lstStyle/>
                    <a:p>
                      <a:r>
                        <a:rPr lang="en-GB"/>
                        <a:t>Year 1 Autumn Term 2</a:t>
                      </a:r>
                    </a:p>
                  </a:txBody>
                  <a:tcPr/>
                </a:tc>
                <a:tc hMerge="1">
                  <a:txBody>
                    <a:bodyPr/>
                    <a:lstStyle/>
                    <a:p>
                      <a:endParaRPr lang="en-GB"/>
                    </a:p>
                  </a:txBody>
                  <a:tcPr/>
                </a:tc>
                <a:extLst>
                  <a:ext uri="{0D108BD9-81ED-4DB2-BD59-A6C34878D82A}">
                    <a16:rowId xmlns:a16="http://schemas.microsoft.com/office/drawing/2014/main" val="708244901"/>
                  </a:ext>
                </a:extLst>
              </a:tr>
              <a:tr h="226459">
                <a:tc rowSpan="2">
                  <a:txBody>
                    <a:bodyPr/>
                    <a:lstStyle/>
                    <a:p>
                      <a:r>
                        <a:rPr lang="en-GB"/>
                        <a:t>Week 1</a:t>
                      </a:r>
                    </a:p>
                  </a:txBody>
                  <a:tcPr/>
                </a:tc>
                <a:tc>
                  <a:txBody>
                    <a:bodyPr/>
                    <a:lstStyle/>
                    <a:p>
                      <a:r>
                        <a:rPr lang="en-GB"/>
                        <a:t>Fiction – Lost and found by Oliver Jeffers </a:t>
                      </a:r>
                      <a:endParaRPr lang="en-GB" i="1"/>
                    </a:p>
                  </a:txBody>
                  <a:tcPr/>
                </a:tc>
                <a:tc rowSpan="2">
                  <a:txBody>
                    <a:bodyPr/>
                    <a:lstStyle/>
                    <a:p>
                      <a:r>
                        <a:rPr lang="en-GB"/>
                        <a:t>Week 1</a:t>
                      </a:r>
                    </a:p>
                  </a:txBody>
                  <a:tcPr/>
                </a:tc>
                <a:tc>
                  <a:txBody>
                    <a:bodyPr/>
                    <a:lstStyle/>
                    <a:p>
                      <a:r>
                        <a:rPr lang="en-GB"/>
                        <a:t>Fiction – A dark </a:t>
                      </a:r>
                      <a:r>
                        <a:rPr lang="en-GB" err="1"/>
                        <a:t>dark</a:t>
                      </a:r>
                      <a:r>
                        <a:rPr lang="en-GB"/>
                        <a:t> tale by Ruth Brown</a:t>
                      </a:r>
                      <a:endParaRPr lang="en-GB" i="1"/>
                    </a:p>
                  </a:txBody>
                  <a:tcPr/>
                </a:tc>
                <a:extLst>
                  <a:ext uri="{0D108BD9-81ED-4DB2-BD59-A6C34878D82A}">
                    <a16:rowId xmlns:a16="http://schemas.microsoft.com/office/drawing/2014/main" val="3903772934"/>
                  </a:ext>
                </a:extLst>
              </a:tr>
              <a:tr h="226459">
                <a:tc vMerge="1">
                  <a:txBody>
                    <a:bodyPr/>
                    <a:lstStyle/>
                    <a:p>
                      <a:endParaRPr lang="en-GB"/>
                    </a:p>
                  </a:txBody>
                  <a:tcPr/>
                </a:tc>
                <a:tc>
                  <a:txBody>
                    <a:bodyPr/>
                    <a:lstStyle/>
                    <a:p>
                      <a:r>
                        <a:rPr lang="en-GB" sz="1400" b="1"/>
                        <a:t>Begin to link what they read or hear to their own experiences.</a:t>
                      </a:r>
                    </a:p>
                    <a:p>
                      <a:pPr lvl="0">
                        <a:buNone/>
                      </a:pPr>
                      <a:r>
                        <a:rPr lang="en-GB" sz="1400" b="1"/>
                        <a:t>Predict what might happen on the basis of what has been read so far.</a:t>
                      </a:r>
                    </a:p>
                  </a:txBody>
                  <a:tcPr/>
                </a:tc>
                <a:tc vMerge="1">
                  <a:txBody>
                    <a:bodyPr/>
                    <a:lstStyle/>
                    <a:p>
                      <a:endParaRPr lang="en-GB"/>
                    </a:p>
                  </a:txBody>
                  <a:tcPr/>
                </a:tc>
                <a:tc>
                  <a:txBody>
                    <a:bodyPr/>
                    <a:lstStyle/>
                    <a:p>
                      <a:pPr lvl="0">
                        <a:buNone/>
                      </a:pPr>
                      <a:r>
                        <a:rPr lang="en-GB" sz="1400" b="1"/>
                        <a:t>Recognise and join in with predictable phrases.</a:t>
                      </a:r>
                    </a:p>
                    <a:p>
                      <a:pPr lvl="0">
                        <a:buNone/>
                      </a:pPr>
                      <a:r>
                        <a:rPr lang="en-GB" sz="1400" b="1"/>
                        <a:t>Explain clearly their understanding of what is read to them.</a:t>
                      </a:r>
                    </a:p>
                  </a:txBody>
                  <a:tcPr/>
                </a:tc>
                <a:extLst>
                  <a:ext uri="{0D108BD9-81ED-4DB2-BD59-A6C34878D82A}">
                    <a16:rowId xmlns:a16="http://schemas.microsoft.com/office/drawing/2014/main" val="4152603473"/>
                  </a:ext>
                </a:extLst>
              </a:tr>
              <a:tr h="2264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 How to catch a star by Oliver Jeffers</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 Greyfriars Bobby by Ruth Brown</a:t>
                      </a:r>
                      <a:endParaRPr lang="en-GB" i="1"/>
                    </a:p>
                  </a:txBody>
                  <a:tcPr/>
                </a:tc>
                <a:extLst>
                  <a:ext uri="{0D108BD9-81ED-4DB2-BD59-A6C34878D82A}">
                    <a16:rowId xmlns:a16="http://schemas.microsoft.com/office/drawing/2014/main" val="3548793692"/>
                  </a:ext>
                </a:extLst>
              </a:tr>
              <a:tr h="226459">
                <a:tc vMerge="1">
                  <a:txBody>
                    <a:bodyPr/>
                    <a:lstStyle/>
                    <a:p>
                      <a:endParaRPr lang="en-GB"/>
                    </a:p>
                  </a:txBody>
                  <a:tcPr/>
                </a:tc>
                <a:tc>
                  <a:txBody>
                    <a:bodyPr/>
                    <a:lstStyle/>
                    <a:p>
                      <a:r>
                        <a:rPr lang="en-GB" sz="1400" b="1"/>
                        <a:t>Make inferences on the basis of what is being said and done. </a:t>
                      </a:r>
                    </a:p>
                    <a:p>
                      <a:pPr lvl="0">
                        <a:buNone/>
                      </a:pPr>
                      <a:r>
                        <a:rPr lang="en-GB" sz="1400" b="1"/>
                        <a:t>Participate in discussion about what is read to them, taking turns and listening to what others say.</a:t>
                      </a:r>
                    </a:p>
                  </a:txBody>
                  <a:tcPr/>
                </a:tc>
                <a:tc vMerge="1">
                  <a:txBody>
                    <a:bodyPr/>
                    <a:lstStyle/>
                    <a:p>
                      <a:endParaRPr lang="en-GB"/>
                    </a:p>
                  </a:txBody>
                  <a:tcPr/>
                </a:tc>
                <a:tc>
                  <a:txBody>
                    <a:bodyPr/>
                    <a:lstStyle/>
                    <a:p>
                      <a:r>
                        <a:rPr lang="en-GB" sz="1400" b="1"/>
                        <a:t>Check that the text makes sense to them as they read and correcting inaccurate reading.</a:t>
                      </a:r>
                    </a:p>
                    <a:p>
                      <a:pPr lvl="0">
                        <a:buNone/>
                      </a:pPr>
                      <a:r>
                        <a:rPr lang="en-GB" sz="1400" b="1"/>
                        <a:t>Discussing word meanings, linking new meanings to those already known.</a:t>
                      </a:r>
                    </a:p>
                  </a:txBody>
                  <a:tcPr/>
                </a:tc>
                <a:extLst>
                  <a:ext uri="{0D108BD9-81ED-4DB2-BD59-A6C34878D82A}">
                    <a16:rowId xmlns:a16="http://schemas.microsoft.com/office/drawing/2014/main" val="2751085554"/>
                  </a:ext>
                </a:extLst>
              </a:tr>
              <a:tr h="2264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Fiction- What we'll build by Oliver Jeffers</a:t>
                      </a:r>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 Gracie the lighthouse cat by Ruth Brown</a:t>
                      </a:r>
                      <a:endParaRPr lang="en-GB" i="1"/>
                    </a:p>
                  </a:txBody>
                  <a:tcPr/>
                </a:tc>
                <a:extLst>
                  <a:ext uri="{0D108BD9-81ED-4DB2-BD59-A6C34878D82A}">
                    <a16:rowId xmlns:a16="http://schemas.microsoft.com/office/drawing/2014/main" val="1529166830"/>
                  </a:ext>
                </a:extLst>
              </a:tr>
              <a:tr h="226459">
                <a:tc vMerge="1">
                  <a:txBody>
                    <a:bodyPr/>
                    <a:lstStyle/>
                    <a:p>
                      <a:endParaRPr lang="en-GB"/>
                    </a:p>
                  </a:txBody>
                  <a:tcPr/>
                </a:tc>
                <a:tc>
                  <a:txBody>
                    <a:bodyPr/>
                    <a:lstStyle/>
                    <a:p>
                      <a:r>
                        <a:rPr lang="en-GB" sz="1400" b="1"/>
                        <a:t>Make inferences on the basis of what is being said and done. </a:t>
                      </a:r>
                    </a:p>
                    <a:p>
                      <a:pPr lvl="0">
                        <a:buNone/>
                      </a:pPr>
                      <a:r>
                        <a:rPr lang="en-GB" sz="1400" b="1"/>
                        <a:t>Check that the text makes sense to them aa they read and correcting inaccurate reading.</a:t>
                      </a:r>
                    </a:p>
                  </a:txBody>
                  <a:tcPr/>
                </a:tc>
                <a:tc vMerge="1">
                  <a:txBody>
                    <a:bodyPr/>
                    <a:lstStyle/>
                    <a:p>
                      <a:endParaRPr lang="en-GB"/>
                    </a:p>
                  </a:txBody>
                  <a:tcPr/>
                </a:tc>
                <a:tc>
                  <a:txBody>
                    <a:bodyPr/>
                    <a:lstStyle/>
                    <a:p>
                      <a:r>
                        <a:rPr lang="en-GB" sz="1400" b="1"/>
                        <a:t>Begin to link what they read or hear to their own experiences.</a:t>
                      </a:r>
                    </a:p>
                    <a:p>
                      <a:pPr lvl="0">
                        <a:buNone/>
                      </a:pPr>
                      <a:r>
                        <a:rPr lang="en-GB" sz="1400" b="1"/>
                        <a:t>Draw on what they already know or on background information and vocabulary provided by the teacher.</a:t>
                      </a:r>
                    </a:p>
                  </a:txBody>
                  <a:tcPr/>
                </a:tc>
                <a:extLst>
                  <a:ext uri="{0D108BD9-81ED-4DB2-BD59-A6C34878D82A}">
                    <a16:rowId xmlns:a16="http://schemas.microsoft.com/office/drawing/2014/main" val="1782160000"/>
                  </a:ext>
                </a:extLst>
              </a:tr>
              <a:tr h="39856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 The moose belongs to me by Oliver Jeffers</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r>
                        <a:rPr lang="en-GB"/>
                        <a:t>Fiction – Snail trail by Ruth Brown</a:t>
                      </a:r>
                      <a:endParaRPr lang="en-GB" i="1"/>
                    </a:p>
                  </a:txBody>
                  <a:tcPr/>
                </a:tc>
                <a:extLst>
                  <a:ext uri="{0D108BD9-81ED-4DB2-BD59-A6C34878D82A}">
                    <a16:rowId xmlns:a16="http://schemas.microsoft.com/office/drawing/2014/main" val="2636313374"/>
                  </a:ext>
                </a:extLst>
              </a:tr>
              <a:tr h="226459">
                <a:tc vMerge="1">
                  <a:txBody>
                    <a:bodyPr/>
                    <a:lstStyle/>
                    <a:p>
                      <a:endParaRPr lang="en-GB"/>
                    </a:p>
                  </a:txBody>
                  <a:tcPr/>
                </a:tc>
                <a:tc>
                  <a:txBody>
                    <a:bodyPr/>
                    <a:lstStyle/>
                    <a:p>
                      <a:r>
                        <a:rPr lang="en-GB" sz="1400" b="1"/>
                        <a:t>Discuss the significance of the title and events.</a:t>
                      </a:r>
                    </a:p>
                    <a:p>
                      <a:pPr lvl="0">
                        <a:buNone/>
                      </a:pPr>
                      <a:r>
                        <a:rPr lang="en-GB" sz="1400" b="1"/>
                        <a:t>Predict what might happen on the basis of what is being said and done.</a:t>
                      </a:r>
                    </a:p>
                  </a:txBody>
                  <a:tcPr/>
                </a:tc>
                <a:tc vMerge="1">
                  <a:txBody>
                    <a:bodyPr/>
                    <a:lstStyle/>
                    <a:p>
                      <a:endParaRPr lang="en-GB"/>
                    </a:p>
                  </a:txBody>
                  <a:tcPr/>
                </a:tc>
                <a:tc>
                  <a:txBody>
                    <a:bodyPr/>
                    <a:lstStyle/>
                    <a:p>
                      <a:r>
                        <a:rPr lang="en-GB" sz="1400" b="1"/>
                        <a:t>Discuss the significance of the title and events.</a:t>
                      </a:r>
                    </a:p>
                    <a:p>
                      <a:pPr lvl="0">
                        <a:buNone/>
                      </a:pPr>
                      <a:r>
                        <a:rPr lang="en-GB" sz="1400" b="1"/>
                        <a:t>Predict what might happen on the basis of what has been read so far.</a:t>
                      </a:r>
                    </a:p>
                  </a:txBody>
                  <a:tcPr/>
                </a:tc>
                <a:extLst>
                  <a:ext uri="{0D108BD9-81ED-4DB2-BD59-A6C34878D82A}">
                    <a16:rowId xmlns:a16="http://schemas.microsoft.com/office/drawing/2014/main" val="1804475977"/>
                  </a:ext>
                </a:extLst>
              </a:tr>
              <a:tr h="39856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 The heart and the bottle by Oliver Jeffers</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 – Rapunzel by Bethan </a:t>
                      </a:r>
                      <a:r>
                        <a:rPr lang="en-GB" err="1"/>
                        <a:t>Woolvin</a:t>
                      </a:r>
                      <a:endParaRPr lang="en-GB" i="1" err="1"/>
                    </a:p>
                  </a:txBody>
                  <a:tcPr/>
                </a:tc>
                <a:extLst>
                  <a:ext uri="{0D108BD9-81ED-4DB2-BD59-A6C34878D82A}">
                    <a16:rowId xmlns:a16="http://schemas.microsoft.com/office/drawing/2014/main" val="54434686"/>
                  </a:ext>
                </a:extLst>
              </a:tr>
              <a:tr h="226459">
                <a:tc vMerge="1">
                  <a:txBody>
                    <a:bodyPr/>
                    <a:lstStyle/>
                    <a:p>
                      <a:endParaRPr lang="en-GB"/>
                    </a:p>
                  </a:txBody>
                  <a:tcPr/>
                </a:tc>
                <a:tc>
                  <a:txBody>
                    <a:bodyPr/>
                    <a:lstStyle/>
                    <a:p>
                      <a:r>
                        <a:rPr lang="en-GB" sz="1400" b="1">
                          <a:latin typeface="Calibri"/>
                        </a:rPr>
                        <a:t>Participate in discussion about what is read to them, taking turns and listening to what.</a:t>
                      </a:r>
                    </a:p>
                    <a:p>
                      <a:pPr lvl="0">
                        <a:buNone/>
                      </a:pPr>
                      <a:r>
                        <a:rPr lang="en-GB" sz="1400" b="1">
                          <a:latin typeface="Calibri"/>
                        </a:rPr>
                        <a:t>Begin to link what they read or hear to their own experiences.</a:t>
                      </a:r>
                    </a:p>
                  </a:txBody>
                  <a:tcPr/>
                </a:tc>
                <a:tc vMerge="1">
                  <a:txBody>
                    <a:bodyPr/>
                    <a:lstStyle/>
                    <a:p>
                      <a:endParaRPr lang="en-GB"/>
                    </a:p>
                  </a:txBody>
                  <a:tcPr/>
                </a:tc>
                <a:tc>
                  <a:txBody>
                    <a:bodyPr/>
                    <a:lstStyle/>
                    <a:p>
                      <a:r>
                        <a:rPr lang="en-GB" sz="1400" b="1"/>
                        <a:t>Listening to and discussing a wide range of poems, stories and non- fiction at a level beyond that at which they can read independently.</a:t>
                      </a:r>
                    </a:p>
                    <a:p>
                      <a:pPr lvl="0">
                        <a:buNone/>
                      </a:pPr>
                      <a:r>
                        <a:rPr lang="en-GB" sz="1400" b="1"/>
                        <a:t>Become very familiar with key stories, fairy stories and traditional tales, retelling them and considering their particular characteristics.</a:t>
                      </a:r>
                    </a:p>
                  </a:txBody>
                  <a:tcPr/>
                </a:tc>
                <a:extLst>
                  <a:ext uri="{0D108BD9-81ED-4DB2-BD59-A6C34878D82A}">
                    <a16:rowId xmlns:a16="http://schemas.microsoft.com/office/drawing/2014/main" val="2016320638"/>
                  </a:ext>
                </a:extLst>
              </a:tr>
              <a:tr h="2264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r>
                        <a:rPr lang="en-GB"/>
                        <a:t>Fiction- Here we are by Oliver Jeffers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Fiction – Hansel and Gretel by Bethan </a:t>
                      </a:r>
                      <a:r>
                        <a:rPr lang="en-GB" err="1"/>
                        <a:t>Woolvin</a:t>
                      </a:r>
                      <a:endParaRPr lang="en-GB" i="1" err="1"/>
                    </a:p>
                  </a:txBody>
                  <a:tcPr/>
                </a:tc>
                <a:extLst>
                  <a:ext uri="{0D108BD9-81ED-4DB2-BD59-A6C34878D82A}">
                    <a16:rowId xmlns:a16="http://schemas.microsoft.com/office/drawing/2014/main" val="1507611174"/>
                  </a:ext>
                </a:extLst>
              </a:tr>
              <a:tr h="597853">
                <a:tc vMerge="1">
                  <a:txBody>
                    <a:bodyPr/>
                    <a:lstStyle/>
                    <a:p>
                      <a:endParaRPr lang="en-GB"/>
                    </a:p>
                  </a:txBody>
                  <a:tcPr/>
                </a:tc>
                <a:tc>
                  <a:txBody>
                    <a:bodyPr/>
                    <a:lstStyle/>
                    <a:p>
                      <a:pPr lvl="0">
                        <a:buNone/>
                      </a:pPr>
                      <a:r>
                        <a:rPr lang="en-GB" sz="1400" b="1"/>
                        <a:t>Draw on what they already know or on background information and vocabulary provided by the teacher.</a:t>
                      </a:r>
                    </a:p>
                    <a:p>
                      <a:pPr lvl="0">
                        <a:buNone/>
                      </a:pPr>
                      <a:r>
                        <a:rPr lang="en-GB" sz="1400" b="1"/>
                        <a:t>Predict what might happen on the basis of what has been read so far.</a:t>
                      </a:r>
                    </a:p>
                  </a:txBody>
                  <a:tcPr/>
                </a:tc>
                <a:tc vMerge="1">
                  <a:txBody>
                    <a:bodyPr/>
                    <a:lstStyle/>
                    <a:p>
                      <a:endParaRPr lang="en-GB"/>
                    </a:p>
                  </a:txBody>
                  <a:tcPr/>
                </a:tc>
                <a:tc>
                  <a:txBody>
                    <a:bodyPr/>
                    <a:lstStyle/>
                    <a:p>
                      <a:r>
                        <a:rPr lang="en-GB" sz="1400" b="1"/>
                        <a:t>Predict what might happen on the basis of what has been read so far.</a:t>
                      </a:r>
                    </a:p>
                    <a:p>
                      <a:pPr lvl="0">
                        <a:buNone/>
                      </a:pPr>
                      <a:r>
                        <a:rPr lang="en-GB" sz="1400" b="1"/>
                        <a:t>Participate in discussion about what is read to them, taking turns and listening to what others say.</a:t>
                      </a:r>
                    </a:p>
                  </a:txBody>
                  <a:tcPr/>
                </a:tc>
                <a:extLst>
                  <a:ext uri="{0D108BD9-81ED-4DB2-BD59-A6C34878D82A}">
                    <a16:rowId xmlns:a16="http://schemas.microsoft.com/office/drawing/2014/main" val="4019619930"/>
                  </a:ext>
                </a:extLst>
              </a:tr>
              <a:tr h="226459">
                <a:tc rowSpan="2">
                  <a:txBody>
                    <a:bodyPr/>
                    <a:lstStyle/>
                    <a:p>
                      <a:pPr lvl="0">
                        <a:buNone/>
                      </a:pPr>
                      <a:r>
                        <a:rPr lang="en-GB"/>
                        <a:t>Week 7 </a:t>
                      </a:r>
                    </a:p>
                  </a:txBody>
                  <a:tcPr/>
                </a:tc>
                <a:tc>
                  <a:txBody>
                    <a:bodyPr/>
                    <a:lstStyle/>
                    <a:p>
                      <a:pPr lvl="0">
                        <a:buNone/>
                      </a:pPr>
                      <a:r>
                        <a:rPr lang="en-GB" sz="1800" b="0">
                          <a:latin typeface="Calibri"/>
                        </a:rPr>
                        <a:t>Fiction-  The Lonely Beast – Chris Judge</a:t>
                      </a:r>
                      <a:endParaRPr lang="en-GB" sz="1800" b="1">
                        <a:latin typeface="Calibri"/>
                      </a:endParaRPr>
                    </a:p>
                  </a:txBody>
                  <a:tcPr/>
                </a:tc>
                <a:tc rowSpan="2">
                  <a:txBody>
                    <a:bodyPr/>
                    <a:lstStyle/>
                    <a:p>
                      <a:pPr marL="0" lvl="0" indent="0" algn="l">
                        <a:lnSpc>
                          <a:spcPct val="100000"/>
                        </a:lnSpc>
                        <a:spcBef>
                          <a:spcPts val="0"/>
                        </a:spcBef>
                        <a:spcAft>
                          <a:spcPts val="0"/>
                        </a:spcAft>
                        <a:buNone/>
                      </a:pPr>
                      <a:r>
                        <a:rPr lang="en-GB"/>
                        <a:t>Week 7</a:t>
                      </a:r>
                    </a:p>
                  </a:txBody>
                  <a:tcPr/>
                </a:tc>
                <a:tc>
                  <a:txBody>
                    <a:bodyPr/>
                    <a:lstStyle/>
                    <a:p>
                      <a:pPr lvl="0">
                        <a:buNone/>
                      </a:pPr>
                      <a:r>
                        <a:rPr lang="en-GB"/>
                        <a:t>Fiction – Little Red by Bethan </a:t>
                      </a:r>
                      <a:r>
                        <a:rPr lang="en-GB" err="1"/>
                        <a:t>Woolvin</a:t>
                      </a:r>
                    </a:p>
                  </a:txBody>
                  <a:tcPr/>
                </a:tc>
                <a:extLst>
                  <a:ext uri="{0D108BD9-81ED-4DB2-BD59-A6C34878D82A}">
                    <a16:rowId xmlns:a16="http://schemas.microsoft.com/office/drawing/2014/main" val="955283131"/>
                  </a:ext>
                </a:extLst>
              </a:tr>
              <a:tr h="226459">
                <a:tc vMerge="1">
                  <a:txBody>
                    <a:bodyPr/>
                    <a:lstStyle/>
                    <a:p>
                      <a:endParaRPr lang="en-US"/>
                    </a:p>
                  </a:txBody>
                  <a:tcPr/>
                </a:tc>
                <a:tc>
                  <a:txBody>
                    <a:bodyPr/>
                    <a:lstStyle/>
                    <a:p>
                      <a:pPr lvl="0">
                        <a:buNone/>
                      </a:pPr>
                      <a:r>
                        <a:rPr lang="en-GB" sz="1400" b="1"/>
                        <a:t>Recognise and join in with predictable phrases.</a:t>
                      </a:r>
                      <a:endParaRPr lang="en-US"/>
                    </a:p>
                    <a:p>
                      <a:pPr lvl="0">
                        <a:buNone/>
                      </a:pPr>
                      <a:r>
                        <a:rPr lang="en-GB" sz="1400" b="1"/>
                        <a:t>Become very familiar with key stories, fairy stories and traditional tales, retelling them and considering their particular characteristics.</a:t>
                      </a:r>
                      <a:endParaRPr lang="en-US"/>
                    </a:p>
                  </a:txBody>
                  <a:tcPr/>
                </a:tc>
                <a:tc vMerge="1">
                  <a:txBody>
                    <a:bodyPr/>
                    <a:lstStyle/>
                    <a:p>
                      <a:pPr defTabSz="914400">
                        <a:tabLst/>
                        <a:defRPr/>
                      </a:pPr>
                      <a:endParaRPr lang="en-US"/>
                    </a:p>
                  </a:txBody>
                  <a:tcPr/>
                </a:tc>
                <a:tc>
                  <a:txBody>
                    <a:bodyPr/>
                    <a:lstStyle/>
                    <a:p>
                      <a:pPr lvl="0">
                        <a:buNone/>
                      </a:pPr>
                      <a:r>
                        <a:rPr lang="en-GB" sz="1400" b="1"/>
                        <a:t>Draw on what they already know or on background information and vocabulary provided by the teacher.</a:t>
                      </a:r>
                    </a:p>
                    <a:p>
                      <a:pPr lvl="0">
                        <a:buNone/>
                      </a:pPr>
                      <a:r>
                        <a:rPr lang="en-GB" sz="1400" b="1"/>
                        <a:t>Make inferences on the basis of what is being said and done.</a:t>
                      </a:r>
                    </a:p>
                  </a:txBody>
                  <a:tcPr/>
                </a:tc>
                <a:extLst>
                  <a:ext uri="{0D108BD9-81ED-4DB2-BD59-A6C34878D82A}">
                    <a16:rowId xmlns:a16="http://schemas.microsoft.com/office/drawing/2014/main" val="4206150589"/>
                  </a:ext>
                </a:extLst>
              </a:tr>
              <a:tr h="226459">
                <a:tc rowSpan="2">
                  <a:txBody>
                    <a:bodyPr/>
                    <a:lstStyle/>
                    <a:p>
                      <a:pPr lvl="0">
                        <a:buNone/>
                      </a:pPr>
                      <a:r>
                        <a:rPr lang="en-GB"/>
                        <a:t>Week 8</a:t>
                      </a:r>
                    </a:p>
                  </a:txBody>
                  <a:tcPr/>
                </a:tc>
                <a:tc>
                  <a:txBody>
                    <a:bodyPr/>
                    <a:lstStyle/>
                    <a:p>
                      <a:pPr lvl="0">
                        <a:buNone/>
                      </a:pPr>
                      <a:r>
                        <a:rPr lang="en-GB" sz="1800" b="0"/>
                        <a:t>Poetry – Poems to perform by Julia Donaldson</a:t>
                      </a:r>
                      <a:endParaRPr lang="en-GB" sz="1800" b="1"/>
                    </a:p>
                  </a:txBody>
                  <a:tcPr/>
                </a:tc>
                <a:tc rowSpan="2">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a:p>
                  </a:txBody>
                  <a:tcPr/>
                </a:tc>
                <a:extLst>
                  <a:ext uri="{0D108BD9-81ED-4DB2-BD59-A6C34878D82A}">
                    <a16:rowId xmlns:a16="http://schemas.microsoft.com/office/drawing/2014/main" val="1150999674"/>
                  </a:ext>
                </a:extLst>
              </a:tr>
              <a:tr h="1524000">
                <a:tc vMerge="1">
                  <a:txBody>
                    <a:bodyPr/>
                    <a:lstStyle/>
                    <a:p>
                      <a:endParaRPr lang="en-US"/>
                    </a:p>
                  </a:txBody>
                  <a:tcPr/>
                </a:tc>
                <a:tc>
                  <a:txBody>
                    <a:bodyPr/>
                    <a:lstStyle/>
                    <a:p>
                      <a:pPr lvl="0">
                        <a:buNone/>
                      </a:pPr>
                      <a:r>
                        <a:rPr lang="en-GB" sz="1400" b="1"/>
                        <a:t>Learning to appreciate rhymes and poems, and to recite some by heart.</a:t>
                      </a:r>
                    </a:p>
                    <a:p>
                      <a:pPr lvl="0">
                        <a:buNone/>
                      </a:pPr>
                      <a:r>
                        <a:rPr lang="en-GB" sz="1400" b="1"/>
                        <a:t>Explain clearly their understanding of what is read to them.</a:t>
                      </a:r>
                    </a:p>
                  </a:txBody>
                  <a:tcPr/>
                </a:tc>
                <a:tc vMerge="1">
                  <a:txBody>
                    <a:bodyPr/>
                    <a:lstStyle/>
                    <a:p>
                      <a:pPr defTabSz="914400">
                        <a:tabLst/>
                        <a:defRPr/>
                      </a:pPr>
                      <a:endParaRPr lang="en-US"/>
                    </a:p>
                  </a:txBody>
                  <a:tcPr/>
                </a:tc>
                <a:tc>
                  <a:txBody>
                    <a:bodyPr/>
                    <a:lstStyle/>
                    <a:p>
                      <a:pPr lvl="0">
                        <a:buNone/>
                      </a:pPr>
                      <a:endParaRPr lang="en-GB"/>
                    </a:p>
                  </a:txBody>
                  <a:tcPr/>
                </a:tc>
                <a:extLst>
                  <a:ext uri="{0D108BD9-81ED-4DB2-BD59-A6C34878D82A}">
                    <a16:rowId xmlns:a16="http://schemas.microsoft.com/office/drawing/2014/main" val="3930501205"/>
                  </a:ext>
                </a:extLst>
              </a:tr>
            </a:tbl>
          </a:graphicData>
        </a:graphic>
      </p:graphicFrame>
    </p:spTree>
    <p:extLst>
      <p:ext uri="{BB962C8B-B14F-4D97-AF65-F5344CB8AC3E}">
        <p14:creationId xmlns:p14="http://schemas.microsoft.com/office/powerpoint/2010/main" val="374431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4061979149"/>
              </p:ext>
            </p:extLst>
          </p:nvPr>
        </p:nvGraphicFramePr>
        <p:xfrm>
          <a:off x="1" y="0"/>
          <a:ext cx="12191990" cy="7047649"/>
        </p:xfrm>
        <a:graphic>
          <a:graphicData uri="http://schemas.openxmlformats.org/drawingml/2006/table">
            <a:tbl>
              <a:tblPr>
                <a:tableStyleId>{08FB837D-C827-4EFA-A057-4D05807E0F7C}</a:tableStyleId>
              </a:tblPr>
              <a:tblGrid>
                <a:gridCol w="5776685">
                  <a:extLst>
                    <a:ext uri="{9D8B030D-6E8A-4147-A177-3AD203B41FA5}">
                      <a16:colId xmlns:a16="http://schemas.microsoft.com/office/drawing/2014/main" val="1101563154"/>
                    </a:ext>
                  </a:extLst>
                </a:gridCol>
                <a:gridCol w="493485">
                  <a:extLst>
                    <a:ext uri="{9D8B030D-6E8A-4147-A177-3AD203B41FA5}">
                      <a16:colId xmlns:a16="http://schemas.microsoft.com/office/drawing/2014/main" val="3739061987"/>
                    </a:ext>
                  </a:extLst>
                </a:gridCol>
                <a:gridCol w="493485">
                  <a:extLst>
                    <a:ext uri="{9D8B030D-6E8A-4147-A177-3AD203B41FA5}">
                      <a16:colId xmlns:a16="http://schemas.microsoft.com/office/drawing/2014/main" val="365567640"/>
                    </a:ext>
                  </a:extLst>
                </a:gridCol>
                <a:gridCol w="493485">
                  <a:extLst>
                    <a:ext uri="{9D8B030D-6E8A-4147-A177-3AD203B41FA5}">
                      <a16:colId xmlns:a16="http://schemas.microsoft.com/office/drawing/2014/main" val="3261331511"/>
                    </a:ext>
                  </a:extLst>
                </a:gridCol>
                <a:gridCol w="493485">
                  <a:extLst>
                    <a:ext uri="{9D8B030D-6E8A-4147-A177-3AD203B41FA5}">
                      <a16:colId xmlns:a16="http://schemas.microsoft.com/office/drawing/2014/main" val="3675626289"/>
                    </a:ext>
                  </a:extLst>
                </a:gridCol>
                <a:gridCol w="493485">
                  <a:extLst>
                    <a:ext uri="{9D8B030D-6E8A-4147-A177-3AD203B41FA5}">
                      <a16:colId xmlns:a16="http://schemas.microsoft.com/office/drawing/2014/main" val="1203911079"/>
                    </a:ext>
                  </a:extLst>
                </a:gridCol>
                <a:gridCol w="493485">
                  <a:extLst>
                    <a:ext uri="{9D8B030D-6E8A-4147-A177-3AD203B41FA5}">
                      <a16:colId xmlns:a16="http://schemas.microsoft.com/office/drawing/2014/main" val="516866282"/>
                    </a:ext>
                  </a:extLst>
                </a:gridCol>
                <a:gridCol w="493485">
                  <a:extLst>
                    <a:ext uri="{9D8B030D-6E8A-4147-A177-3AD203B41FA5}">
                      <a16:colId xmlns:a16="http://schemas.microsoft.com/office/drawing/2014/main" val="3835468091"/>
                    </a:ext>
                  </a:extLst>
                </a:gridCol>
                <a:gridCol w="493485">
                  <a:extLst>
                    <a:ext uri="{9D8B030D-6E8A-4147-A177-3AD203B41FA5}">
                      <a16:colId xmlns:a16="http://schemas.microsoft.com/office/drawing/2014/main" val="2200016958"/>
                    </a:ext>
                  </a:extLst>
                </a:gridCol>
                <a:gridCol w="493485">
                  <a:extLst>
                    <a:ext uri="{9D8B030D-6E8A-4147-A177-3AD203B41FA5}">
                      <a16:colId xmlns:a16="http://schemas.microsoft.com/office/drawing/2014/main" val="2602522037"/>
                    </a:ext>
                  </a:extLst>
                </a:gridCol>
                <a:gridCol w="493485">
                  <a:extLst>
                    <a:ext uri="{9D8B030D-6E8A-4147-A177-3AD203B41FA5}">
                      <a16:colId xmlns:a16="http://schemas.microsoft.com/office/drawing/2014/main" val="2030296416"/>
                    </a:ext>
                  </a:extLst>
                </a:gridCol>
                <a:gridCol w="493485">
                  <a:extLst>
                    <a:ext uri="{9D8B030D-6E8A-4147-A177-3AD203B41FA5}">
                      <a16:colId xmlns:a16="http://schemas.microsoft.com/office/drawing/2014/main" val="709361438"/>
                    </a:ext>
                  </a:extLst>
                </a:gridCol>
                <a:gridCol w="493485">
                  <a:extLst>
                    <a:ext uri="{9D8B030D-6E8A-4147-A177-3AD203B41FA5}">
                      <a16:colId xmlns:a16="http://schemas.microsoft.com/office/drawing/2014/main" val="708924197"/>
                    </a:ext>
                  </a:extLst>
                </a:gridCol>
                <a:gridCol w="493485">
                  <a:extLst>
                    <a:ext uri="{9D8B030D-6E8A-4147-A177-3AD203B41FA5}">
                      <a16:colId xmlns:a16="http://schemas.microsoft.com/office/drawing/2014/main" val="1713462367"/>
                    </a:ext>
                  </a:extLst>
                </a:gridCol>
              </a:tblGrid>
              <a:tr h="285877">
                <a:tc gridSpan="1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solidFill>
                            <a:srgbClr val="000000"/>
                          </a:solidFill>
                          <a:effectLst/>
                        </a:rPr>
                        <a:t>NNC YEAR 3 Reading Comprehension Objectives SUMMER</a:t>
                      </a:r>
                      <a:endParaRPr lang="en-GB" sz="1600" b="1" i="0" u="none" strike="noStrike">
                        <a:solidFill>
                          <a:srgbClr val="000000"/>
                        </a:solidFill>
                        <a:effectLst/>
                        <a:latin typeface="Century Gothic" panose="020B0502020202020204" pitchFamily="34" charset="0"/>
                      </a:endParaRPr>
                    </a:p>
                  </a:txBody>
                  <a:tcPr marL="3406" marR="3406" marT="3406" marB="0" anchor="b">
                    <a:solidFill>
                      <a:schemeClr val="accent6"/>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solidFill>
                      <a:schemeClr val="accent6"/>
                    </a:solidFill>
                  </a:tcPr>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solidFill>
                      <a:schemeClr val="accent6"/>
                    </a:solidFill>
                  </a:tcPr>
                </a:tc>
                <a:extLst>
                  <a:ext uri="{0D108BD9-81ED-4DB2-BD59-A6C34878D82A}">
                    <a16:rowId xmlns:a16="http://schemas.microsoft.com/office/drawing/2014/main" val="1610128660"/>
                  </a:ext>
                </a:extLst>
              </a:tr>
              <a:tr h="285877">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W13</a:t>
                      </a:r>
                    </a:p>
                  </a:txBody>
                  <a:tcPr marL="3305" marR="3305" marT="3305" marB="0" anchor="b"/>
                </a:tc>
                <a:extLst>
                  <a:ext uri="{0D108BD9-81ED-4DB2-BD59-A6C34878D82A}">
                    <a16:rowId xmlns:a16="http://schemas.microsoft.com/office/drawing/2014/main" val="3785340028"/>
                  </a:ext>
                </a:extLst>
              </a:tr>
              <a:tr h="497330">
                <a:tc>
                  <a:txBody>
                    <a:bodyPr/>
                    <a:lstStyle/>
                    <a:p>
                      <a:pPr algn="l" fontAlgn="b"/>
                      <a:r>
                        <a:rPr lang="en-GB" sz="1400" u="none" strike="noStrike">
                          <a:effectLst/>
                        </a:rPr>
                        <a:t>*use dictionaries to check the meaning of words that they have read if they are unsure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497330">
                <a:tc>
                  <a:txBody>
                    <a:bodyPr/>
                    <a:lstStyle/>
                    <a:p>
                      <a:pPr algn="l" fontAlgn="b"/>
                      <a:r>
                        <a:rPr lang="en-GB" sz="1400" u="none" strike="noStrike">
                          <a:effectLst/>
                        </a:rPr>
                        <a:t>*increase their familiarity with a wide range of books, including fairy stories, myths and legends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250634">
                <a:tc>
                  <a:txBody>
                    <a:bodyPr/>
                    <a:lstStyle/>
                    <a:p>
                      <a:pPr algn="l" fontAlgn="b"/>
                      <a:r>
                        <a:rPr lang="en-GB" sz="1400" u="none" strike="noStrike">
                          <a:effectLst/>
                        </a:rPr>
                        <a:t>*Retell some books orally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497330">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553173">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r>
                        <a:rPr lang="en-GB" sz="18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3722580369"/>
                  </a:ext>
                </a:extLst>
              </a:tr>
              <a:tr h="250634">
                <a:tc>
                  <a:txBody>
                    <a:bodyPr/>
                    <a:lstStyle/>
                    <a:p>
                      <a:pPr algn="l" fontAlgn="b"/>
                      <a:r>
                        <a:rPr lang="en-GB" sz="1400" u="none" strike="noStrike">
                          <a:effectLst/>
                        </a:rPr>
                        <a:t>*prepare poems and play scripts to read aloud and to perform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250634">
                <a:tc>
                  <a:txBody>
                    <a:bodyPr/>
                    <a:lstStyle/>
                    <a:p>
                      <a:pPr algn="l" fontAlgn="b"/>
                      <a:r>
                        <a:rPr lang="en-GB" sz="1400" u="none" strike="noStrike">
                          <a:effectLst/>
                        </a:rPr>
                        <a:t>*discuss words and phrases that capture the reader’s interest and imagination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250634">
                <a:tc>
                  <a:txBody>
                    <a:bodyPr/>
                    <a:lstStyle/>
                    <a:p>
                      <a:pPr algn="l" fontAlgn="b"/>
                      <a:r>
                        <a:rPr lang="en-GB" sz="1400" u="none" strike="noStrike">
                          <a:effectLst/>
                        </a:rPr>
                        <a:t>*recognise some different forms of poetry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50634">
                <a:tc>
                  <a:txBody>
                    <a:bodyPr/>
                    <a:lstStyle/>
                    <a:p>
                      <a:pPr algn="l" fontAlgn="b"/>
                      <a:r>
                        <a:rPr lang="en-GB" sz="1400" u="none" strike="noStrike">
                          <a:effectLst/>
                        </a:rPr>
                        <a:t>*explain the meaning of words in context</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lvl="0" algn="l">
                        <a:buNone/>
                      </a:pPr>
                      <a:r>
                        <a:rPr lang="en-GB" sz="18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1391369123"/>
                  </a:ext>
                </a:extLst>
              </a:tr>
              <a:tr h="497330">
                <a:tc>
                  <a:txBody>
                    <a:bodyPr/>
                    <a:lstStyle/>
                    <a:p>
                      <a:pPr algn="l" fontAlgn="b"/>
                      <a:r>
                        <a:rPr lang="en-GB" sz="1400" u="none" strike="noStrike">
                          <a:effectLst/>
                        </a:rPr>
                        <a:t>*draw inferences (such as inferring characters' feelings, thoughts and motives from their actions) and justify inferences with evidence ("I think....because....")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250634">
                <a:tc>
                  <a:txBody>
                    <a:bodyPr/>
                    <a:lstStyle/>
                    <a:p>
                      <a:pPr algn="l" fontAlgn="b"/>
                      <a:r>
                        <a:rPr lang="en-GB" sz="1400" u="none" strike="noStrike">
                          <a:effectLst/>
                        </a:rPr>
                        <a:t>*predict what might happen from details stated and implied</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497330">
                <a:tc>
                  <a:txBody>
                    <a:bodyPr/>
                    <a:lstStyle/>
                    <a:p>
                      <a:pPr algn="l" fontAlgn="b"/>
                      <a:r>
                        <a:rPr lang="en-GB" sz="1400" u="none" strike="noStrike">
                          <a:effectLst/>
                        </a:rPr>
                        <a:t>*identify main ideas drawn from more than 1 paragraph and summarising these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lvl="0" algn="l">
                        <a:buNone/>
                      </a:pPr>
                      <a:r>
                        <a:rPr lang="en-GB" sz="18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681713109"/>
                  </a:ext>
                </a:extLst>
              </a:tr>
              <a:tr h="497330">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r h="497330">
                <a:tc>
                  <a:txBody>
                    <a:bodyPr/>
                    <a:lstStyle/>
                    <a:p>
                      <a:pPr algn="l" fontAlgn="b"/>
                      <a:r>
                        <a:rPr lang="en-GB" sz="1400" u="none" strike="noStrike">
                          <a:effectLst/>
                        </a:rPr>
                        <a:t>*identify how structure contributes to meaning (e.g. use of different sentence lengths to build excitement or suspense)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r>
                        <a:rPr lang="en-GB" sz="18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2439666157"/>
                  </a:ext>
                </a:extLst>
              </a:tr>
              <a:tr h="497330">
                <a:tc>
                  <a:txBody>
                    <a:bodyPr/>
                    <a:lstStyle/>
                    <a:p>
                      <a:pPr algn="l" fontAlgn="b"/>
                      <a:r>
                        <a:rPr lang="en-GB" sz="1400" u="none" strike="noStrike">
                          <a:effectLst/>
                        </a:rPr>
                        <a:t>*identify how presentation contributes to meaning (e.g.  certain words written in a different font/bold/italics for emphasis)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460398396"/>
                  </a:ext>
                </a:extLst>
              </a:tr>
              <a:tr h="250634">
                <a:tc>
                  <a:txBody>
                    <a:bodyPr/>
                    <a:lstStyle/>
                    <a:p>
                      <a:pPr algn="l" fontAlgn="b"/>
                      <a:r>
                        <a:rPr lang="en-GB" sz="1400" u="none" strike="noStrike">
                          <a:effectLst/>
                        </a:rPr>
                        <a:t>* retrieve and record information from non-fiction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r>
                        <a:rPr lang="en-GB" sz="1800" b="0" i="0" u="none" strike="noStrike">
                          <a:solidFill>
                            <a:srgbClr val="000000"/>
                          </a:solidFill>
                          <a:effectLst/>
                          <a:latin typeface="Calibri"/>
                        </a:rPr>
                        <a:t>x</a:t>
                      </a: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algn="l" fontAlgn="b"/>
                      <a:endParaRPr lang="en-GB" sz="1800" b="0" i="0" u="none" strike="noStrike">
                        <a:solidFill>
                          <a:srgbClr val="000000"/>
                        </a:solidFill>
                        <a:effectLst/>
                        <a:latin typeface="Calibri"/>
                      </a:endParaRPr>
                    </a:p>
                  </a:txBody>
                  <a:tcPr marL="3406" marR="3406" marT="3406" marB="0" anchor="b"/>
                </a:tc>
                <a:tc>
                  <a:txBody>
                    <a:bodyPr/>
                    <a:lstStyle/>
                    <a:p>
                      <a:pPr lvl="0" algn="l">
                        <a:buNone/>
                      </a:pPr>
                      <a:endParaRPr lang="en-GB" sz="1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362358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772323002"/>
              </p:ext>
            </p:extLst>
          </p:nvPr>
        </p:nvGraphicFramePr>
        <p:xfrm>
          <a:off x="0" y="0"/>
          <a:ext cx="12296343" cy="13634870"/>
        </p:xfrm>
        <a:graphic>
          <a:graphicData uri="http://schemas.openxmlformats.org/drawingml/2006/table">
            <a:tbl>
              <a:tblPr firstRow="1" bandRow="1">
                <a:tableStyleId>{93296810-A885-4BE3-A3E7-6D5BEEA58F35}</a:tableStyleId>
              </a:tblPr>
              <a:tblGrid>
                <a:gridCol w="1663698">
                  <a:extLst>
                    <a:ext uri="{9D8B030D-6E8A-4147-A177-3AD203B41FA5}">
                      <a16:colId xmlns:a16="http://schemas.microsoft.com/office/drawing/2014/main" val="3673590467"/>
                    </a:ext>
                  </a:extLst>
                </a:gridCol>
                <a:gridCol w="4229100">
                  <a:extLst>
                    <a:ext uri="{9D8B030D-6E8A-4147-A177-3AD203B41FA5}">
                      <a16:colId xmlns:a16="http://schemas.microsoft.com/office/drawing/2014/main" val="2859473882"/>
                    </a:ext>
                  </a:extLst>
                </a:gridCol>
                <a:gridCol w="828814">
                  <a:extLst>
                    <a:ext uri="{9D8B030D-6E8A-4147-A177-3AD203B41FA5}">
                      <a16:colId xmlns:a16="http://schemas.microsoft.com/office/drawing/2014/main" val="1234258885"/>
                    </a:ext>
                  </a:extLst>
                </a:gridCol>
                <a:gridCol w="5574731">
                  <a:extLst>
                    <a:ext uri="{9D8B030D-6E8A-4147-A177-3AD203B41FA5}">
                      <a16:colId xmlns:a16="http://schemas.microsoft.com/office/drawing/2014/main" val="2359249547"/>
                    </a:ext>
                  </a:extLst>
                </a:gridCol>
              </a:tblGrid>
              <a:tr h="979714">
                <a:tc gridSpan="2">
                  <a:txBody>
                    <a:bodyPr/>
                    <a:lstStyle/>
                    <a:p>
                      <a:r>
                        <a:rPr lang="en-GB" sz="1600" dirty="0"/>
                        <a:t>Year 3 Summer Term 1</a:t>
                      </a:r>
                    </a:p>
                  </a:txBody>
                  <a:tcPr/>
                </a:tc>
                <a:tc hMerge="1">
                  <a:txBody>
                    <a:bodyPr/>
                    <a:lstStyle/>
                    <a:p>
                      <a:endParaRPr lang="en-GB"/>
                    </a:p>
                  </a:txBody>
                  <a:tcPr/>
                </a:tc>
                <a:tc gridSpan="2">
                  <a:txBody>
                    <a:bodyPr/>
                    <a:lstStyle/>
                    <a:p>
                      <a:r>
                        <a:rPr lang="en-GB" sz="1600" dirty="0"/>
                        <a:t>Year 3 Summer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dirty="0"/>
                        <a:t>Week 1</a:t>
                      </a:r>
                    </a:p>
                  </a:txBody>
                  <a:tcPr/>
                </a:tc>
                <a:tc>
                  <a:txBody>
                    <a:bodyPr/>
                    <a:lstStyle/>
                    <a:p>
                      <a:r>
                        <a:rPr lang="en-GB" sz="1600" dirty="0"/>
                        <a:t>Fiction - Escape from Pompeii</a:t>
                      </a:r>
                    </a:p>
                  </a:txBody>
                  <a:tcPr/>
                </a:tc>
                <a:tc rowSpan="2">
                  <a:txBody>
                    <a:bodyPr/>
                    <a:lstStyle/>
                    <a:p>
                      <a:r>
                        <a:rPr lang="en-GB" sz="1600" dirty="0"/>
                        <a:t>Week 1</a:t>
                      </a:r>
                    </a:p>
                  </a:txBody>
                  <a:tcPr/>
                </a:tc>
                <a:tc>
                  <a:txBody>
                    <a:bodyPr/>
                    <a:lstStyle/>
                    <a:p>
                      <a:pPr lvl="0">
                        <a:buNone/>
                      </a:pPr>
                      <a:r>
                        <a:rPr lang="en-GB" sz="1600" b="0" i="0" u="none" strike="noStrike" noProof="0" dirty="0">
                          <a:solidFill>
                            <a:srgbClr val="000000"/>
                          </a:solidFill>
                          <a:latin typeface="Calibri"/>
                        </a:rPr>
                        <a:t>Fiction - The wild robot by Peter Brown </a:t>
                      </a:r>
                    </a:p>
                  </a:txBody>
                  <a:tcPr>
                    <a:solidFill>
                      <a:schemeClr val="accent6">
                        <a:lumMod val="40000"/>
                        <a:lumOff val="60000"/>
                      </a:schemeClr>
                    </a:solidFill>
                  </a:tcPr>
                </a:tc>
                <a:extLst>
                  <a:ext uri="{0D108BD9-81ED-4DB2-BD59-A6C34878D82A}">
                    <a16:rowId xmlns:a16="http://schemas.microsoft.com/office/drawing/2014/main" val="3903772934"/>
                  </a:ext>
                </a:extLst>
              </a:tr>
              <a:tr h="1582167">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 -To use dictionaries to check the meaning of words that they have read if they are unsure </a:t>
                      </a:r>
                    </a:p>
                    <a:p>
                      <a:pPr lvl="0">
                        <a:buNone/>
                      </a:pPr>
                      <a:r>
                        <a:rPr lang="en-GB" sz="1200" b="0" i="0" u="none" strike="noStrike" noProof="0" dirty="0">
                          <a:solidFill>
                            <a:srgbClr val="000000"/>
                          </a:solidFill>
                          <a:latin typeface="Calibri"/>
                        </a:rPr>
                        <a:t>Tuesday -To identify main ideas drawn from more than 1 paragraph and summarising these </a:t>
                      </a:r>
                    </a:p>
                    <a:p>
                      <a:pPr lvl="0">
                        <a:buNone/>
                      </a:pPr>
                      <a:r>
                        <a:rPr lang="en-GB" sz="1200" b="0" i="0" u="none" strike="noStrike" noProof="0" dirty="0">
                          <a:solidFill>
                            <a:srgbClr val="000000"/>
                          </a:solidFill>
                          <a:latin typeface="Calibri"/>
                        </a:rPr>
                        <a:t>Wednesday- To identify how presentation and structure contributes to meaning </a:t>
                      </a:r>
                    </a:p>
                    <a:p>
                      <a:pPr lvl="0">
                        <a:buNone/>
                      </a:pPr>
                      <a:r>
                        <a:rPr lang="en-GB" sz="1200" b="0" i="0" u="none" strike="noStrike" noProof="0" dirty="0">
                          <a:solidFill>
                            <a:srgbClr val="000000"/>
                          </a:solidFill>
                          <a:latin typeface="Calibri"/>
                        </a:rPr>
                        <a:t>Thursday -Retell some books orally</a:t>
                      </a:r>
                    </a:p>
                    <a:p>
                      <a:pPr lvl="0">
                        <a:buNone/>
                      </a:pPr>
                      <a:r>
                        <a:rPr lang="en-GB" sz="1200" b="0" i="0" u="none" strike="noStrike" noProof="0" dirty="0">
                          <a:solidFill>
                            <a:srgbClr val="000000"/>
                          </a:solidFill>
                          <a:latin typeface="Calibri"/>
                        </a:rPr>
                        <a:t>Friday- draw inferences </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 -To use dictionaries to check the meaning of words that they have read if they are unsure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 -To identify main ideas drawn from more than 1 paragraph and summarising these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 To identify how presentation and structure contributes to meaning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 -skills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Friday- skills</a:t>
                      </a:r>
                      <a:endParaRPr lang="en-GB" dirty="0"/>
                    </a:p>
                  </a:txBody>
                  <a:tcPr>
                    <a:solidFill>
                      <a:schemeClr val="accent6">
                        <a:lumMod val="20000"/>
                        <a:lumOff val="80000"/>
                      </a:schemeClr>
                    </a:solidFill>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pPr lvl="0">
                        <a:buNone/>
                      </a:pPr>
                      <a:r>
                        <a:rPr lang="en-GB" sz="1600" b="0" i="0" u="none" strike="noStrike" noProof="0" dirty="0">
                          <a:solidFill>
                            <a:srgbClr val="000000"/>
                          </a:solidFill>
                          <a:latin typeface="Calibri"/>
                        </a:rPr>
                        <a:t>Non-Fiction – Sir Isaac Newton and the Apple Story. (Science link)</a:t>
                      </a:r>
                      <a:endParaRPr lang="en-US" sz="16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Week 2</a:t>
                      </a:r>
                    </a:p>
                  </a:txBody>
                  <a:tcPr/>
                </a:tc>
                <a:tc>
                  <a:txBody>
                    <a:bodyPr/>
                    <a:lstStyle/>
                    <a:p>
                      <a:pPr lvl="0">
                        <a:buNone/>
                      </a:pPr>
                      <a:r>
                        <a:rPr lang="en-GB" sz="1600" b="0" i="0" u="none" strike="noStrike" noProof="0" dirty="0">
                          <a:solidFill>
                            <a:srgbClr val="000000"/>
                          </a:solidFill>
                          <a:latin typeface="Calibri"/>
                        </a:rPr>
                        <a:t>Non-Fiction –The role of women in Ancient Greece. </a:t>
                      </a:r>
                    </a:p>
                    <a:p>
                      <a:pPr lvl="0">
                        <a:buNone/>
                      </a:pPr>
                      <a:r>
                        <a:rPr lang="en-GB" sz="1600" b="0" i="0" u="none" strike="noStrike" noProof="0" dirty="0">
                          <a:solidFill>
                            <a:srgbClr val="000000"/>
                          </a:solidFill>
                          <a:latin typeface="Calibri"/>
                        </a:rPr>
                        <a:t>Non-Fiction – The Hairy Bikers Moussaka (recipe)</a:t>
                      </a:r>
                      <a:endParaRPr lang="en-GB" dirty="0"/>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a:t>
                      </a:r>
                      <a:r>
                        <a:rPr lang="en-GB" sz="1200" dirty="0"/>
                        <a:t>To explain the meaning of words in context</a:t>
                      </a:r>
                    </a:p>
                    <a:p>
                      <a:pPr lvl="0">
                        <a:buNone/>
                      </a:pPr>
                      <a:r>
                        <a:rPr lang="en-GB" sz="1200" b="0" i="0" u="none" strike="noStrike" noProof="0" dirty="0">
                          <a:solidFill>
                            <a:srgbClr val="000000"/>
                          </a:solidFill>
                          <a:latin typeface="Calibri"/>
                        </a:rPr>
                        <a:t>Tuesday-</a:t>
                      </a:r>
                      <a:r>
                        <a:rPr lang="en-GB" sz="1200" dirty="0"/>
                        <a:t>To </a:t>
                      </a:r>
                      <a:r>
                        <a:rPr lang="en-GB" sz="1200" b="0" i="0" u="none" strike="noStrike" noProof="0" dirty="0">
                          <a:solidFill>
                            <a:srgbClr val="000000"/>
                          </a:solidFill>
                          <a:latin typeface="Calibri"/>
                        </a:rPr>
                        <a:t>retrieve and record information from non-fiction </a:t>
                      </a:r>
                      <a:endParaRPr lang="en-GB" dirty="0"/>
                    </a:p>
                    <a:p>
                      <a:pPr lvl="0">
                        <a:buNone/>
                      </a:pPr>
                      <a:r>
                        <a:rPr lang="en-GB" sz="1200" b="0" i="0" u="none" strike="noStrike" noProof="0" dirty="0">
                          <a:solidFill>
                            <a:srgbClr val="000000"/>
                          </a:solidFill>
                          <a:latin typeface="Calibri"/>
                        </a:rPr>
                        <a:t>Wednesday- To identify how structure contributes to meaning</a:t>
                      </a:r>
                    </a:p>
                    <a:p>
                      <a:pPr lvl="0">
                        <a:buNone/>
                      </a:pPr>
                      <a:r>
                        <a:rPr lang="en-GB" sz="1200" b="0" i="0" u="none" strike="noStrike" noProof="0" dirty="0">
                          <a:solidFill>
                            <a:srgbClr val="000000"/>
                          </a:solidFill>
                          <a:latin typeface="Calibri"/>
                        </a:rPr>
                        <a:t> lengths to build excitement or suspense)  </a:t>
                      </a:r>
                      <a:endParaRPr lang="en-GB" dirty="0"/>
                    </a:p>
                    <a:p>
                      <a:pPr lvl="0">
                        <a:buNone/>
                      </a:pPr>
                      <a:r>
                        <a:rPr lang="en-GB" sz="1200" b="0" i="0" u="none" strike="noStrike" noProof="0" dirty="0">
                          <a:solidFill>
                            <a:srgbClr val="000000"/>
                          </a:solidFill>
                          <a:latin typeface="Calibri"/>
                        </a:rPr>
                        <a:t>Thursday - skills</a:t>
                      </a:r>
                    </a:p>
                    <a:p>
                      <a:pPr lvl="0">
                        <a:buNone/>
                      </a:pPr>
                      <a:r>
                        <a:rPr lang="en-GB" sz="1200" b="0" i="0" u="none" strike="noStrike" noProof="0" dirty="0">
                          <a:solidFill>
                            <a:srgbClr val="000000"/>
                          </a:solidFill>
                          <a:latin typeface="Calibri"/>
                        </a:rPr>
                        <a:t>Friday- skills</a:t>
                      </a:r>
                    </a:p>
                  </a:txBody>
                  <a:tcPr/>
                </a:tc>
                <a:tc vMerge="1">
                  <a:txBody>
                    <a:bodyPr/>
                    <a:lstStyle/>
                    <a:p>
                      <a:endParaRPr lang="en-GB"/>
                    </a:p>
                  </a:txBody>
                  <a:tcPr/>
                </a:tc>
                <a:tc>
                  <a:txBody>
                    <a:bodyPr/>
                    <a:lstStyle/>
                    <a:p>
                      <a:r>
                        <a:rPr lang="en-GB" sz="1200" dirty="0"/>
                        <a:t>Monday- To explain the meaning of words in context </a:t>
                      </a:r>
                    </a:p>
                    <a:p>
                      <a:pPr lvl="0">
                        <a:buNone/>
                      </a:pPr>
                      <a:r>
                        <a:rPr lang="en-GB" sz="1200" dirty="0"/>
                        <a:t>Tuesday- To identify main ideas drawn from more than 1 paragraph and summarising these </a:t>
                      </a:r>
                    </a:p>
                    <a:p>
                      <a:pPr lvl="0">
                        <a:buNone/>
                      </a:pPr>
                      <a:r>
                        <a:rPr lang="en-GB" sz="1200" dirty="0"/>
                        <a:t>Wednesday- To identify how structure contributes to meaning </a:t>
                      </a:r>
                    </a:p>
                    <a:p>
                      <a:pPr lvl="0">
                        <a:buNone/>
                      </a:pPr>
                      <a:r>
                        <a:rPr lang="en-GB" sz="1200" dirty="0"/>
                        <a:t>Thursday- </a:t>
                      </a:r>
                    </a:p>
                    <a:p>
                      <a:pPr lvl="0">
                        <a:buNone/>
                      </a:pPr>
                      <a:r>
                        <a:rPr lang="en-GB" sz="1200" dirty="0"/>
                        <a:t>Friday- </a:t>
                      </a:r>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p>
                      <a:endParaRPr lang="en-GB"/>
                    </a:p>
                  </a:txBody>
                  <a:tcPr/>
                </a:tc>
                <a:tc>
                  <a:txBody>
                    <a:bodyPr/>
                    <a:lstStyle/>
                    <a:p>
                      <a:r>
                        <a:rPr lang="en-GB" sz="1600" dirty="0"/>
                        <a:t>Fiction- The Muslims by Zanib Mian (R.E link)</a:t>
                      </a:r>
                    </a:p>
                  </a:txBody>
                  <a:tcPr>
                    <a:solidFill>
                      <a:schemeClr val="accent6">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Week 3</a:t>
                      </a:r>
                    </a:p>
                  </a:txBody>
                  <a:tcPr/>
                </a:tc>
                <a:tc>
                  <a:txBody>
                    <a:bodyPr/>
                    <a:lstStyle/>
                    <a:p>
                      <a:pPr lvl="0">
                        <a:buNone/>
                      </a:pPr>
                      <a:r>
                        <a:rPr lang="en-GB" sz="1600" b="0" i="0" u="none" strike="noStrike" noProof="0" dirty="0">
                          <a:solidFill>
                            <a:srgbClr val="000000"/>
                          </a:solidFill>
                          <a:latin typeface="Calibri"/>
                        </a:rPr>
                        <a:t>Fiction – Orchard book of Greek myths </a:t>
                      </a:r>
                      <a:endParaRPr lang="en-US" sz="1600" dirty="0"/>
                    </a:p>
                  </a:txBody>
                  <a:tcPr>
                    <a:solidFill>
                      <a:schemeClr val="accent6">
                        <a:lumMod val="40000"/>
                        <a:lumOff val="60000"/>
                      </a:schemeClr>
                    </a:solidFill>
                  </a:tcPr>
                </a:tc>
                <a:extLst>
                  <a:ext uri="{0D108BD9-81ED-4DB2-BD59-A6C34878D82A}">
                    <a16:rowId xmlns:a16="http://schemas.microsoft.com/office/drawing/2014/main" val="1529166830"/>
                  </a:ext>
                </a:extLst>
              </a:tr>
              <a:tr h="1209893">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 - To identify how presentation contributes to meaning</a:t>
                      </a:r>
                    </a:p>
                    <a:p>
                      <a:pPr lvl="0">
                        <a:buNone/>
                      </a:pPr>
                      <a:r>
                        <a:rPr lang="en-GB" sz="1200" b="0" i="0" u="none" strike="noStrike" noProof="0" dirty="0">
                          <a:solidFill>
                            <a:srgbClr val="000000"/>
                          </a:solidFill>
                          <a:latin typeface="Calibri"/>
                        </a:rPr>
                        <a:t>Tuesday- To identify themes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 To identify how structure contributes to meaning</a:t>
                      </a:r>
                    </a:p>
                    <a:p>
                      <a:pPr lvl="0">
                        <a:buNone/>
                      </a:pPr>
                      <a:r>
                        <a:rPr lang="en-GB" sz="1200" b="0" i="0" u="none" strike="noStrike" noProof="0" dirty="0">
                          <a:solidFill>
                            <a:srgbClr val="000000"/>
                          </a:solidFill>
                          <a:latin typeface="Calibri"/>
                        </a:rPr>
                        <a:t>Thursday-To identify conventions in a wide range of poetry</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Friday- To draw inferences </a:t>
                      </a:r>
                      <a:endParaRPr lang="en-GB" sz="1200" dirty="0"/>
                    </a:p>
                  </a:txBody>
                  <a:tcPr>
                    <a:solidFill>
                      <a:schemeClr val="accent6">
                        <a:lumMod val="20000"/>
                        <a:lumOff val="80000"/>
                      </a:schemeClr>
                    </a:solidFill>
                  </a:tcPr>
                </a:tc>
                <a:tc vMerge="1">
                  <a:txBody>
                    <a:bodyPr/>
                    <a:lstStyle/>
                    <a:p>
                      <a:endParaRPr lang="en-GB"/>
                    </a:p>
                  </a:txBody>
                  <a:tcPr/>
                </a:tc>
                <a:tc>
                  <a:txBody>
                    <a:bodyPr/>
                    <a:lstStyle/>
                    <a:p>
                      <a:r>
                        <a:rPr lang="en-GB" sz="1200" dirty="0"/>
                        <a:t>Monday- To explain the meaning of words in context </a:t>
                      </a:r>
                    </a:p>
                    <a:p>
                      <a:pPr lvl="0">
                        <a:buNone/>
                      </a:pPr>
                      <a:r>
                        <a:rPr lang="en-GB" sz="1200" dirty="0"/>
                        <a:t>Tuesday- To retell some books orally </a:t>
                      </a:r>
                    </a:p>
                    <a:p>
                      <a:pPr lvl="0">
                        <a:buNone/>
                      </a:pPr>
                      <a:r>
                        <a:rPr lang="en-GB" sz="1200" dirty="0"/>
                        <a:t>Wednesday- To identify how structure contributes to meaning </a:t>
                      </a:r>
                    </a:p>
                    <a:p>
                      <a:pPr lvl="0">
                        <a:buNone/>
                      </a:pPr>
                      <a:r>
                        <a:rPr lang="en-GB" sz="1200" dirty="0"/>
                        <a:t>Thursday- To identify main ideas drawn from more than 1 paragraph </a:t>
                      </a:r>
                    </a:p>
                    <a:p>
                      <a:pPr lvl="0">
                        <a:buNone/>
                      </a:pPr>
                      <a:r>
                        <a:rPr lang="en-GB" sz="1200" dirty="0"/>
                        <a:t>Friday- To discuss words and phrases that capture the reader’s interest and imagination</a:t>
                      </a:r>
                    </a:p>
                    <a:p>
                      <a:pPr lvl="0">
                        <a:buNone/>
                      </a:pPr>
                      <a:endParaRPr lang="en-GB" sz="1200"/>
                    </a:p>
                  </a:txBody>
                  <a:tcPr>
                    <a:solidFill>
                      <a:schemeClr val="accent6">
                        <a:lumMod val="20000"/>
                        <a:lumOff val="80000"/>
                      </a:schemeClr>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p>
                      <a:endParaRPr lang="en-GB"/>
                    </a:p>
                  </a:txBody>
                  <a:tcPr/>
                </a:tc>
                <a:tc>
                  <a:txBody>
                    <a:bodyPr/>
                    <a:lstStyle/>
                    <a:p>
                      <a:pPr lvl="0">
                        <a:buNone/>
                      </a:pPr>
                      <a:r>
                        <a:rPr lang="en-GB" sz="1600" b="0" i="0" u="none" strike="noStrike" noProof="0" dirty="0">
                          <a:solidFill>
                            <a:srgbClr val="000000"/>
                          </a:solidFill>
                          <a:latin typeface="Calibri"/>
                        </a:rPr>
                        <a:t>Poetry- Walking With My Iguana by Brian Moses</a:t>
                      </a:r>
                      <a:endParaRPr lang="en-US" dirty="0"/>
                    </a:p>
                    <a:p>
                      <a:pPr lvl="0">
                        <a:buNone/>
                      </a:pPr>
                      <a:r>
                        <a:rPr lang="en-GB" sz="1600" b="0" i="0" u="none" strike="noStrike" baseline="0" noProof="0" dirty="0">
                          <a:solidFill>
                            <a:srgbClr val="000000"/>
                          </a:solidFill>
                          <a:latin typeface="Calibri"/>
                        </a:rPr>
                        <a:t>Be Glad Your Nose Is On Your Face by Jack Prelutsky</a:t>
                      </a:r>
                      <a:endParaRPr lang="en-GB" dirty="0"/>
                    </a:p>
                  </a:txBody>
                  <a:tcPr/>
                </a:tc>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a:t>Week 4</a:t>
                      </a:r>
                      <a:endParaRPr lang="en-US" dirty="0"/>
                    </a:p>
                  </a:txBody>
                  <a:tcPr/>
                </a:tc>
                <a:tc>
                  <a:txBody>
                    <a:bodyPr/>
                    <a:lstStyle/>
                    <a:p>
                      <a:r>
                        <a:rPr lang="en-GB" sz="1600" dirty="0"/>
                        <a:t>Playscript – Theseus and the minotaur </a:t>
                      </a:r>
                    </a:p>
                    <a:p>
                      <a:pPr lvl="0">
                        <a:buNone/>
                      </a:pPr>
                      <a:r>
                        <a:rPr lang="en-GB" sz="1600" b="0" i="0" u="none" strike="noStrike" noProof="0" dirty="0">
                          <a:latin typeface="Calibri"/>
                        </a:rPr>
                        <a:t>https://www.lazybeescripts.co.uk/Scripts/script.aspx?iSS=467</a:t>
                      </a:r>
                      <a:endParaRPr lang="en-GB" dirty="0"/>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prepare poems and play scripts to read aloud and to perform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 To identify themes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 To recognise some different forms of poetry</a:t>
                      </a:r>
                    </a:p>
                    <a:p>
                      <a:pPr lvl="0">
                        <a:buNone/>
                      </a:pPr>
                      <a:r>
                        <a:rPr lang="en-GB" sz="1100" b="0" i="0" u="none" strike="noStrike" noProof="0" dirty="0">
                          <a:solidFill>
                            <a:srgbClr val="000000"/>
                          </a:solidFill>
                          <a:latin typeface="Calibri"/>
                        </a:rPr>
                        <a:t>Thursday-skills</a:t>
                      </a:r>
                    </a:p>
                    <a:p>
                      <a:pPr lvl="0">
                        <a:buNone/>
                      </a:pPr>
                      <a:r>
                        <a:rPr lang="en-GB" sz="1100" b="0" i="0" u="none" strike="noStrike" noProof="0" dirty="0">
                          <a:solidFill>
                            <a:srgbClr val="000000"/>
                          </a:solidFill>
                          <a:latin typeface="Calibri"/>
                        </a:rPr>
                        <a:t>Friday - skills</a:t>
                      </a:r>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Monday-To perform a playscript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Tuesday-To identify conventions of play scripts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Wednesday-To identify how structure contributes to meaning</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Thursday-skills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Friday- skills</a:t>
                      </a:r>
                      <a:endParaRPr lang="en-GB" dirty="0"/>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p>
                      <a:endParaRPr lang="en-GB"/>
                    </a:p>
                  </a:txBody>
                  <a:tcPr/>
                </a:tc>
                <a:tc>
                  <a:txBody>
                    <a:bodyPr/>
                    <a:lstStyle/>
                    <a:p>
                      <a:r>
                        <a:rPr lang="en-GB" sz="1600" dirty="0"/>
                        <a:t>Non-fiction - Earth shattering events. </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Week 5</a:t>
                      </a:r>
                    </a:p>
                  </a:txBody>
                  <a:tcPr/>
                </a:tc>
                <a:tc>
                  <a:txBody>
                    <a:bodyPr/>
                    <a:lstStyle/>
                    <a:p>
                      <a:r>
                        <a:rPr lang="en-GB" sz="1600" dirty="0"/>
                        <a:t>Fiction – The Day the Crayons Quit.</a:t>
                      </a:r>
                      <a:endParaRPr lang="en-GB" sz="1600" i="1" dirty="0"/>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r>
                        <a:rPr lang="en-GB" sz="1200" dirty="0"/>
                        <a:t>To explain the meaning of words in context (Monday).</a:t>
                      </a:r>
                    </a:p>
                    <a:p>
                      <a:pPr lvl="0">
                        <a:buNone/>
                      </a:pPr>
                      <a:r>
                        <a:rPr lang="en-GB" sz="1200" dirty="0"/>
                        <a:t>To </a:t>
                      </a:r>
                      <a:r>
                        <a:rPr lang="en-GB" sz="1200" b="0" i="0" u="none" strike="noStrike" noProof="0" dirty="0">
                          <a:solidFill>
                            <a:srgbClr val="000000"/>
                          </a:solidFill>
                          <a:latin typeface="Calibri"/>
                        </a:rPr>
                        <a:t>retrieve and record information from non-fiction (Tuesday)</a:t>
                      </a:r>
                      <a:endParaRPr lang="en-GB" sz="1200" dirty="0"/>
                    </a:p>
                    <a:p>
                      <a:pPr lvl="0">
                        <a:buNone/>
                      </a:pPr>
                      <a:r>
                        <a:rPr lang="en-GB" sz="1200" b="0" i="0" u="none" strike="noStrike" noProof="0" dirty="0">
                          <a:solidFill>
                            <a:srgbClr val="000000"/>
                          </a:solidFill>
                          <a:latin typeface="Calibri"/>
                        </a:rPr>
                        <a:t>To identify how structure contributes to meaning (Wednesday). </a:t>
                      </a:r>
                    </a:p>
                    <a:p>
                      <a:pPr lvl="0">
                        <a:buNone/>
                      </a:pPr>
                      <a:r>
                        <a:rPr lang="en-GB" sz="1200" b="0" i="0" u="none" strike="noStrike" noProof="0" dirty="0">
                          <a:solidFill>
                            <a:srgbClr val="000000"/>
                          </a:solidFill>
                          <a:latin typeface="Calibri"/>
                        </a:rPr>
                        <a:t>To identify themes in a wide range of books (Thursday).</a:t>
                      </a:r>
                    </a:p>
                    <a:p>
                      <a:pPr lvl="0">
                        <a:buNone/>
                      </a:pPr>
                      <a:r>
                        <a:rPr lang="en-GB" sz="1200" b="0" i="0" u="none" strike="noStrike" noProof="0" dirty="0">
                          <a:solidFill>
                            <a:srgbClr val="000000"/>
                          </a:solidFill>
                          <a:latin typeface="Calibri"/>
                        </a:rPr>
                        <a:t>To identify how language contributes to meaning (Friday). </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 </a:t>
                      </a:r>
                      <a:r>
                        <a:rPr lang="en-GB" sz="1200" dirty="0"/>
                        <a:t>To </a:t>
                      </a:r>
                      <a:r>
                        <a:rPr lang="en-GB" sz="1200" b="0" i="0" u="none" strike="noStrike" noProof="0" dirty="0">
                          <a:solidFill>
                            <a:srgbClr val="000000"/>
                          </a:solidFill>
                          <a:latin typeface="Calibri"/>
                        </a:rPr>
                        <a:t>identify how presentation contributes to meaning</a:t>
                      </a:r>
                    </a:p>
                    <a:p>
                      <a:pPr lvl="0">
                        <a:buNone/>
                      </a:pPr>
                      <a:r>
                        <a:rPr lang="en-GB" sz="1200" b="0" i="0" u="none" strike="noStrike" noProof="0" dirty="0">
                          <a:solidFill>
                            <a:srgbClr val="000000"/>
                          </a:solidFill>
                          <a:latin typeface="Calibri"/>
                        </a:rPr>
                        <a:t>Tuesday- To identify themes in a wide range of books </a:t>
                      </a:r>
                    </a:p>
                    <a:p>
                      <a:pPr lvl="0">
                        <a:buNone/>
                      </a:pPr>
                      <a:r>
                        <a:rPr lang="en-GB" sz="1200" b="0" i="0" u="none" strike="noStrike" noProof="0" dirty="0">
                          <a:solidFill>
                            <a:srgbClr val="000000"/>
                          </a:solidFill>
                          <a:latin typeface="Calibri"/>
                        </a:rPr>
                        <a:t>Wednesday- To explain the meaning of words in context </a:t>
                      </a:r>
                    </a:p>
                    <a:p>
                      <a:pPr lvl="0">
                        <a:buNone/>
                      </a:pPr>
                      <a:r>
                        <a:rPr lang="en-GB" sz="1200" b="0" i="0" u="none" strike="noStrike" noProof="0" dirty="0">
                          <a:solidFill>
                            <a:srgbClr val="000000"/>
                          </a:solidFill>
                          <a:latin typeface="Calibri"/>
                        </a:rPr>
                        <a:t>Thursday- To identify made ideas drawn from more than 1 paragraph and summarise </a:t>
                      </a:r>
                    </a:p>
                    <a:p>
                      <a:pPr lvl="0">
                        <a:buNone/>
                      </a:pPr>
                      <a:r>
                        <a:rPr lang="en-GB" sz="1200" b="0" i="0" u="none" strike="noStrike" noProof="0" dirty="0">
                          <a:solidFill>
                            <a:srgbClr val="000000"/>
                          </a:solidFill>
                          <a:latin typeface="Calibri"/>
                        </a:rPr>
                        <a:t>Friday- To discuss words and phrases that capture the readers interest and imagination </a:t>
                      </a:r>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p>
                      <a:endParaRPr lang="en-GB"/>
                    </a:p>
                  </a:txBody>
                  <a:tcPr/>
                </a:tc>
                <a:tc>
                  <a:txBody>
                    <a:bodyPr/>
                    <a:lstStyle/>
                    <a:p>
                      <a:pPr lvl="0">
                        <a:buNone/>
                      </a:pPr>
                      <a:r>
                        <a:rPr lang="en-GB" sz="1600" b="0" i="0" u="none" strike="noStrike" noProof="0" dirty="0">
                          <a:solidFill>
                            <a:srgbClr val="000000"/>
                          </a:solidFill>
                          <a:latin typeface="Calibri"/>
                        </a:rPr>
                        <a:t>Fiction – The tear thief – Carol Anne Duffy</a:t>
                      </a:r>
                    </a:p>
                  </a:txBody>
                  <a:tcPr>
                    <a:solidFill>
                      <a:schemeClr val="accent6">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Week 6</a:t>
                      </a:r>
                    </a:p>
                  </a:txBody>
                  <a:tcPr/>
                </a:tc>
                <a:tc>
                  <a:txBody>
                    <a:bodyPr/>
                    <a:lstStyle/>
                    <a:p>
                      <a:r>
                        <a:rPr lang="en-GB" sz="1600" dirty="0"/>
                        <a:t>Fiction – I will swim next time – Emily Joof</a:t>
                      </a:r>
                      <a:endParaRPr lang="en-GB" sz="1600" i="1" dirty="0"/>
                    </a:p>
                  </a:txBody>
                  <a:tcPr>
                    <a:solidFill>
                      <a:schemeClr val="accent6">
                        <a:lumMod val="40000"/>
                        <a:lumOff val="60000"/>
                      </a:schemeClr>
                    </a:solidFill>
                  </a:tcPr>
                </a:tc>
                <a:extLst>
                  <a:ext uri="{0D108BD9-81ED-4DB2-BD59-A6C34878D82A}">
                    <a16:rowId xmlns:a16="http://schemas.microsoft.com/office/drawing/2014/main" val="1507611174"/>
                  </a:ext>
                </a:extLst>
              </a:tr>
              <a:tr h="1165411">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 - To predict what might happen from details stated and implied</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 - To retell some books orally</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 To identify how presentation contributes to meaning</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Thursday- skills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Friday - skills</a:t>
                      </a:r>
                    </a:p>
                  </a:txBody>
                  <a:tcPr>
                    <a:solidFill>
                      <a:schemeClr val="accent6">
                        <a:lumMod val="20000"/>
                        <a:lumOff val="80000"/>
                      </a:schemeClr>
                    </a:solidFill>
                  </a:tcPr>
                </a:tc>
                <a:tc vMerge="1">
                  <a:txBody>
                    <a:bodyPr/>
                    <a:lstStyle/>
                    <a:p>
                      <a:endParaRPr lang="en-GB"/>
                    </a:p>
                  </a:txBody>
                  <a:tcPr/>
                </a:tc>
                <a:tc>
                  <a:txBody>
                    <a:bodyPr/>
                    <a:lstStyle/>
                    <a:p>
                      <a:pPr lvl="0" algn="just">
                        <a:buNone/>
                      </a:pPr>
                      <a:r>
                        <a:rPr lang="en-GB" sz="1100" b="0" i="0" u="none" strike="noStrike" noProof="0" dirty="0">
                          <a:solidFill>
                            <a:srgbClr val="000000"/>
                          </a:solidFill>
                          <a:latin typeface="Calibri"/>
                        </a:rPr>
                        <a:t>Monday –To predict what might happen from details stated and implied</a:t>
                      </a:r>
                      <a:endParaRPr lang="en-US" sz="1100" b="0" i="0" u="none" strike="noStrike" noProof="0" dirty="0">
                        <a:solidFill>
                          <a:srgbClr val="000000"/>
                        </a:solidFill>
                        <a:latin typeface="Calibri"/>
                      </a:endParaRPr>
                    </a:p>
                    <a:p>
                      <a:pPr lvl="0" algn="just">
                        <a:buNone/>
                      </a:pPr>
                      <a:r>
                        <a:rPr lang="en-GB" sz="1100" b="0" i="0" u="none" strike="noStrike" noProof="0" dirty="0">
                          <a:solidFill>
                            <a:srgbClr val="000000"/>
                          </a:solidFill>
                          <a:latin typeface="Calibri"/>
                        </a:rPr>
                        <a:t>Tuesday- To identify themes in a wide range of books</a:t>
                      </a:r>
                      <a:endParaRPr lang="en-US" sz="1100" b="0" i="0" u="none" strike="noStrike" noProof="0" dirty="0">
                        <a:solidFill>
                          <a:srgbClr val="000000"/>
                        </a:solidFill>
                        <a:latin typeface="Calibri"/>
                      </a:endParaRPr>
                    </a:p>
                    <a:p>
                      <a:pPr lvl="0" algn="just">
                        <a:buNone/>
                      </a:pPr>
                      <a:r>
                        <a:rPr lang="en-GB" sz="1100" b="0" i="0" u="none" strike="noStrike" noProof="0" dirty="0">
                          <a:solidFill>
                            <a:srgbClr val="000000"/>
                          </a:solidFill>
                          <a:latin typeface="Calibri"/>
                        </a:rPr>
                        <a:t>Wednesday-To identify how structure contributes to meaning</a:t>
                      </a:r>
                      <a:endParaRPr lang="en-US" sz="1100" b="0" i="0" u="none" strike="noStrike" noProof="0" dirty="0">
                        <a:solidFill>
                          <a:srgbClr val="000000"/>
                        </a:solidFill>
                        <a:latin typeface="Calibri"/>
                      </a:endParaRPr>
                    </a:p>
                    <a:p>
                      <a:pPr lvl="0" algn="just">
                        <a:buNone/>
                      </a:pPr>
                      <a:r>
                        <a:rPr lang="en-GB" sz="1100" b="0" i="0" u="none" strike="noStrike" noProof="0" dirty="0">
                          <a:solidFill>
                            <a:srgbClr val="000000"/>
                          </a:solidFill>
                          <a:latin typeface="Calibri"/>
                        </a:rPr>
                        <a:t>Thursday-To identify main ideas drawn from more than 1 paragraph and summarising these</a:t>
                      </a:r>
                      <a:endParaRPr lang="en-US" sz="1100" b="0" i="0" u="none" strike="noStrike" noProof="0" dirty="0">
                        <a:solidFill>
                          <a:srgbClr val="000000"/>
                        </a:solidFill>
                        <a:latin typeface="Calibri"/>
                      </a:endParaRPr>
                    </a:p>
                    <a:p>
                      <a:pPr lvl="0" algn="just">
                        <a:buNone/>
                      </a:pPr>
                      <a:r>
                        <a:rPr lang="en-GB" sz="1100" b="0" i="0" u="none" strike="noStrike" noProof="0" dirty="0">
                          <a:solidFill>
                            <a:srgbClr val="000000"/>
                          </a:solidFill>
                          <a:latin typeface="Calibri"/>
                        </a:rPr>
                        <a:t>Friday- To draw inferences </a:t>
                      </a:r>
                      <a:endParaRPr lang="en-GB" dirty="0"/>
                    </a:p>
                  </a:txBody>
                  <a:tcPr>
                    <a:solidFill>
                      <a:schemeClr val="accent6">
                        <a:lumMod val="20000"/>
                        <a:lumOff val="80000"/>
                      </a:schemeClr>
                    </a:solidFill>
                  </a:tcPr>
                </a:tc>
                <a:extLst>
                  <a:ext uri="{0D108BD9-81ED-4DB2-BD59-A6C34878D82A}">
                    <a16:rowId xmlns:a16="http://schemas.microsoft.com/office/drawing/2014/main" val="4019619930"/>
                  </a:ext>
                </a:extLst>
              </a:tr>
              <a:tr h="489857">
                <a:tc>
                  <a:txBody>
                    <a:bodyPr/>
                    <a:lstStyle/>
                    <a:p>
                      <a:pPr lvl="0">
                        <a:buNone/>
                      </a:pPr>
                      <a:r>
                        <a:rPr lang="en-GB" dirty="0"/>
                        <a:t>Week 7 </a:t>
                      </a:r>
                    </a:p>
                  </a:txBody>
                  <a:tcPr/>
                </a:tc>
                <a:tc>
                  <a:txBody>
                    <a:bodyPr/>
                    <a:lstStyle/>
                    <a:p>
                      <a:pPr lvl="0">
                        <a:buNone/>
                      </a:pPr>
                      <a:r>
                        <a:rPr lang="en-GB" sz="1600" dirty="0"/>
                        <a:t>Fiction – Fortunately, the milk (Neil </a:t>
                      </a:r>
                      <a:r>
                        <a:rPr lang="en-GB" sz="1600" dirty="0" err="1"/>
                        <a:t>Gaiman</a:t>
                      </a:r>
                      <a:r>
                        <a:rPr lang="en-GB" sz="1600" dirty="0"/>
                        <a:t>)</a:t>
                      </a:r>
                    </a:p>
                  </a:txBody>
                  <a:tcPr>
                    <a:solidFill>
                      <a:schemeClr val="accent6">
                        <a:lumMod val="40000"/>
                        <a:lumOff val="60000"/>
                      </a:schemeClr>
                    </a:solidFill>
                  </a:tcPr>
                </a:tc>
                <a:tc>
                  <a:txBody>
                    <a:bodyPr/>
                    <a:lstStyle/>
                    <a:p>
                      <a:pPr marL="0" lvl="0" indent="0" algn="l">
                        <a:lnSpc>
                          <a:spcPct val="100000"/>
                        </a:lnSpc>
                        <a:spcBef>
                          <a:spcPts val="0"/>
                        </a:spcBef>
                        <a:spcAft>
                          <a:spcPts val="0"/>
                        </a:spcAft>
                        <a:buNone/>
                      </a:pPr>
                      <a:endParaRPr lang="en-GB" sz="1600"/>
                    </a:p>
                  </a:txBody>
                  <a:tcPr/>
                </a:tc>
                <a:tc>
                  <a:txBody>
                    <a:bodyPr/>
                    <a:lstStyle/>
                    <a:p>
                      <a:pPr lvl="0">
                        <a:buNone/>
                      </a:pPr>
                      <a:endParaRPr lang="en-GB" sz="1600"/>
                    </a:p>
                  </a:txBody>
                  <a:tcPr/>
                </a:tc>
                <a:extLst>
                  <a:ext uri="{0D108BD9-81ED-4DB2-BD59-A6C34878D82A}">
                    <a16:rowId xmlns:a16="http://schemas.microsoft.com/office/drawing/2014/main" val="2515463211"/>
                  </a:ext>
                </a:extLst>
              </a:tr>
              <a:tr h="489857">
                <a:tc>
                  <a:txBody>
                    <a:bodyPr/>
                    <a:lstStyle/>
                    <a:p>
                      <a:pPr lvl="0">
                        <a:buNone/>
                      </a:pPr>
                      <a:endParaRPr lang="en-GB"/>
                    </a:p>
                  </a:txBody>
                  <a:tcPr/>
                </a:tc>
                <a:tc>
                  <a:txBody>
                    <a:bodyPr/>
                    <a:lstStyle/>
                    <a:p>
                      <a:pPr lvl="0">
                        <a:buNone/>
                      </a:pPr>
                      <a:r>
                        <a:rPr lang="en-GB" sz="1200" b="0" i="0" u="none" strike="noStrike" noProof="0" dirty="0">
                          <a:solidFill>
                            <a:srgbClr val="000000"/>
                          </a:solidFill>
                          <a:latin typeface="Calibri"/>
                        </a:rPr>
                        <a:t>Monday -To use dictionaries to check the meaning of words that they have read if they are unsure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 -To identify main ideas drawn from more than 1 paragraph and summarising these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 To identify how presentation and structure contributes to meaning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 -Retell some books orally</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Friday- draw inferences</a:t>
                      </a:r>
                      <a:endParaRPr lang="en-GB" dirty="0"/>
                    </a:p>
                  </a:txBody>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a:p>
                  </a:txBody>
                  <a:tcPr/>
                </a:tc>
                <a:extLst>
                  <a:ext uri="{0D108BD9-81ED-4DB2-BD59-A6C34878D82A}">
                    <a16:rowId xmlns:a16="http://schemas.microsoft.com/office/drawing/2014/main" val="2364413188"/>
                  </a:ext>
                </a:extLst>
              </a:tr>
            </a:tbl>
          </a:graphicData>
        </a:graphic>
      </p:graphicFrame>
    </p:spTree>
    <p:extLst>
      <p:ext uri="{BB962C8B-B14F-4D97-AF65-F5344CB8AC3E}">
        <p14:creationId xmlns:p14="http://schemas.microsoft.com/office/powerpoint/2010/main" val="3949443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id of writing and writing&#10;&#10;Description automatically generated">
            <a:extLst>
              <a:ext uri="{FF2B5EF4-FFF2-40B4-BE49-F238E27FC236}">
                <a16:creationId xmlns:a16="http://schemas.microsoft.com/office/drawing/2014/main" id="{8E038A99-794B-D86B-C42A-4ABF7C0C492D}"/>
              </a:ext>
            </a:extLst>
          </p:cNvPr>
          <p:cNvPicPr>
            <a:picLocks noChangeAspect="1"/>
          </p:cNvPicPr>
          <p:nvPr/>
        </p:nvPicPr>
        <p:blipFill rotWithShape="1">
          <a:blip r:embed="rId2"/>
          <a:srcRect b="3864"/>
          <a:stretch/>
        </p:blipFill>
        <p:spPr>
          <a:xfrm>
            <a:off x="316695" y="935062"/>
            <a:ext cx="11199196" cy="5695328"/>
          </a:xfrm>
          <a:prstGeom prst="rect">
            <a:avLst/>
          </a:prstGeom>
        </p:spPr>
      </p:pic>
      <p:sp>
        <p:nvSpPr>
          <p:cNvPr id="2" name="TextBox 1">
            <a:extLst>
              <a:ext uri="{FF2B5EF4-FFF2-40B4-BE49-F238E27FC236}">
                <a16:creationId xmlns:a16="http://schemas.microsoft.com/office/drawing/2014/main" id="{DA5E5DFE-C25E-BA5B-CB27-D7643CBDE769}"/>
              </a:ext>
            </a:extLst>
          </p:cNvPr>
          <p:cNvSpPr txBox="1"/>
          <p:nvPr/>
        </p:nvSpPr>
        <p:spPr>
          <a:xfrm>
            <a:off x="842682" y="1676400"/>
            <a:ext cx="4724400" cy="2214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 Placeholder 1">
            <a:extLst>
              <a:ext uri="{FF2B5EF4-FFF2-40B4-BE49-F238E27FC236}">
                <a16:creationId xmlns:a16="http://schemas.microsoft.com/office/drawing/2014/main" id="{3EE079F2-3129-A64D-8386-FDB9C5153CC9}"/>
              </a:ext>
            </a:extLst>
          </p:cNvPr>
          <p:cNvSpPr txBox="1">
            <a:spLocks/>
          </p:cNvSpPr>
          <p:nvPr/>
        </p:nvSpPr>
        <p:spPr>
          <a:xfrm>
            <a:off x="250094" y="234235"/>
            <a:ext cx="9478446" cy="45808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n w="12700">
                  <a:solidFill>
                    <a:srgbClr val="565656"/>
                  </a:solidFill>
                </a:ln>
                <a:latin typeface="ABeeZee"/>
              </a:rPr>
              <a:t>Year 4 writing unit and text overview</a:t>
            </a:r>
            <a:endParaRPr lang="en-US">
              <a:ln w="12700">
                <a:solidFill>
                  <a:srgbClr val="565656"/>
                </a:solidFill>
              </a:ln>
            </a:endParaRPr>
          </a:p>
        </p:txBody>
      </p:sp>
    </p:spTree>
    <p:extLst>
      <p:ext uri="{BB962C8B-B14F-4D97-AF65-F5344CB8AC3E}">
        <p14:creationId xmlns:p14="http://schemas.microsoft.com/office/powerpoint/2010/main" val="143302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B9DF0A-CABB-E568-2D17-D0ABE5C660B0}"/>
              </a:ext>
            </a:extLst>
          </p:cNvPr>
          <p:cNvSpPr txBox="1">
            <a:spLocks/>
          </p:cNvSpPr>
          <p:nvPr/>
        </p:nvSpPr>
        <p:spPr>
          <a:xfrm>
            <a:off x="2616678" y="288475"/>
            <a:ext cx="6742981" cy="8779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00B050"/>
                </a:solidFill>
                <a:latin typeface="Century Gothic"/>
                <a:ea typeface="Calibri Light"/>
                <a:cs typeface="Calibri Light"/>
              </a:rPr>
              <a:t>Weekly reading structure </a:t>
            </a:r>
            <a:endParaRPr lang="en-US" sz="4800" b="1">
              <a:solidFill>
                <a:srgbClr val="00B050"/>
              </a:solidFill>
              <a:latin typeface="Century Gothic"/>
            </a:endParaRPr>
          </a:p>
        </p:txBody>
      </p:sp>
      <p:sp>
        <p:nvSpPr>
          <p:cNvPr id="6" name="Title 1">
            <a:extLst>
              <a:ext uri="{FF2B5EF4-FFF2-40B4-BE49-F238E27FC236}">
                <a16:creationId xmlns:a16="http://schemas.microsoft.com/office/drawing/2014/main" id="{5C2FD0A7-50F4-DF0F-97F4-F1EE46AE1A0C}"/>
              </a:ext>
            </a:extLst>
          </p:cNvPr>
          <p:cNvSpPr txBox="1">
            <a:spLocks/>
          </p:cNvSpPr>
          <p:nvPr/>
        </p:nvSpPr>
        <p:spPr>
          <a:xfrm>
            <a:off x="3461456" y="1026511"/>
            <a:ext cx="6749735" cy="877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latin typeface="Century Gothic"/>
                <a:ea typeface="Calibri Light"/>
                <a:cs typeface="Calibri Light"/>
              </a:rPr>
              <a:t>Year 4 – 2 weekly cycle </a:t>
            </a:r>
            <a:endParaRPr lang="en-US" sz="3600" b="1" u="sng" dirty="0">
              <a:latin typeface="Century Gothic"/>
            </a:endParaRPr>
          </a:p>
        </p:txBody>
      </p:sp>
      <p:pic>
        <p:nvPicPr>
          <p:cNvPr id="8" name="Picture 7" descr="A logo with a tree and text&#10;&#10;Description automatically generated">
            <a:extLst>
              <a:ext uri="{FF2B5EF4-FFF2-40B4-BE49-F238E27FC236}">
                <a16:creationId xmlns:a16="http://schemas.microsoft.com/office/drawing/2014/main" id="{2B0B31EE-D318-E648-5F0C-B18BB8B75DDE}"/>
              </a:ext>
            </a:extLst>
          </p:cNvPr>
          <p:cNvPicPr>
            <a:picLocks noChangeAspect="1"/>
          </p:cNvPicPr>
          <p:nvPr/>
        </p:nvPicPr>
        <p:blipFill>
          <a:blip r:embed="rId2"/>
          <a:stretch>
            <a:fillRect/>
          </a:stretch>
        </p:blipFill>
        <p:spPr>
          <a:xfrm>
            <a:off x="10202173" y="-5899"/>
            <a:ext cx="1995578" cy="1463912"/>
          </a:xfrm>
          <a:prstGeom prst="rect">
            <a:avLst/>
          </a:prstGeom>
        </p:spPr>
      </p:pic>
      <p:graphicFrame>
        <p:nvGraphicFramePr>
          <p:cNvPr id="9" name="Table 8">
            <a:extLst>
              <a:ext uri="{FF2B5EF4-FFF2-40B4-BE49-F238E27FC236}">
                <a16:creationId xmlns:a16="http://schemas.microsoft.com/office/drawing/2014/main" id="{099CE581-1AE0-7C1E-D4AC-CC5446B1CEF7}"/>
              </a:ext>
            </a:extLst>
          </p:cNvPr>
          <p:cNvGraphicFramePr>
            <a:graphicFrameLocks noGrp="1"/>
          </p:cNvGraphicFramePr>
          <p:nvPr>
            <p:extLst>
              <p:ext uri="{D42A27DB-BD31-4B8C-83A1-F6EECF244321}">
                <p14:modId xmlns:p14="http://schemas.microsoft.com/office/powerpoint/2010/main" val="2037019432"/>
              </p:ext>
            </p:extLst>
          </p:nvPr>
        </p:nvGraphicFramePr>
        <p:xfrm>
          <a:off x="602700" y="1713979"/>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r>
                        <a:rPr lang="en-US" sz="2400" b="1" dirty="0">
                          <a:solidFill>
                            <a:srgbClr val="00B050"/>
                          </a:solidFill>
                          <a:latin typeface="Century Gothic"/>
                        </a:rPr>
                        <a:t>Fluency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Fluency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Close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graphicFrame>
        <p:nvGraphicFramePr>
          <p:cNvPr id="2" name="Table 1">
            <a:extLst>
              <a:ext uri="{FF2B5EF4-FFF2-40B4-BE49-F238E27FC236}">
                <a16:creationId xmlns:a16="http://schemas.microsoft.com/office/drawing/2014/main" id="{4623AC89-5B9A-694F-D76E-35A36EE0E39B}"/>
              </a:ext>
            </a:extLst>
          </p:cNvPr>
          <p:cNvGraphicFramePr>
            <a:graphicFrameLocks noGrp="1"/>
          </p:cNvGraphicFramePr>
          <p:nvPr>
            <p:extLst>
              <p:ext uri="{D42A27DB-BD31-4B8C-83A1-F6EECF244321}">
                <p14:modId xmlns:p14="http://schemas.microsoft.com/office/powerpoint/2010/main" val="2333674037"/>
              </p:ext>
            </p:extLst>
          </p:nvPr>
        </p:nvGraphicFramePr>
        <p:xfrm>
          <a:off x="602699" y="4334797"/>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r>
                        <a:rPr lang="en-US" sz="2400" b="1" dirty="0">
                          <a:solidFill>
                            <a:srgbClr val="00B050"/>
                          </a:solidFill>
                          <a:latin typeface="Century Gothic"/>
                        </a:rPr>
                        <a:t>Fluency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Close reading</a:t>
                      </a:r>
                      <a:endParaRPr lang="en-US" sz="2400" b="0" dirty="0">
                        <a:solidFill>
                          <a:srgbClr val="00B050"/>
                        </a:solidFill>
                        <a:latin typeface="Century Gothic"/>
                      </a:endParaRP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Skills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Skills</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spTree>
    <p:extLst>
      <p:ext uri="{BB962C8B-B14F-4D97-AF65-F5344CB8AC3E}">
        <p14:creationId xmlns:p14="http://schemas.microsoft.com/office/powerpoint/2010/main" val="2972038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825682527"/>
              </p:ext>
            </p:extLst>
          </p:nvPr>
        </p:nvGraphicFramePr>
        <p:xfrm>
          <a:off x="0" y="0"/>
          <a:ext cx="12191998" cy="6871455"/>
        </p:xfrm>
        <a:graphic>
          <a:graphicData uri="http://schemas.openxmlformats.org/drawingml/2006/table">
            <a:tbl>
              <a:tblPr firstRow="1" bandRow="1">
                <a:tableStyleId>{284E427A-3D55-4303-BF80-6455036E1DE7}</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920916">
                <a:tc>
                  <a:txBody>
                    <a:bodyPr/>
                    <a:lstStyle/>
                    <a:p>
                      <a:r>
                        <a:rPr lang="en-GB"/>
                        <a:t>Year 4 Autumn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4 Autumn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5950539">
                <a:tc>
                  <a:txBody>
                    <a:bodyPr/>
                    <a:lstStyle/>
                    <a:p>
                      <a:pPr marL="0" lvl="0" indent="0" algn="l">
                        <a:lnSpc>
                          <a:spcPct val="100000"/>
                        </a:lnSpc>
                        <a:buNone/>
                      </a:pPr>
                      <a:r>
                        <a:rPr lang="en-GB" sz="1800" b="0" i="0" u="none" strike="noStrike" baseline="0" noProof="0">
                          <a:solidFill>
                            <a:srgbClr val="000000"/>
                          </a:solidFill>
                          <a:latin typeface="Calibri"/>
                        </a:rPr>
                        <a:t>Joseph Coelho -  </a:t>
                      </a:r>
                      <a:endParaRPr lang="en-US"/>
                    </a:p>
                    <a:p>
                      <a:pPr marL="0" lvl="0" indent="0" algn="l">
                        <a:lnSpc>
                          <a:spcPct val="100000"/>
                        </a:lnSpc>
                        <a:buNone/>
                      </a:pPr>
                      <a:r>
                        <a:rPr lang="en-GB" sz="1800" b="0" i="0" u="none" strike="noStrike" baseline="0" noProof="0" err="1">
                          <a:solidFill>
                            <a:srgbClr val="000000"/>
                          </a:solidFill>
                          <a:latin typeface="Calibri"/>
                        </a:rPr>
                        <a:t>Zombierella</a:t>
                      </a:r>
                    </a:p>
                    <a:p>
                      <a:pPr lvl="0">
                        <a:buNone/>
                      </a:pPr>
                      <a:endParaRPr lang="en-GB" sz="1800" b="0" i="0" u="none" strike="noStrike" noProof="0">
                        <a:latin typeface="Calibri"/>
                      </a:endParaRPr>
                    </a:p>
                  </a:txBody>
                  <a:tcPr/>
                </a:tc>
                <a:tc>
                  <a:txBody>
                    <a:bodyPr/>
                    <a:lstStyle/>
                    <a:p>
                      <a:pPr marL="0" lvl="0" indent="0" algn="l">
                        <a:lnSpc>
                          <a:spcPct val="100000"/>
                        </a:lnSpc>
                        <a:buNone/>
                      </a:pPr>
                      <a:r>
                        <a:rPr lang="en-GB" sz="1800" b="0" i="0" u="none" strike="noStrike" baseline="0" noProof="0">
                          <a:solidFill>
                            <a:srgbClr val="000000"/>
                          </a:solidFill>
                          <a:latin typeface="Calibri"/>
                        </a:rPr>
                        <a:t>Vashti Hardy -  </a:t>
                      </a:r>
                      <a:endParaRPr lang="en-US"/>
                    </a:p>
                    <a:p>
                      <a:pPr marL="0" lvl="0" indent="0" algn="l">
                        <a:lnSpc>
                          <a:spcPct val="100000"/>
                        </a:lnSpc>
                        <a:buNone/>
                      </a:pPr>
                      <a:r>
                        <a:rPr lang="en-GB" sz="1800" b="0" i="0" u="none" strike="noStrike" baseline="0" noProof="0" err="1">
                          <a:solidFill>
                            <a:srgbClr val="000000"/>
                          </a:solidFill>
                          <a:latin typeface="Calibri"/>
                        </a:rPr>
                        <a:t>Crowfall</a:t>
                      </a:r>
                      <a:r>
                        <a:rPr lang="en-GB" sz="1800" b="0" i="0" u="none" strike="noStrike" baseline="0" noProof="0">
                          <a:solidFill>
                            <a:srgbClr val="000000"/>
                          </a:solidFill>
                          <a:latin typeface="Calibri"/>
                        </a:rPr>
                        <a:t> </a:t>
                      </a:r>
                      <a:endParaRPr lang="en-GB"/>
                    </a:p>
                    <a:p>
                      <a:pPr lvl="0">
                        <a:buNone/>
                      </a:pPr>
                      <a:endParaRPr lang="en-GB" sz="1800" b="0" i="0" u="none" strike="noStrike" noProof="0"/>
                    </a:p>
                  </a:txBody>
                  <a:tcPr/>
                </a:tc>
                <a:extLst>
                  <a:ext uri="{0D108BD9-81ED-4DB2-BD59-A6C34878D82A}">
                    <a16:rowId xmlns:a16="http://schemas.microsoft.com/office/drawing/2014/main" val="3674620146"/>
                  </a:ext>
                </a:extLst>
              </a:tr>
            </a:tbl>
          </a:graphicData>
        </a:graphic>
      </p:graphicFrame>
      <p:pic>
        <p:nvPicPr>
          <p:cNvPr id="2" name="Picture 1" descr="Zombierella: Fairy Tales Gone Bad : Coelho, Joseph, Hartas, Freya:  Amazon.co.uk: Books">
            <a:extLst>
              <a:ext uri="{FF2B5EF4-FFF2-40B4-BE49-F238E27FC236}">
                <a16:creationId xmlns:a16="http://schemas.microsoft.com/office/drawing/2014/main" id="{303AC66E-EDB6-A7B3-63E6-CB334B02CE58}"/>
              </a:ext>
            </a:extLst>
          </p:cNvPr>
          <p:cNvPicPr>
            <a:picLocks noChangeAspect="1"/>
          </p:cNvPicPr>
          <p:nvPr/>
        </p:nvPicPr>
        <p:blipFill>
          <a:blip r:embed="rId3"/>
          <a:stretch>
            <a:fillRect/>
          </a:stretch>
        </p:blipFill>
        <p:spPr>
          <a:xfrm>
            <a:off x="1559409" y="1975262"/>
            <a:ext cx="2719882" cy="4114799"/>
          </a:xfrm>
          <a:prstGeom prst="rect">
            <a:avLst/>
          </a:prstGeom>
        </p:spPr>
      </p:pic>
      <p:pic>
        <p:nvPicPr>
          <p:cNvPr id="4" name="Picture 3" descr="Crowfall eBook : Hardy, Vashti: Amazon.co.uk: Kindle Store">
            <a:extLst>
              <a:ext uri="{FF2B5EF4-FFF2-40B4-BE49-F238E27FC236}">
                <a16:creationId xmlns:a16="http://schemas.microsoft.com/office/drawing/2014/main" id="{A6279E54-B5BA-7217-B45B-EE5770210A77}"/>
              </a:ext>
            </a:extLst>
          </p:cNvPr>
          <p:cNvPicPr>
            <a:picLocks noChangeAspect="1"/>
          </p:cNvPicPr>
          <p:nvPr/>
        </p:nvPicPr>
        <p:blipFill rotWithShape="1">
          <a:blip r:embed="rId4"/>
          <a:srcRect l="17329" r="18411" b="360"/>
          <a:stretch/>
        </p:blipFill>
        <p:spPr>
          <a:xfrm>
            <a:off x="7782296" y="1928750"/>
            <a:ext cx="2712806" cy="4207852"/>
          </a:xfrm>
          <a:prstGeom prst="rect">
            <a:avLst/>
          </a:prstGeom>
        </p:spPr>
      </p:pic>
    </p:spTree>
    <p:extLst>
      <p:ext uri="{BB962C8B-B14F-4D97-AF65-F5344CB8AC3E}">
        <p14:creationId xmlns:p14="http://schemas.microsoft.com/office/powerpoint/2010/main" val="3468766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1681775757"/>
              </p:ext>
            </p:extLst>
          </p:nvPr>
        </p:nvGraphicFramePr>
        <p:xfrm>
          <a:off x="0" y="0"/>
          <a:ext cx="12191976" cy="7896876"/>
        </p:xfrm>
        <a:graphic>
          <a:graphicData uri="http://schemas.openxmlformats.org/drawingml/2006/table">
            <a:tbl>
              <a:tblPr>
                <a:tableStyleId>{284E427A-3D55-4303-BF80-6455036E1DE7}</a:tableStyleId>
              </a:tblPr>
              <a:tblGrid>
                <a:gridCol w="5344071">
                  <a:extLst>
                    <a:ext uri="{9D8B030D-6E8A-4147-A177-3AD203B41FA5}">
                      <a16:colId xmlns:a16="http://schemas.microsoft.com/office/drawing/2014/main" val="1101563154"/>
                    </a:ext>
                  </a:extLst>
                </a:gridCol>
                <a:gridCol w="456527">
                  <a:extLst>
                    <a:ext uri="{9D8B030D-6E8A-4147-A177-3AD203B41FA5}">
                      <a16:colId xmlns:a16="http://schemas.microsoft.com/office/drawing/2014/main" val="3739061987"/>
                    </a:ext>
                  </a:extLst>
                </a:gridCol>
                <a:gridCol w="456527">
                  <a:extLst>
                    <a:ext uri="{9D8B030D-6E8A-4147-A177-3AD203B41FA5}">
                      <a16:colId xmlns:a16="http://schemas.microsoft.com/office/drawing/2014/main" val="365567640"/>
                    </a:ext>
                  </a:extLst>
                </a:gridCol>
                <a:gridCol w="456527">
                  <a:extLst>
                    <a:ext uri="{9D8B030D-6E8A-4147-A177-3AD203B41FA5}">
                      <a16:colId xmlns:a16="http://schemas.microsoft.com/office/drawing/2014/main" val="3261331511"/>
                    </a:ext>
                  </a:extLst>
                </a:gridCol>
                <a:gridCol w="456527">
                  <a:extLst>
                    <a:ext uri="{9D8B030D-6E8A-4147-A177-3AD203B41FA5}">
                      <a16:colId xmlns:a16="http://schemas.microsoft.com/office/drawing/2014/main" val="3675626289"/>
                    </a:ext>
                  </a:extLst>
                </a:gridCol>
                <a:gridCol w="456527">
                  <a:extLst>
                    <a:ext uri="{9D8B030D-6E8A-4147-A177-3AD203B41FA5}">
                      <a16:colId xmlns:a16="http://schemas.microsoft.com/office/drawing/2014/main" val="1203911079"/>
                    </a:ext>
                  </a:extLst>
                </a:gridCol>
                <a:gridCol w="456527">
                  <a:extLst>
                    <a:ext uri="{9D8B030D-6E8A-4147-A177-3AD203B41FA5}">
                      <a16:colId xmlns:a16="http://schemas.microsoft.com/office/drawing/2014/main" val="516866282"/>
                    </a:ext>
                  </a:extLst>
                </a:gridCol>
                <a:gridCol w="456527">
                  <a:extLst>
                    <a:ext uri="{9D8B030D-6E8A-4147-A177-3AD203B41FA5}">
                      <a16:colId xmlns:a16="http://schemas.microsoft.com/office/drawing/2014/main" val="3835468091"/>
                    </a:ext>
                  </a:extLst>
                </a:gridCol>
                <a:gridCol w="456527">
                  <a:extLst>
                    <a:ext uri="{9D8B030D-6E8A-4147-A177-3AD203B41FA5}">
                      <a16:colId xmlns:a16="http://schemas.microsoft.com/office/drawing/2014/main" val="2200016958"/>
                    </a:ext>
                  </a:extLst>
                </a:gridCol>
                <a:gridCol w="456527">
                  <a:extLst>
                    <a:ext uri="{9D8B030D-6E8A-4147-A177-3AD203B41FA5}">
                      <a16:colId xmlns:a16="http://schemas.microsoft.com/office/drawing/2014/main" val="2602522037"/>
                    </a:ext>
                  </a:extLst>
                </a:gridCol>
                <a:gridCol w="456527">
                  <a:extLst>
                    <a:ext uri="{9D8B030D-6E8A-4147-A177-3AD203B41FA5}">
                      <a16:colId xmlns:a16="http://schemas.microsoft.com/office/drawing/2014/main" val="2030296416"/>
                    </a:ext>
                  </a:extLst>
                </a:gridCol>
                <a:gridCol w="456527">
                  <a:extLst>
                    <a:ext uri="{9D8B030D-6E8A-4147-A177-3AD203B41FA5}">
                      <a16:colId xmlns:a16="http://schemas.microsoft.com/office/drawing/2014/main" val="709361438"/>
                    </a:ext>
                  </a:extLst>
                </a:gridCol>
                <a:gridCol w="456527">
                  <a:extLst>
                    <a:ext uri="{9D8B030D-6E8A-4147-A177-3AD203B41FA5}">
                      <a16:colId xmlns:a16="http://schemas.microsoft.com/office/drawing/2014/main" val="708924197"/>
                    </a:ext>
                  </a:extLst>
                </a:gridCol>
                <a:gridCol w="456527">
                  <a:extLst>
                    <a:ext uri="{9D8B030D-6E8A-4147-A177-3AD203B41FA5}">
                      <a16:colId xmlns:a16="http://schemas.microsoft.com/office/drawing/2014/main" val="4176157462"/>
                    </a:ext>
                  </a:extLst>
                </a:gridCol>
                <a:gridCol w="456527">
                  <a:extLst>
                    <a:ext uri="{9D8B030D-6E8A-4147-A177-3AD203B41FA5}">
                      <a16:colId xmlns:a16="http://schemas.microsoft.com/office/drawing/2014/main" val="3170382392"/>
                    </a:ext>
                  </a:extLst>
                </a:gridCol>
                <a:gridCol w="456527">
                  <a:extLst>
                    <a:ext uri="{9D8B030D-6E8A-4147-A177-3AD203B41FA5}">
                      <a16:colId xmlns:a16="http://schemas.microsoft.com/office/drawing/2014/main" val="3553991514"/>
                    </a:ext>
                  </a:extLst>
                </a:gridCol>
              </a:tblGrid>
              <a:tr h="288223">
                <a:tc gridSpan="12">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4 Reading Comprehension Objectives AUTUMN</a:t>
                      </a:r>
                      <a:endParaRPr lang="en-GB" sz="1600" b="1" i="0" u="none" strike="noStrike">
                        <a:solidFill>
                          <a:srgbClr val="000000"/>
                        </a:solidFill>
                        <a:effectLst/>
                        <a:latin typeface="Century Gothic" panose="020B050202020202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tc>
                <a:extLst>
                  <a:ext uri="{0D108BD9-81ED-4DB2-BD59-A6C34878D82A}">
                    <a16:rowId xmlns:a16="http://schemas.microsoft.com/office/drawing/2014/main" val="1610128660"/>
                  </a:ext>
                </a:extLst>
              </a:tr>
              <a:tr h="288223">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W4</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W5</a:t>
                      </a:r>
                    </a:p>
                  </a:txBody>
                  <a:tcPr marL="3305" marR="3305" marT="3305" marB="0" anchor="b"/>
                </a:tc>
                <a:tc>
                  <a:txBody>
                    <a:bodyPr/>
                    <a:lstStyle/>
                    <a:p>
                      <a:pPr lvl="0" algn="ctr">
                        <a:buNone/>
                      </a:pPr>
                      <a:r>
                        <a:rPr lang="en-GB" sz="800" b="1" u="none" strike="noStrike">
                          <a:solidFill>
                            <a:srgbClr val="000000"/>
                          </a:solidFill>
                          <a:effectLst/>
                        </a:rPr>
                        <a:t>W6</a:t>
                      </a:r>
                    </a:p>
                  </a:txBody>
                  <a:tcPr marL="3305" marR="3305" marT="3305" marB="0" anchor="b"/>
                </a:tc>
                <a:tc>
                  <a:txBody>
                    <a:bodyPr/>
                    <a:lstStyle/>
                    <a:p>
                      <a:pPr lvl="0" algn="ctr">
                        <a:buNone/>
                      </a:pPr>
                      <a:r>
                        <a:rPr lang="en-GB" sz="800" b="1" u="none" strike="noStrike">
                          <a:solidFill>
                            <a:srgbClr val="000000"/>
                          </a:solidFill>
                          <a:effectLst/>
                        </a:rPr>
                        <a:t>W7</a:t>
                      </a:r>
                    </a:p>
                  </a:txBody>
                  <a:tcPr marL="3305" marR="3305" marT="3305" marB="0" anchor="b"/>
                </a:tc>
                <a:extLst>
                  <a:ext uri="{0D108BD9-81ED-4DB2-BD59-A6C34878D82A}">
                    <a16:rowId xmlns:a16="http://schemas.microsoft.com/office/drawing/2014/main" val="3785340028"/>
                  </a:ext>
                </a:extLst>
              </a:tr>
              <a:tr h="501413">
                <a:tc>
                  <a:txBody>
                    <a:bodyPr/>
                    <a:lstStyle/>
                    <a:p>
                      <a:pPr algn="l" fontAlgn="b"/>
                      <a:r>
                        <a:rPr lang="en-GB" sz="1400" u="none" strike="noStrike">
                          <a:effectLst/>
                        </a:rPr>
                        <a:t>*use dictionaries to check the meaning of words that they have read if they are unsure – </a:t>
                      </a:r>
                      <a:r>
                        <a:rPr lang="en-GB" sz="1400" b="1" u="none" strike="noStrike">
                          <a:effectLst/>
                        </a:rPr>
                        <a:t>close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1622309031"/>
                  </a:ext>
                </a:extLst>
              </a:tr>
              <a:tr h="556655">
                <a:tc>
                  <a:txBody>
                    <a:bodyPr/>
                    <a:lstStyle/>
                    <a:p>
                      <a:pPr algn="l" fontAlgn="b"/>
                      <a:r>
                        <a:rPr lang="en-GB" sz="1400" u="none" strike="noStrike">
                          <a:effectLst/>
                        </a:rPr>
                        <a:t>*increase their familiarity with a wide range of books, including fairy stories, myths and legends – </a:t>
                      </a:r>
                      <a:r>
                        <a:rPr lang="en-GB" sz="1400" b="1" u="none" strike="noStrike">
                          <a:effectLst/>
                        </a:rPr>
                        <a:t>extended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extLst>
                  <a:ext uri="{0D108BD9-81ED-4DB2-BD59-A6C34878D82A}">
                    <a16:rowId xmlns:a16="http://schemas.microsoft.com/office/drawing/2014/main" val="3507945442"/>
                  </a:ext>
                </a:extLst>
              </a:tr>
              <a:tr h="238642">
                <a:tc>
                  <a:txBody>
                    <a:bodyPr/>
                    <a:lstStyle/>
                    <a:p>
                      <a:pPr algn="l" fontAlgn="b"/>
                      <a:r>
                        <a:rPr lang="en-GB" sz="1400" u="none" strike="noStrike">
                          <a:effectLst/>
                        </a:rPr>
                        <a:t>*Retell some books orally – </a:t>
                      </a:r>
                      <a:r>
                        <a:rPr lang="en-GB" sz="1400" b="1" u="none" strike="noStrike">
                          <a:effectLst/>
                        </a:rPr>
                        <a:t>extended reading over time</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extLst>
                  <a:ext uri="{0D108BD9-81ED-4DB2-BD59-A6C34878D82A}">
                    <a16:rowId xmlns:a16="http://schemas.microsoft.com/office/drawing/2014/main" val="2606869687"/>
                  </a:ext>
                </a:extLst>
              </a:tr>
              <a:tr h="501413">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 - </a:t>
                      </a:r>
                      <a:r>
                        <a:rPr lang="en-GB" sz="1400" b="1" u="none" strike="noStrike">
                          <a:effectLst/>
                        </a:rPr>
                        <a:t>extended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endParaRPr lang="en-US"/>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1382055353"/>
                  </a:ext>
                </a:extLst>
              </a:tr>
              <a:tr h="501413">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 - </a:t>
                      </a:r>
                      <a:r>
                        <a:rPr lang="en-GB" sz="1400" b="1" u="none" strike="noStrike">
                          <a:effectLst/>
                        </a:rPr>
                        <a:t>extended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3722580369"/>
                  </a:ext>
                </a:extLst>
              </a:tr>
              <a:tr h="398267">
                <a:tc>
                  <a:txBody>
                    <a:bodyPr/>
                    <a:lstStyle/>
                    <a:p>
                      <a:pPr algn="l" fontAlgn="b"/>
                      <a:r>
                        <a:rPr lang="en-GB" sz="1400" u="none" strike="noStrike">
                          <a:effectLst/>
                        </a:rPr>
                        <a:t>*prepare poems and play scripts to read aloud and to perform -</a:t>
                      </a:r>
                      <a:r>
                        <a:rPr lang="en-GB" sz="1400" b="1" u="none" strike="noStrike">
                          <a:effectLst/>
                        </a:rPr>
                        <a:t>fluency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extLst>
                  <a:ext uri="{0D108BD9-81ED-4DB2-BD59-A6C34878D82A}">
                    <a16:rowId xmlns:a16="http://schemas.microsoft.com/office/drawing/2014/main" val="1137983178"/>
                  </a:ext>
                </a:extLst>
              </a:tr>
              <a:tr h="252692">
                <a:tc>
                  <a:txBody>
                    <a:bodyPr/>
                    <a:lstStyle/>
                    <a:p>
                      <a:pPr algn="l" fontAlgn="b"/>
                      <a:r>
                        <a:rPr lang="en-GB" sz="1400" u="none" strike="noStrike">
                          <a:effectLst/>
                        </a:rPr>
                        <a:t>*discuss words and phrases that capture the reader’s interest and imagination – </a:t>
                      </a:r>
                      <a:r>
                        <a:rPr lang="en-GB" sz="1400" b="1" u="none" strike="noStrike">
                          <a:effectLst/>
                        </a:rPr>
                        <a:t>close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1447507040"/>
                  </a:ext>
                </a:extLst>
              </a:tr>
              <a:tr h="252692">
                <a:tc>
                  <a:txBody>
                    <a:bodyPr/>
                    <a:lstStyle/>
                    <a:p>
                      <a:pPr algn="l" fontAlgn="b"/>
                      <a:r>
                        <a:rPr lang="en-GB" sz="1400" u="none" strike="noStrike">
                          <a:effectLst/>
                        </a:rPr>
                        <a:t>*recognise some different forms of poetry – </a:t>
                      </a:r>
                      <a:r>
                        <a:rPr lang="en-GB" sz="1400" b="1" u="none" strike="noStrike">
                          <a:effectLst/>
                        </a:rPr>
                        <a:t>extended reading over time</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2619271886"/>
                  </a:ext>
                </a:extLst>
              </a:tr>
              <a:tr h="252692">
                <a:tc>
                  <a:txBody>
                    <a:bodyPr/>
                    <a:lstStyle/>
                    <a:p>
                      <a:pPr algn="l" fontAlgn="b"/>
                      <a:r>
                        <a:rPr lang="en-GB" sz="1400" u="none" strike="noStrike">
                          <a:effectLst/>
                        </a:rPr>
                        <a:t>*explain the meaning of words in context –</a:t>
                      </a:r>
                      <a:r>
                        <a:rPr lang="en-GB" sz="1400" b="1" u="none" strike="noStrike">
                          <a:effectLst/>
                        </a:rPr>
                        <a:t> close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1391369123"/>
                  </a:ext>
                </a:extLst>
              </a:tr>
              <a:tr h="501413">
                <a:tc>
                  <a:txBody>
                    <a:bodyPr/>
                    <a:lstStyle/>
                    <a:p>
                      <a:pPr algn="l" fontAlgn="b"/>
                      <a:r>
                        <a:rPr lang="en-GB" sz="1400" u="none" strike="noStrike">
                          <a:effectLst/>
                        </a:rPr>
                        <a:t>*draw inferences (such as inferring characters' feelings, thoughts and motives from their actions) and justify inferences with evidence ("I think....because....") - </a:t>
                      </a:r>
                      <a:r>
                        <a:rPr lang="en-GB" sz="1400" b="1" u="none" strike="noStrike">
                          <a:effectLst/>
                        </a:rPr>
                        <a:t>close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2656051996"/>
                  </a:ext>
                </a:extLst>
              </a:tr>
              <a:tr h="252692">
                <a:tc>
                  <a:txBody>
                    <a:bodyPr/>
                    <a:lstStyle/>
                    <a:p>
                      <a:pPr algn="l" fontAlgn="b"/>
                      <a:r>
                        <a:rPr lang="en-GB" sz="1400" u="none" strike="noStrike">
                          <a:effectLst/>
                        </a:rPr>
                        <a:t>*predict what might happen from details stated and implied – </a:t>
                      </a:r>
                      <a:r>
                        <a:rPr lang="en-GB" sz="1400" b="1" u="none" strike="noStrike">
                          <a:effectLst/>
                        </a:rPr>
                        <a:t>close and extended</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3125856717"/>
                  </a:ext>
                </a:extLst>
              </a:tr>
              <a:tr h="501413">
                <a:tc>
                  <a:txBody>
                    <a:bodyPr/>
                    <a:lstStyle/>
                    <a:p>
                      <a:pPr algn="l" fontAlgn="b"/>
                      <a:r>
                        <a:rPr lang="en-GB" sz="1400" u="none" strike="noStrike">
                          <a:effectLst/>
                        </a:rPr>
                        <a:t>*identify main ideas drawn from more than 1 paragraph and summarising these - </a:t>
                      </a:r>
                      <a:r>
                        <a:rPr lang="en-GB" sz="1400" b="1" u="none" strike="noStrike">
                          <a:effectLst/>
                        </a:rPr>
                        <a:t>extended</a:t>
                      </a:r>
                      <a:endParaRPr lang="en-GB" sz="1400" b="1" i="0" u="none" strike="noStrike" err="1">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681713109"/>
                  </a:ext>
                </a:extLst>
              </a:tr>
              <a:tr h="501413">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 </a:t>
                      </a:r>
                      <a:r>
                        <a:rPr lang="en-GB" sz="1400" b="1" u="none" strike="noStrike">
                          <a:effectLst/>
                        </a:rPr>
                        <a:t>close reading</a:t>
                      </a:r>
                      <a:endParaRPr lang="en-GB" sz="1400" b="1" i="0" u="none" strike="noStrike">
                        <a:solidFill>
                          <a:srgbClr val="000000"/>
                        </a:solidFill>
                        <a:effectLst/>
                        <a:latin typeface="Century Gothic"/>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1480449411"/>
                  </a:ext>
                </a:extLst>
              </a:tr>
              <a:tr h="501413">
                <a:tc>
                  <a:txBody>
                    <a:bodyPr/>
                    <a:lstStyle/>
                    <a:p>
                      <a:pPr algn="l" fontAlgn="b"/>
                      <a:r>
                        <a:rPr lang="en-GB" sz="1400" u="none" strike="noStrike">
                          <a:effectLst/>
                        </a:rPr>
                        <a:t>*identify how structure contributes to meaning (e.g. use of different sentence lengths to build excitement or suspense) - </a:t>
                      </a:r>
                      <a:r>
                        <a:rPr lang="en-GB" sz="1400" b="1" u="none" strike="noStrike">
                          <a:effectLst/>
                        </a:rPr>
                        <a:t>fluency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extLst>
                  <a:ext uri="{0D108BD9-81ED-4DB2-BD59-A6C34878D82A}">
                    <a16:rowId xmlns:a16="http://schemas.microsoft.com/office/drawing/2014/main" val="2439666157"/>
                  </a:ext>
                </a:extLst>
              </a:tr>
              <a:tr h="501413">
                <a:tc>
                  <a:txBody>
                    <a:bodyPr/>
                    <a:lstStyle/>
                    <a:p>
                      <a:pPr algn="l" fontAlgn="b"/>
                      <a:r>
                        <a:rPr lang="en-GB" sz="1400" u="none" strike="noStrike">
                          <a:effectLst/>
                        </a:rPr>
                        <a:t>*identify how presentation contributes to meaning (e.g.  certain words written in a different font/bold/italics for emphasis) - </a:t>
                      </a:r>
                      <a:r>
                        <a:rPr lang="en-GB" sz="1400" b="1" u="none" strike="noStrike">
                          <a:effectLst/>
                        </a:rPr>
                        <a:t>fluency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lvl="0" algn="l">
                        <a:buNone/>
                      </a:pPr>
                      <a:r>
                        <a:rPr lang="en-GB" sz="1400" b="0" i="0" u="none" strike="noStrike">
                          <a:solidFill>
                            <a:srgbClr val="000000"/>
                          </a:solidFill>
                          <a:effectLst/>
                          <a:latin typeface="Calibri"/>
                        </a:rPr>
                        <a:t>xx</a:t>
                      </a: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460398396"/>
                  </a:ext>
                </a:extLst>
              </a:tr>
              <a:tr h="607853">
                <a:tc>
                  <a:txBody>
                    <a:bodyPr/>
                    <a:lstStyle/>
                    <a:p>
                      <a:pPr algn="l" fontAlgn="b"/>
                      <a:r>
                        <a:rPr lang="en-GB" sz="1400" u="none" strike="noStrike">
                          <a:effectLst/>
                        </a:rPr>
                        <a:t>* retrieve and record information from non-fiction – </a:t>
                      </a:r>
                      <a:r>
                        <a:rPr lang="en-GB" sz="1400" b="1" u="none" strike="noStrike">
                          <a:effectLst/>
                        </a:rPr>
                        <a:t>close and extended (dependent on extract length)</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lvl="0" algn="l">
                        <a:buNone/>
                      </a:pPr>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189200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925357475"/>
              </p:ext>
            </p:extLst>
          </p:nvPr>
        </p:nvGraphicFramePr>
        <p:xfrm>
          <a:off x="0" y="0"/>
          <a:ext cx="12192000" cy="15467405"/>
        </p:xfrm>
        <a:graphic>
          <a:graphicData uri="http://schemas.openxmlformats.org/drawingml/2006/table">
            <a:tbl>
              <a:tblPr firstRow="1" bandRow="1">
                <a:tableStyleId>{284E427A-3D55-4303-BF80-6455036E1DE7}</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647700">
                <a:tc gridSpan="2">
                  <a:txBody>
                    <a:bodyPr/>
                    <a:lstStyle/>
                    <a:p>
                      <a:r>
                        <a:rPr lang="en-GB" dirty="0"/>
                        <a:t>Year 4 Autumn Term 1</a:t>
                      </a:r>
                    </a:p>
                  </a:txBody>
                  <a:tcPr/>
                </a:tc>
                <a:tc hMerge="1">
                  <a:txBody>
                    <a:bodyPr/>
                    <a:lstStyle/>
                    <a:p>
                      <a:endParaRPr lang="en-GB"/>
                    </a:p>
                  </a:txBody>
                  <a:tcPr/>
                </a:tc>
                <a:tc gridSpan="2">
                  <a:txBody>
                    <a:bodyPr/>
                    <a:lstStyle/>
                    <a:p>
                      <a:r>
                        <a:rPr lang="en-GB" dirty="0"/>
                        <a:t>Year 4 Autumn Term 2</a:t>
                      </a:r>
                    </a:p>
                    <a:p>
                      <a:pPr lvl="0">
                        <a:buNone/>
                      </a:pPr>
                      <a:endParaRPr lang="en-GB" sz="1800" b="1" i="0" u="none" strike="noStrike" noProof="0">
                        <a:solidFill>
                          <a:srgbClr val="FFFFFF"/>
                        </a:solidFill>
                        <a:latin typeface="Calibri"/>
                      </a:endParaRP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dirty="0"/>
                        <a:t>Week 1</a:t>
                      </a:r>
                    </a:p>
                  </a:txBody>
                  <a:tcPr/>
                </a:tc>
                <a:tc>
                  <a:txBody>
                    <a:bodyPr/>
                    <a:lstStyle/>
                    <a:p>
                      <a:pPr marL="0" lvl="0" indent="0" algn="l">
                        <a:lnSpc>
                          <a:spcPct val="100000"/>
                        </a:lnSpc>
                        <a:buNone/>
                      </a:pPr>
                      <a:r>
                        <a:rPr lang="en-GB" sz="1100" b="0" i="0" u="sng" strike="noStrike" baseline="0" noProof="0" dirty="0">
                          <a:solidFill>
                            <a:srgbClr val="000000"/>
                          </a:solidFill>
                          <a:latin typeface="Calibri"/>
                        </a:rPr>
                        <a:t>Poetry</a:t>
                      </a:r>
                      <a:endParaRPr lang="en-US" sz="1100" u="sng" dirty="0"/>
                    </a:p>
                    <a:p>
                      <a:pPr marL="0" lvl="0" indent="0" algn="l">
                        <a:lnSpc>
                          <a:spcPct val="100000"/>
                        </a:lnSpc>
                        <a:buNone/>
                      </a:pPr>
                      <a:r>
                        <a:rPr lang="en-GB" sz="1100" b="0" i="0" u="none" strike="noStrike" baseline="0" noProof="0" dirty="0">
                          <a:solidFill>
                            <a:srgbClr val="000000"/>
                          </a:solidFill>
                          <a:latin typeface="Calibri"/>
                        </a:rPr>
                        <a:t>Poems Aloud-Joseph Coelho (Writing unit text)</a:t>
                      </a:r>
                      <a:endParaRPr lang="en-GB" sz="1100" dirty="0"/>
                    </a:p>
                  </a:txBody>
                  <a:tcPr>
                    <a:solidFill>
                      <a:srgbClr val="ED7D31"/>
                    </a:solidFill>
                  </a:tcPr>
                </a:tc>
                <a:tc rowSpan="2">
                  <a:txBody>
                    <a:bodyPr/>
                    <a:lstStyle/>
                    <a:p>
                      <a:endParaRPr lang="en-GB" sz="1100"/>
                    </a:p>
                  </a:txBody>
                  <a:tcPr/>
                </a:tc>
                <a:tc>
                  <a:txBody>
                    <a:bodyPr/>
                    <a:lstStyle/>
                    <a:p>
                      <a:pPr marL="0" lvl="0" indent="0" algn="l">
                        <a:lnSpc>
                          <a:spcPct val="100000"/>
                        </a:lnSpc>
                        <a:buNone/>
                      </a:pPr>
                      <a:r>
                        <a:rPr lang="en-GB" sz="1100" b="0" i="0" u="sng" strike="noStrike" baseline="0" noProof="0" dirty="0">
                          <a:solidFill>
                            <a:srgbClr val="000000"/>
                          </a:solidFill>
                          <a:latin typeface="Calibri"/>
                        </a:rPr>
                        <a:t>Fiction</a:t>
                      </a:r>
                      <a:endParaRPr lang="en-US" sz="1100" u="sng" dirty="0"/>
                    </a:p>
                    <a:p>
                      <a:pPr marL="0" lvl="0" indent="0" algn="l">
                        <a:lnSpc>
                          <a:spcPct val="100000"/>
                        </a:lnSpc>
                        <a:buNone/>
                      </a:pPr>
                      <a:r>
                        <a:rPr lang="en-GB" sz="1100" b="0" i="0" u="none" strike="noStrike" baseline="0" noProof="0" dirty="0" err="1">
                          <a:solidFill>
                            <a:srgbClr val="000000"/>
                          </a:solidFill>
                          <a:latin typeface="Calibri"/>
                        </a:rPr>
                        <a:t>Dragonology</a:t>
                      </a:r>
                      <a:r>
                        <a:rPr lang="en-GB" sz="1100" b="0" i="0" u="none" strike="noStrike" baseline="0" noProof="0" dirty="0">
                          <a:solidFill>
                            <a:srgbClr val="000000"/>
                          </a:solidFill>
                          <a:latin typeface="Calibri"/>
                        </a:rPr>
                        <a:t>: The Complete Book of Dragons  – Dugald Steer</a:t>
                      </a:r>
                      <a:endParaRPr lang="en-GB" sz="1100" dirty="0"/>
                    </a:p>
                    <a:p>
                      <a:pPr lvl="0">
                        <a:buNone/>
                      </a:pPr>
                      <a:r>
                        <a:rPr lang="en-GB" sz="1100" dirty="0"/>
                        <a:t>(literacy unit text)</a:t>
                      </a:r>
                    </a:p>
                  </a:txBody>
                  <a:tcPr>
                    <a:solidFill>
                      <a:srgbClr val="ED7D31"/>
                    </a:solidFill>
                  </a:tcPr>
                </a:tc>
                <a:extLst>
                  <a:ext uri="{0D108BD9-81ED-4DB2-BD59-A6C34878D82A}">
                    <a16:rowId xmlns:a16="http://schemas.microsoft.com/office/drawing/2014/main" val="3903772934"/>
                  </a:ext>
                </a:extLst>
              </a:tr>
              <a:tr h="1396030">
                <a:tc vMerge="1">
                  <a:txBody>
                    <a:bodyPr/>
                    <a:lstStyle/>
                    <a:p>
                      <a:endParaRPr lang="en-GB"/>
                    </a:p>
                  </a:txBody>
                  <a:tcPr/>
                </a:tc>
                <a:tc>
                  <a:txBody>
                    <a:bodyPr/>
                    <a:lstStyle/>
                    <a:p>
                      <a:pPr marL="0" lvl="0" indent="0" algn="l">
                        <a:lnSpc>
                          <a:spcPct val="100000"/>
                        </a:lnSpc>
                        <a:buNone/>
                      </a:pPr>
                      <a:r>
                        <a:rPr lang="en-GB" sz="1100" b="0" i="0" u="none" strike="noStrike" baseline="0" noProof="0" dirty="0">
                          <a:solidFill>
                            <a:srgbClr val="000000"/>
                          </a:solidFill>
                          <a:latin typeface="Calibri"/>
                        </a:rPr>
                        <a:t>Monday-prepare poems and play scripts to read aloud and to perform </a:t>
                      </a:r>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baseline="0" noProof="0" dirty="0">
                          <a:solidFill>
                            <a:srgbClr val="000000"/>
                          </a:solidFill>
                          <a:latin typeface="+mn-lt"/>
                        </a:rPr>
                        <a:t>Tuesday-recognise some different forms of poetry </a:t>
                      </a:r>
                      <a:endParaRPr lang="en-GB" sz="1100" b="0" i="0" u="none" strike="noStrike" baseline="0" noProof="0" dirty="0">
                        <a:solidFill>
                          <a:srgbClr val="000000"/>
                        </a:solidFill>
                      </a:endParaRPr>
                    </a:p>
                    <a:p>
                      <a:pPr marL="0" lvl="0" indent="0" algn="l">
                        <a:lnSpc>
                          <a:spcPct val="100000"/>
                        </a:lnSpc>
                        <a:buNone/>
                      </a:pPr>
                      <a:r>
                        <a:rPr lang="en-US" sz="1100" b="0" i="0" u="none" strike="noStrike" baseline="0" noProof="0" dirty="0">
                          <a:solidFill>
                            <a:srgbClr val="000000"/>
                          </a:solidFill>
                          <a:latin typeface="+mn-lt"/>
                        </a:rPr>
                        <a:t>Wednesday-identify how structure contributes to meaning </a:t>
                      </a:r>
                      <a:endParaRPr lang="en-GB" sz="1100" b="0" i="0" u="none" strike="noStrike" baseline="0" noProof="0" dirty="0">
                        <a:solidFill>
                          <a:srgbClr val="000000"/>
                        </a:solidFill>
                        <a:latin typeface="Calibri"/>
                      </a:endParaRPr>
                    </a:p>
                    <a:p>
                      <a:pPr marL="0" lvl="0" indent="0" algn="l">
                        <a:lnSpc>
                          <a:spcPct val="100000"/>
                        </a:lnSpc>
                        <a:buNone/>
                      </a:pPr>
                      <a:r>
                        <a:rPr lang="en-US" sz="1100" b="0" i="0" u="none" strike="noStrike" baseline="0" noProof="0" dirty="0">
                          <a:solidFill>
                            <a:srgbClr val="000000"/>
                          </a:solidFill>
                          <a:latin typeface="+mn-lt"/>
                        </a:rPr>
                        <a:t>Thursday- identify conventions across a range of poems</a:t>
                      </a:r>
                    </a:p>
                    <a:p>
                      <a:pPr marL="0" lvl="0" indent="0" algn="l">
                        <a:lnSpc>
                          <a:spcPct val="100000"/>
                        </a:lnSpc>
                        <a:buFont typeface="Calibri"/>
                        <a:buNone/>
                      </a:pPr>
                      <a:r>
                        <a:rPr lang="en-US" sz="1100" b="0" i="0" u="none" strike="noStrike" baseline="0" noProof="0" dirty="0">
                          <a:solidFill>
                            <a:srgbClr val="000000"/>
                          </a:solidFill>
                          <a:latin typeface="+mn-lt"/>
                        </a:rPr>
                        <a:t>Friday- discuss words and phrases that capture the reader’s interest and imagination </a:t>
                      </a:r>
                      <a:endParaRPr lang="en-GB" sz="1100" b="0" i="0" u="none" strike="noStrike" baseline="0" noProof="0" dirty="0">
                        <a:solidFill>
                          <a:srgbClr val="000000"/>
                        </a:solidFill>
                        <a:latin typeface="Calibri"/>
                      </a:endParaRPr>
                    </a:p>
                  </a:txBody>
                  <a:tcPr>
                    <a:solidFill>
                      <a:schemeClr val="accent2">
                        <a:lumMod val="60000"/>
                        <a:lumOff val="40000"/>
                      </a:schemeClr>
                    </a:solidFill>
                  </a:tcPr>
                </a:tc>
                <a:tc vMerge="1">
                  <a:txBody>
                    <a:bodyPr/>
                    <a:lstStyle/>
                    <a:p>
                      <a:endParaRPr lang="en-GB"/>
                    </a:p>
                  </a:txBody>
                  <a:tcPr/>
                </a:tc>
                <a:tc>
                  <a:txBody>
                    <a:bodyPr/>
                    <a:lstStyle/>
                    <a:p>
                      <a:pPr lvl="0">
                        <a:buNone/>
                      </a:pPr>
                      <a:r>
                        <a:rPr lang="en-GB" sz="1100" b="0" i="0" u="sng" strike="noStrike" baseline="0" noProof="0" dirty="0">
                          <a:solidFill>
                            <a:srgbClr val="000000"/>
                          </a:solidFill>
                          <a:latin typeface="Calibri"/>
                        </a:rPr>
                        <a:t>Key Los</a:t>
                      </a:r>
                    </a:p>
                    <a:p>
                      <a:pPr marL="0" lvl="0" indent="0" algn="l">
                        <a:lnSpc>
                          <a:spcPct val="100000"/>
                        </a:lnSpc>
                        <a:buNone/>
                      </a:pPr>
                      <a:r>
                        <a:rPr lang="en-GB" sz="1100" b="0" i="0" u="none" strike="noStrike" baseline="0" noProof="0" dirty="0">
                          <a:solidFill>
                            <a:srgbClr val="000000"/>
                          </a:solidFill>
                          <a:latin typeface="Calibri"/>
                        </a:rPr>
                        <a:t>Monday –Explain the meanings of words in context</a:t>
                      </a:r>
                    </a:p>
                    <a:p>
                      <a:pPr marL="0" marR="0" lvl="0" indent="0" algn="l">
                        <a:lnSpc>
                          <a:spcPct val="100000"/>
                        </a:lnSpc>
                        <a:spcBef>
                          <a:spcPts val="0"/>
                        </a:spcBef>
                        <a:spcAft>
                          <a:spcPts val="0"/>
                        </a:spcAft>
                        <a:buNone/>
                      </a:pPr>
                      <a:r>
                        <a:rPr lang="en-GB" sz="1100" b="0" i="0" u="none" strike="noStrike" baseline="0" noProof="0" dirty="0">
                          <a:solidFill>
                            <a:srgbClr val="000000"/>
                          </a:solidFill>
                          <a:latin typeface="Calibri"/>
                        </a:rPr>
                        <a:t>Tuesday- identify conventions </a:t>
                      </a:r>
                    </a:p>
                    <a:p>
                      <a:pPr marL="0" lvl="0" indent="0" algn="l">
                        <a:lnSpc>
                          <a:spcPct val="100000"/>
                        </a:lnSpc>
                        <a:buNone/>
                      </a:pPr>
                      <a:r>
                        <a:rPr lang="en-GB" sz="1100" b="0" i="0" u="none" strike="noStrike" baseline="0" noProof="0" dirty="0">
                          <a:solidFill>
                            <a:srgbClr val="000000"/>
                          </a:solidFill>
                          <a:latin typeface="Calibri"/>
                        </a:rPr>
                        <a:t>Wednesday-identify how presentation contributes to meaning </a:t>
                      </a:r>
                    </a:p>
                    <a:p>
                      <a:pPr marL="0" lvl="0" indent="0" algn="l">
                        <a:lnSpc>
                          <a:spcPct val="100000"/>
                        </a:lnSpc>
                        <a:buNone/>
                      </a:pPr>
                      <a:r>
                        <a:rPr lang="en-GB" sz="1100" b="0" i="0" u="none" strike="noStrike" baseline="0" noProof="0" dirty="0">
                          <a:solidFill>
                            <a:srgbClr val="000000"/>
                          </a:solidFill>
                          <a:latin typeface="Calibri"/>
                        </a:rPr>
                        <a:t>Thursday- skills</a:t>
                      </a:r>
                    </a:p>
                    <a:p>
                      <a:pPr marL="0" lvl="0" indent="0" algn="l">
                        <a:lnSpc>
                          <a:spcPct val="100000"/>
                        </a:lnSpc>
                        <a:buNone/>
                      </a:pPr>
                      <a:r>
                        <a:rPr lang="en-GB" sz="1100" b="0" i="0" u="none" strike="noStrike" baseline="0" noProof="0" dirty="0">
                          <a:solidFill>
                            <a:srgbClr val="000000"/>
                          </a:solidFill>
                          <a:latin typeface="Calibri"/>
                        </a:rPr>
                        <a:t>Friday-skills</a:t>
                      </a:r>
                    </a:p>
                  </a:txBody>
                  <a:tcPr>
                    <a:solidFill>
                      <a:srgbClr val="F8A885"/>
                    </a:solidFill>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pPr marL="0" lvl="0" indent="0" algn="l">
                        <a:lnSpc>
                          <a:spcPct val="100000"/>
                        </a:lnSpc>
                        <a:buNone/>
                      </a:pPr>
                      <a:r>
                        <a:rPr lang="en-GB" sz="1100" b="0" i="0" u="sng" strike="noStrike" baseline="0" noProof="0" dirty="0">
                          <a:solidFill>
                            <a:srgbClr val="000000"/>
                          </a:solidFill>
                          <a:latin typeface="Calibri"/>
                        </a:rPr>
                        <a:t>Non-Fiction -</a:t>
                      </a:r>
                      <a:r>
                        <a:rPr lang="en-GB" sz="1100" b="0" i="0" u="none" strike="noStrike" baseline="0" noProof="0" dirty="0">
                          <a:solidFill>
                            <a:srgbClr val="000000"/>
                          </a:solidFill>
                          <a:latin typeface="Calibri"/>
                        </a:rPr>
                        <a:t>Brazil </a:t>
                      </a:r>
                      <a:r>
                        <a:rPr lang="en-GB" sz="1100" b="0" i="0" u="none" strike="noStrike" baseline="0" noProof="0" dirty="0">
                          <a:solidFill>
                            <a:srgbClr val="000000"/>
                          </a:solidFill>
                        </a:rPr>
                        <a:t>https://kids.nationalgeograhic.com/geography/countries/article/brazil</a:t>
                      </a:r>
                      <a:endParaRPr lang="en-GB" sz="1100" b="0" i="0" u="sng" strike="noStrike" baseline="0" noProof="0" dirty="0">
                        <a:solidFill>
                          <a:srgbClr val="000000"/>
                        </a:solidFill>
                        <a:latin typeface="Calibri"/>
                      </a:endParaRPr>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a:txBody>
                    <a:bodyPr/>
                    <a:lstStyle/>
                    <a:p>
                      <a:pPr marL="0" lvl="0" indent="0" algn="l">
                        <a:lnSpc>
                          <a:spcPct val="100000"/>
                        </a:lnSpc>
                        <a:buNone/>
                      </a:pPr>
                      <a:r>
                        <a:rPr lang="en-GB" sz="1100" b="0" i="0" u="sng" strike="noStrike" baseline="0" noProof="0" dirty="0">
                          <a:solidFill>
                            <a:srgbClr val="000000"/>
                          </a:solidFill>
                          <a:latin typeface="Calibri"/>
                        </a:rPr>
                        <a:t>Non-Fiction</a:t>
                      </a:r>
                      <a:endParaRPr lang="en-US" sz="1100" u="sng" dirty="0"/>
                    </a:p>
                    <a:p>
                      <a:pPr marL="0" lvl="0" indent="0" algn="l">
                        <a:lnSpc>
                          <a:spcPct val="100000"/>
                        </a:lnSpc>
                        <a:buNone/>
                      </a:pPr>
                      <a:r>
                        <a:rPr lang="en-GB" sz="1100" b="0" i="0" u="none" strike="noStrike" baseline="0" noProof="0" dirty="0">
                          <a:solidFill>
                            <a:srgbClr val="000000"/>
                          </a:solidFill>
                          <a:hlinkClick r:id="rId3"/>
                        </a:rPr>
                        <a:t>Remembrance: What is it and why is it important? - BBC Newsround</a:t>
                      </a:r>
                      <a:endParaRPr lang="en-GB"/>
                    </a:p>
                    <a:p>
                      <a:pPr lvl="0">
                        <a:buNone/>
                      </a:pPr>
                      <a:endParaRPr lang="en-GB" sz="1100" b="0" i="0" u="none" strike="noStrike" noProof="0">
                        <a:latin typeface="Calibri"/>
                      </a:endParaRPr>
                    </a:p>
                  </a:txBody>
                  <a:tcPr>
                    <a:solidFill>
                      <a:srgbClr val="ED7D31"/>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marL="0" lvl="0" indent="0" algn="l">
                        <a:lnSpc>
                          <a:spcPct val="100000"/>
                        </a:lnSpc>
                        <a:buNone/>
                      </a:pPr>
                      <a:r>
                        <a:rPr lang="en-GB" sz="1200" b="0" i="0" u="none" strike="noStrike" baseline="0" noProof="0" dirty="0">
                          <a:solidFill>
                            <a:srgbClr val="000000"/>
                          </a:solidFill>
                          <a:latin typeface="Calibri"/>
                        </a:rPr>
                        <a:t>Monday- To explain the meaning of words in context </a:t>
                      </a:r>
                      <a:endParaRPr lang="en-US" sz="1200" b="0" i="0" u="none" strike="noStrike" baseline="0" noProof="0" dirty="0">
                        <a:solidFill>
                          <a:srgbClr val="000000"/>
                        </a:solidFill>
                        <a:latin typeface="Calibri"/>
                      </a:endParaRPr>
                    </a:p>
                    <a:p>
                      <a:pPr lvl="0">
                        <a:buNone/>
                      </a:pPr>
                      <a:r>
                        <a:rPr lang="en-GB" sz="1200" b="0" i="0" u="none" strike="noStrike" baseline="0" noProof="0" dirty="0">
                          <a:solidFill>
                            <a:srgbClr val="000000"/>
                          </a:solidFill>
                          <a:latin typeface="Calibri"/>
                        </a:rPr>
                        <a:t>Tuesday- To retrieve and record information from non-fiction </a:t>
                      </a:r>
                    </a:p>
                    <a:p>
                      <a:pPr lvl="0">
                        <a:buNone/>
                      </a:pPr>
                      <a:r>
                        <a:rPr lang="en-GB" sz="1200" b="0" i="0" u="none" strike="noStrike" baseline="0" noProof="0" dirty="0">
                          <a:solidFill>
                            <a:srgbClr val="000000"/>
                          </a:solidFill>
                          <a:latin typeface="Calibri"/>
                        </a:rPr>
                        <a:t>Wednesday-To identify how structure contributes to meaning  </a:t>
                      </a:r>
                      <a:endParaRPr lang="en-US" sz="1200" b="0" i="0" u="none" strike="noStrike" baseline="0" noProof="0" dirty="0">
                        <a:solidFill>
                          <a:srgbClr val="000000"/>
                        </a:solidFill>
                        <a:latin typeface="Calibri"/>
                      </a:endParaRPr>
                    </a:p>
                    <a:p>
                      <a:pPr lvl="0">
                        <a:buNone/>
                      </a:pPr>
                      <a:r>
                        <a:rPr lang="en-GB" sz="1200" b="0" i="0" u="none" strike="noStrike" baseline="0" noProof="0" dirty="0">
                          <a:solidFill>
                            <a:srgbClr val="000000"/>
                          </a:solidFill>
                          <a:latin typeface="Calibri"/>
                        </a:rPr>
                        <a:t>Thursday – skills</a:t>
                      </a:r>
                      <a:endParaRPr lang="en-GB" dirty="0"/>
                    </a:p>
                    <a:p>
                      <a:pPr lvl="0">
                        <a:buNone/>
                      </a:pPr>
                      <a:r>
                        <a:rPr lang="en-GB" sz="1200" b="0" i="0" u="none" strike="noStrike" baseline="0" noProof="0" dirty="0">
                          <a:solidFill>
                            <a:srgbClr val="000000"/>
                          </a:solidFill>
                          <a:latin typeface="Calibri"/>
                        </a:rPr>
                        <a:t>Friday – skills </a:t>
                      </a:r>
                    </a:p>
                    <a:p>
                      <a:pPr marL="0" lvl="0" indent="0" algn="l">
                        <a:lnSpc>
                          <a:spcPct val="100000"/>
                        </a:lnSpc>
                        <a:buNone/>
                      </a:pPr>
                      <a:endParaRPr lang="en-GB" sz="1100" b="0" i="0" u="none" strike="noStrike" baseline="0" noProof="0">
                        <a:solidFill>
                          <a:srgbClr val="000000"/>
                        </a:solidFill>
                        <a:latin typeface="Calibri"/>
                      </a:endParaRPr>
                    </a:p>
                  </a:txBody>
                  <a:tcPr>
                    <a:solidFill>
                      <a:srgbClr val="F4A778"/>
                    </a:solidFill>
                  </a:tcPr>
                </a:tc>
                <a:tc vMerge="1">
                  <a:txBody>
                    <a:bodyPr/>
                    <a:lstStyle/>
                    <a:p>
                      <a:endParaRPr lang="en-GB"/>
                    </a:p>
                  </a:txBody>
                  <a:tcPr/>
                </a:tc>
                <a:tc>
                  <a:txBody>
                    <a:bodyPr/>
                    <a:lstStyle/>
                    <a:p>
                      <a:pPr lvl="0">
                        <a:buNone/>
                      </a:pPr>
                      <a:r>
                        <a:rPr lang="en-GB" sz="1100" b="0" i="0" u="none" strike="noStrike" baseline="0" noProof="0" dirty="0">
                          <a:solidFill>
                            <a:srgbClr val="000000"/>
                          </a:solidFill>
                          <a:latin typeface="Calibri"/>
                        </a:rPr>
                        <a:t>Monday--</a:t>
                      </a:r>
                      <a:r>
                        <a:rPr lang="en-US" sz="1100" b="0" i="0" u="none" strike="noStrike" baseline="0" noProof="0" dirty="0">
                          <a:solidFill>
                            <a:srgbClr val="000000"/>
                          </a:solidFill>
                          <a:latin typeface="Calibri"/>
                        </a:rPr>
                        <a:t>identify meanings of words in context</a:t>
                      </a:r>
                      <a:endParaRPr lang="en-US" sz="1100" b="0" i="0" u="none" strike="noStrike" baseline="0" noProof="0">
                        <a:solidFill>
                          <a:srgbClr val="000000"/>
                        </a:solidFill>
                        <a:latin typeface="+mn-lt"/>
                      </a:endParaRPr>
                    </a:p>
                    <a:p>
                      <a:pPr marL="0" lvl="0" indent="0" algn="l">
                        <a:lnSpc>
                          <a:spcPct val="100000"/>
                        </a:lnSpc>
                        <a:buNone/>
                      </a:pPr>
                      <a:r>
                        <a:rPr lang="en-GB" sz="1100" b="0" i="0" u="none" strike="noStrike" baseline="0" noProof="0" dirty="0">
                          <a:solidFill>
                            <a:srgbClr val="000000"/>
                          </a:solidFill>
                          <a:latin typeface="Calibri"/>
                        </a:rPr>
                        <a:t>Tuesday-identify conventions</a:t>
                      </a:r>
                      <a:endParaRPr lang="en-US" sz="1100" b="0" i="0" u="none" strike="noStrike" baseline="0" noProof="0" dirty="0">
                        <a:solidFill>
                          <a:srgbClr val="000000"/>
                        </a:solidFill>
                        <a:latin typeface="+mn-lt"/>
                      </a:endParaRPr>
                    </a:p>
                    <a:p>
                      <a:pPr marL="0" lvl="0" indent="0" algn="l">
                        <a:lnSpc>
                          <a:spcPct val="100000"/>
                        </a:lnSpc>
                        <a:buNone/>
                      </a:pPr>
                      <a:r>
                        <a:rPr lang="en-GB" sz="1100" b="0" i="0" u="none" strike="noStrike" baseline="0" noProof="0" dirty="0">
                          <a:solidFill>
                            <a:srgbClr val="000000"/>
                          </a:solidFill>
                          <a:latin typeface="Calibri"/>
                        </a:rPr>
                        <a:t>Wednesday-</a:t>
                      </a:r>
                      <a:r>
                        <a:rPr lang="en-US" sz="1100" b="0" i="0" u="none" strike="noStrike" baseline="0" noProof="0" dirty="0">
                          <a:solidFill>
                            <a:srgbClr val="000000"/>
                          </a:solidFill>
                          <a:latin typeface="+mn-lt"/>
                        </a:rPr>
                        <a:t> identify how presentation contributes to meaning</a:t>
                      </a:r>
                      <a:endParaRPr lang="en-GB" sz="1100" b="0" i="0" u="none" strike="noStrike" baseline="0" noProof="0" dirty="0">
                        <a:solidFill>
                          <a:srgbClr val="000000"/>
                        </a:solidFill>
                        <a:latin typeface="Calibri"/>
                      </a:endParaRPr>
                    </a:p>
                    <a:p>
                      <a:pPr marL="0" lvl="0" indent="0" algn="l">
                        <a:lnSpc>
                          <a:spcPct val="100000"/>
                        </a:lnSpc>
                        <a:buNone/>
                      </a:pPr>
                      <a:r>
                        <a:rPr lang="en-GB" sz="1100" b="0" i="0" u="none" strike="noStrike" baseline="0" noProof="0" dirty="0">
                          <a:solidFill>
                            <a:srgbClr val="000000"/>
                          </a:solidFill>
                          <a:latin typeface="Calibri"/>
                        </a:rPr>
                        <a:t>Thursday- retrieve information from non-fiction</a:t>
                      </a:r>
                      <a:r>
                        <a:rPr lang="en-US" sz="1100" b="0" i="0" u="none" strike="noStrike" baseline="0" noProof="0" dirty="0">
                          <a:solidFill>
                            <a:srgbClr val="000000"/>
                          </a:solidFill>
                          <a:latin typeface="Calibri"/>
                        </a:rPr>
                        <a:t> </a:t>
                      </a:r>
                      <a:endParaRPr lang="en-US" sz="1100" b="0" i="0" u="none" strike="noStrike" baseline="0" noProof="0" dirty="0">
                        <a:solidFill>
                          <a:srgbClr val="000000"/>
                        </a:solidFill>
                        <a:latin typeface="+mn-lt"/>
                      </a:endParaRPr>
                    </a:p>
                    <a:p>
                      <a:pPr marL="0" lvl="0" indent="0" algn="l">
                        <a:lnSpc>
                          <a:spcPct val="100000"/>
                        </a:lnSpc>
                        <a:buNone/>
                      </a:pPr>
                      <a:r>
                        <a:rPr lang="en-GB" sz="1100" b="0" i="0" u="none" strike="noStrike" baseline="0" noProof="0">
                          <a:solidFill>
                            <a:srgbClr val="000000"/>
                          </a:solidFill>
                          <a:latin typeface="Calibri"/>
                        </a:rPr>
                        <a:t>Friday-draw inferences (such as inferring characters' feelings, thoughts and motives from their actions) and justify inferences with evidence ("I think....because....")</a:t>
                      </a:r>
                      <a:endParaRPr lang="en-US" sz="1100" b="0" i="0" u="none" strike="noStrike" baseline="0" noProof="0" dirty="0">
                        <a:solidFill>
                          <a:srgbClr val="000000"/>
                        </a:solidFill>
                        <a:latin typeface="Calibri"/>
                      </a:endParaRPr>
                    </a:p>
                  </a:txBody>
                  <a:tcPr>
                    <a:solidFill>
                      <a:srgbClr val="F8A885"/>
                    </a:solidFill>
                  </a:tcPr>
                </a:tc>
                <a:extLst>
                  <a:ext uri="{0D108BD9-81ED-4DB2-BD59-A6C34878D82A}">
                    <a16:rowId xmlns:a16="http://schemas.microsoft.com/office/drawing/2014/main" val="2751085554"/>
                  </a:ext>
                </a:extLst>
              </a:tr>
              <a:tr h="74454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p>
                      <a:endParaRPr lang="en-GB"/>
                    </a:p>
                  </a:txBody>
                  <a:tcPr/>
                </a:tc>
                <a:tc>
                  <a:txBody>
                    <a:bodyPr/>
                    <a:lstStyle/>
                    <a:p>
                      <a:pPr marL="0" lvl="0" indent="0" algn="l">
                        <a:lnSpc>
                          <a:spcPct val="100000"/>
                        </a:lnSpc>
                        <a:buNone/>
                      </a:pPr>
                      <a:r>
                        <a:rPr lang="en-GB" sz="1100" b="0" i="0" u="none" strike="noStrike" baseline="0" noProof="0" dirty="0">
                          <a:solidFill>
                            <a:srgbClr val="000000"/>
                          </a:solidFill>
                          <a:latin typeface="Calibri"/>
                        </a:rPr>
                        <a:t>Fiction- Roald Dahl's Revolting recipes </a:t>
                      </a:r>
                      <a:endParaRPr lang="en-GB" sz="1100" b="0" i="0" u="none" strike="noStrike" baseline="0" noProof="0" dirty="0" err="1">
                        <a:solidFill>
                          <a:srgbClr val="000000"/>
                        </a:solidFill>
                        <a:latin typeface="Calibri"/>
                      </a:endParaRPr>
                    </a:p>
                  </a:txBody>
                  <a:tcP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a:txBody>
                    <a:bodyPr/>
                    <a:lstStyle/>
                    <a:p>
                      <a:r>
                        <a:rPr lang="en-US" sz="1100" u="sng" dirty="0"/>
                        <a:t>Poetry</a:t>
                      </a:r>
                    </a:p>
                    <a:p>
                      <a:r>
                        <a:rPr lang="en-US" sz="1100" dirty="0"/>
                        <a:t>Dentist Dan - Shel Silverstein and</a:t>
                      </a:r>
                    </a:p>
                    <a:p>
                      <a:r>
                        <a:rPr lang="en-US" sz="1100" dirty="0"/>
                        <a:t>The Toothless Wonder - Phil </a:t>
                      </a:r>
                      <a:r>
                        <a:rPr lang="en-US" sz="1100" err="1"/>
                        <a:t>Bolsta</a:t>
                      </a:r>
                      <a:r>
                        <a:rPr lang="en-US" sz="1100" dirty="0"/>
                        <a:t> (reading booth)</a:t>
                      </a:r>
                    </a:p>
                    <a:p>
                      <a:endParaRPr lang="en-GB" sz="1100"/>
                    </a:p>
                  </a:txBody>
                  <a:tcPr>
                    <a:solidFill>
                      <a:srgbClr val="ED7D31"/>
                    </a:solidFill>
                  </a:tcPr>
                </a:tc>
                <a:extLst>
                  <a:ext uri="{0D108BD9-81ED-4DB2-BD59-A6C34878D82A}">
                    <a16:rowId xmlns:a16="http://schemas.microsoft.com/office/drawing/2014/main" val="1529166830"/>
                  </a:ext>
                </a:extLst>
              </a:tr>
              <a:tr h="1417674">
                <a:tc vMerge="1">
                  <a:txBody>
                    <a:bodyPr/>
                    <a:lstStyle/>
                    <a:p>
                      <a:endParaRPr lang="en-GB"/>
                    </a:p>
                  </a:txBody>
                  <a:tcPr/>
                </a:tc>
                <a:tc>
                  <a:txBody>
                    <a:bodyPr/>
                    <a:lstStyle/>
                    <a:p>
                      <a:pPr lvl="0">
                        <a:buNone/>
                      </a:pPr>
                      <a:r>
                        <a:rPr lang="en-GB" sz="1200" b="0" i="0" u="none" strike="noStrike" baseline="0" noProof="0" dirty="0">
                          <a:solidFill>
                            <a:srgbClr val="000000"/>
                          </a:solidFill>
                          <a:latin typeface="Calibri"/>
                        </a:rPr>
                        <a:t>Monday -To use dictionaries to check the meaning of words </a:t>
                      </a:r>
                    </a:p>
                    <a:p>
                      <a:pPr lvl="0">
                        <a:buNone/>
                      </a:pPr>
                      <a:r>
                        <a:rPr lang="en-GB" sz="1200" b="0" i="0" u="none" strike="noStrike" baseline="0" noProof="0" dirty="0">
                          <a:solidFill>
                            <a:srgbClr val="000000"/>
                          </a:solidFill>
                          <a:latin typeface="Calibri"/>
                        </a:rPr>
                        <a:t>Tuesday -To identify conventions</a:t>
                      </a:r>
                    </a:p>
                    <a:p>
                      <a:pPr lvl="0">
                        <a:buNone/>
                      </a:pPr>
                      <a:r>
                        <a:rPr lang="en-GB" sz="1200" b="0" i="0" u="none" strike="noStrike" baseline="0" noProof="0" dirty="0">
                          <a:solidFill>
                            <a:srgbClr val="000000"/>
                          </a:solidFill>
                          <a:latin typeface="Calibri"/>
                        </a:rPr>
                        <a:t>Wednesday- To identify how presentation and structure contributes to meaning </a:t>
                      </a:r>
                      <a:endParaRPr lang="en-US" sz="1200" b="0" i="0" u="none" strike="noStrike" baseline="0" noProof="0" dirty="0">
                        <a:solidFill>
                          <a:srgbClr val="000000"/>
                        </a:solidFill>
                        <a:latin typeface="Calibri"/>
                      </a:endParaRPr>
                    </a:p>
                    <a:p>
                      <a:pPr lvl="0">
                        <a:buNone/>
                      </a:pPr>
                      <a:r>
                        <a:rPr lang="en-GB" sz="1200" b="0" i="0" u="none" strike="noStrike" baseline="0" noProof="0" dirty="0">
                          <a:solidFill>
                            <a:srgbClr val="000000"/>
                          </a:solidFill>
                          <a:latin typeface="Calibri"/>
                        </a:rPr>
                        <a:t>Thursday –To retell orally</a:t>
                      </a:r>
                      <a:endParaRPr lang="en-US" sz="1200" b="0" i="0" u="none" strike="noStrike" baseline="0" noProof="0" dirty="0">
                        <a:solidFill>
                          <a:srgbClr val="000000"/>
                        </a:solidFill>
                        <a:latin typeface="Calibri"/>
                      </a:endParaRPr>
                    </a:p>
                    <a:p>
                      <a:pPr lvl="0">
                        <a:buNone/>
                      </a:pPr>
                      <a:r>
                        <a:rPr lang="en-GB" sz="1200" b="0" i="0" u="none" strike="noStrike" baseline="0" noProof="0" dirty="0">
                          <a:solidFill>
                            <a:srgbClr val="000000"/>
                          </a:solidFill>
                          <a:latin typeface="Calibri"/>
                        </a:rPr>
                        <a:t>Friday- To discuss words and phrases that capture the reader's interest</a:t>
                      </a:r>
                      <a:endParaRPr lang="en-GB" dirty="0"/>
                    </a:p>
                  </a:txBody>
                  <a:tcPr>
                    <a:solidFill>
                      <a:schemeClr val="accent2">
                        <a:lumMod val="60000"/>
                        <a:lumOff val="40000"/>
                      </a:schemeClr>
                    </a:solidFill>
                  </a:tcPr>
                </a:tc>
                <a:tc vMerge="1">
                  <a:txBody>
                    <a:bodyPr/>
                    <a:lstStyle/>
                    <a:p>
                      <a:endParaRPr lang="en-GB"/>
                    </a:p>
                  </a:txBody>
                  <a:tcPr/>
                </a:tc>
                <a:tc>
                  <a:txBody>
                    <a:bodyPr/>
                    <a:lstStyle/>
                    <a:p>
                      <a:pPr lvl="0">
                        <a:buNone/>
                      </a:pPr>
                      <a:r>
                        <a:rPr lang="en-GB" sz="1100" b="0" i="0" u="none" strike="noStrike" baseline="0" noProof="0" dirty="0">
                          <a:solidFill>
                            <a:srgbClr val="000000"/>
                          </a:solidFill>
                          <a:latin typeface="+mn-lt"/>
                        </a:rPr>
                        <a:t>Monday-</a:t>
                      </a:r>
                      <a:r>
                        <a:rPr lang="en-US" sz="1100" b="0" i="0" u="none" strike="noStrike" baseline="0" noProof="0" dirty="0">
                          <a:solidFill>
                            <a:srgbClr val="000000"/>
                          </a:solidFill>
                          <a:latin typeface="+mn-lt"/>
                        </a:rPr>
                        <a:t>prepare poems and play scripts to read aloud and to perform </a:t>
                      </a:r>
                      <a:endParaRPr lang="en-GB" sz="1100" b="0" i="0" u="none" strike="noStrike" baseline="0" noProof="0" dirty="0">
                        <a:solidFill>
                          <a:srgbClr val="000000"/>
                        </a:solidFill>
                        <a:latin typeface="+mn-lt"/>
                      </a:endParaRPr>
                    </a:p>
                    <a:p>
                      <a:pPr marL="0" marR="0" lvl="0" indent="0" algn="l">
                        <a:lnSpc>
                          <a:spcPct val="100000"/>
                        </a:lnSpc>
                        <a:spcBef>
                          <a:spcPts val="0"/>
                        </a:spcBef>
                        <a:spcAft>
                          <a:spcPts val="0"/>
                        </a:spcAft>
                        <a:buNone/>
                      </a:pPr>
                      <a:r>
                        <a:rPr lang="en-GB" sz="1100" b="0" i="0" u="none" strike="noStrike" baseline="0" noProof="0" dirty="0">
                          <a:solidFill>
                            <a:srgbClr val="000000"/>
                          </a:solidFill>
                          <a:latin typeface="+mn-lt"/>
                        </a:rPr>
                        <a:t>Tuesday-Retell some books orally</a:t>
                      </a:r>
                    </a:p>
                    <a:p>
                      <a:pPr marL="0" lvl="0" indent="0" algn="l">
                        <a:lnSpc>
                          <a:spcPct val="100000"/>
                        </a:lnSpc>
                        <a:buNone/>
                      </a:pPr>
                      <a:r>
                        <a:rPr lang="en-GB" sz="1100" b="0" i="0" u="none" strike="noStrike" baseline="0" noProof="0" dirty="0">
                          <a:solidFill>
                            <a:srgbClr val="000000"/>
                          </a:solidFill>
                          <a:latin typeface="+mn-lt"/>
                        </a:rPr>
                        <a:t>Wednesday-draw inferences </a:t>
                      </a:r>
                    </a:p>
                    <a:p>
                      <a:pPr marL="0" lvl="0" indent="0" algn="l">
                        <a:lnSpc>
                          <a:spcPct val="100000"/>
                        </a:lnSpc>
                        <a:buNone/>
                      </a:pPr>
                      <a:r>
                        <a:rPr lang="en-GB" sz="1100" b="0" i="0" u="none" strike="noStrike" baseline="0" noProof="0" dirty="0">
                          <a:solidFill>
                            <a:srgbClr val="000000"/>
                          </a:solidFill>
                          <a:latin typeface="+mn-lt"/>
                        </a:rPr>
                        <a:t>Thursday-skills</a:t>
                      </a:r>
                    </a:p>
                    <a:p>
                      <a:pPr marL="0" lvl="0" indent="0" algn="l">
                        <a:lnSpc>
                          <a:spcPct val="100000"/>
                        </a:lnSpc>
                        <a:buNone/>
                      </a:pPr>
                      <a:r>
                        <a:rPr lang="en-GB" sz="1100" b="0" i="0" u="none" strike="noStrike" baseline="0" noProof="0" dirty="0">
                          <a:solidFill>
                            <a:srgbClr val="000000"/>
                          </a:solidFill>
                          <a:latin typeface="+mn-lt"/>
                        </a:rPr>
                        <a:t>Friday</a:t>
                      </a:r>
                      <a:r>
                        <a:rPr lang="en-GB" sz="1100" b="1" i="0" u="none" strike="noStrike" baseline="0" noProof="0" dirty="0">
                          <a:solidFill>
                            <a:srgbClr val="000000"/>
                          </a:solidFill>
                          <a:latin typeface="+mn-lt"/>
                        </a:rPr>
                        <a:t>-</a:t>
                      </a:r>
                      <a:r>
                        <a:rPr lang="en-GB" sz="1100" b="0" i="0" u="none" strike="noStrike" baseline="0" noProof="0" dirty="0">
                          <a:solidFill>
                            <a:srgbClr val="000000"/>
                          </a:solidFill>
                          <a:latin typeface="+mn-lt"/>
                        </a:rPr>
                        <a:t>skills</a:t>
                      </a:r>
                    </a:p>
                    <a:p>
                      <a:pPr marL="0" lvl="0" indent="0" algn="l">
                        <a:lnSpc>
                          <a:spcPct val="100000"/>
                        </a:lnSpc>
                        <a:buNone/>
                      </a:pPr>
                      <a:endParaRPr lang="en-GB" sz="1100" b="1" i="0" u="none" strike="noStrike" baseline="0" noProof="0">
                        <a:solidFill>
                          <a:srgbClr val="000000"/>
                        </a:solidFill>
                        <a:latin typeface="+mn-lt"/>
                      </a:endParaRPr>
                    </a:p>
                    <a:p>
                      <a:pPr lvl="0">
                        <a:buNone/>
                      </a:pPr>
                      <a:endParaRPr lang="en-US" sz="1100"/>
                    </a:p>
                  </a:txBody>
                  <a:tcPr>
                    <a:solidFill>
                      <a:srgbClr val="F8A885"/>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p>
                      <a:endParaRPr lang="en-GB"/>
                    </a:p>
                  </a:txBody>
                  <a:tcPr/>
                </a:tc>
                <a:tc>
                  <a:txBody>
                    <a:bodyPr/>
                    <a:lstStyle/>
                    <a:p>
                      <a:pPr marL="0" lvl="0" indent="0" algn="l">
                        <a:lnSpc>
                          <a:spcPct val="100000"/>
                        </a:lnSpc>
                        <a:buNone/>
                      </a:pPr>
                      <a:r>
                        <a:rPr lang="en-GB" sz="1100" b="0" i="0" u="sng" strike="noStrike" baseline="0" noProof="0" dirty="0">
                          <a:solidFill>
                            <a:schemeClr val="tx1"/>
                          </a:solidFill>
                          <a:latin typeface="Calibri"/>
                        </a:rPr>
                        <a:t>Fiction </a:t>
                      </a:r>
                    </a:p>
                    <a:p>
                      <a:pPr marL="0" lvl="0" indent="0" algn="l">
                        <a:lnSpc>
                          <a:spcPct val="100000"/>
                        </a:lnSpc>
                        <a:buNone/>
                      </a:pPr>
                      <a:r>
                        <a:rPr lang="en-GB" sz="1100" b="0" i="0" u="none" strike="noStrike" baseline="0" noProof="0" dirty="0">
                          <a:solidFill>
                            <a:schemeClr val="tx1"/>
                          </a:solidFill>
                          <a:latin typeface="Calibri"/>
                        </a:rPr>
                        <a:t>The girl who stole an elephant</a:t>
                      </a:r>
                      <a:r>
                        <a:rPr lang="en-US" sz="1100" b="0" i="0" u="none" strike="noStrike" baseline="0" noProof="0" dirty="0">
                          <a:solidFill>
                            <a:schemeClr val="tx1"/>
                          </a:solidFill>
                          <a:latin typeface="Calibri"/>
                        </a:rPr>
                        <a:t> –  </a:t>
                      </a:r>
                      <a:r>
                        <a:rPr lang="en-US" sz="1100" b="0" i="0" u="none" strike="noStrike" baseline="0" noProof="0" dirty="0" err="1">
                          <a:solidFill>
                            <a:schemeClr val="tx1"/>
                          </a:solidFill>
                          <a:latin typeface="Calibri"/>
                        </a:rPr>
                        <a:t>Nizrana</a:t>
                      </a:r>
                      <a:r>
                        <a:rPr lang="en-US" sz="1100" b="0" i="0" u="none" strike="noStrike" baseline="0" noProof="0" dirty="0">
                          <a:solidFill>
                            <a:schemeClr val="tx1"/>
                          </a:solidFill>
                          <a:latin typeface="Calibri"/>
                        </a:rPr>
                        <a:t> Farook (reading booth)</a:t>
                      </a:r>
                      <a:endParaRPr lang="en-GB" sz="1100" b="0" i="0" u="none" strike="noStrike" baseline="0" noProof="0" dirty="0">
                        <a:solidFill>
                          <a:schemeClr val="tx1"/>
                        </a:solidFill>
                        <a:latin typeface="Calibri"/>
                      </a:endParaRPr>
                    </a:p>
                  </a:txBody>
                  <a:tcPr>
                    <a:solidFill>
                      <a:srgbClr val="ED7D3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a:txBody>
                    <a:bodyPr/>
                    <a:lstStyle/>
                    <a:p>
                      <a:pPr marL="0" lvl="0" indent="0" algn="l">
                        <a:lnSpc>
                          <a:spcPct val="100000"/>
                        </a:lnSpc>
                        <a:buNone/>
                      </a:pPr>
                      <a:r>
                        <a:rPr lang="en-GB" sz="1100" b="0" i="0" u="sng" strike="noStrike" baseline="0" noProof="0" dirty="0">
                          <a:solidFill>
                            <a:srgbClr val="000000"/>
                          </a:solidFill>
                          <a:latin typeface="Calibri"/>
                        </a:rPr>
                        <a:t>Fiction</a:t>
                      </a:r>
                      <a:endParaRPr lang="en-US" sz="1100" u="sng" dirty="0"/>
                    </a:p>
                    <a:p>
                      <a:pPr marL="0" lvl="0" indent="0" algn="l">
                        <a:lnSpc>
                          <a:spcPct val="100000"/>
                        </a:lnSpc>
                        <a:buNone/>
                      </a:pPr>
                      <a:r>
                        <a:rPr lang="en-GB" sz="1100" b="0" i="0" u="none" strike="noStrike" baseline="0" noProof="0" dirty="0">
                          <a:solidFill>
                            <a:srgbClr val="000000"/>
                          </a:solidFill>
                          <a:latin typeface="Calibri"/>
                        </a:rPr>
                        <a:t>The Story Shop: Stories for Literacy – Nikki Gamble</a:t>
                      </a:r>
                      <a:endParaRPr lang="en-GB" sz="1100" dirty="0"/>
                    </a:p>
                    <a:p>
                      <a:pPr lvl="0">
                        <a:buNone/>
                      </a:pPr>
                      <a:endParaRPr lang="en-GB" sz="1100"/>
                    </a:p>
                  </a:txBody>
                  <a:tcPr>
                    <a:solidFill>
                      <a:srgbClr val="ED7D31"/>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marL="0" lvl="0" indent="0" algn="l">
                        <a:lnSpc>
                          <a:spcPct val="100000"/>
                        </a:lnSpc>
                        <a:buNone/>
                      </a:pPr>
                      <a:r>
                        <a:rPr lang="en-US" sz="1100" b="0" i="0" u="none" strike="noStrike" baseline="0" noProof="0" dirty="0">
                          <a:solidFill>
                            <a:srgbClr val="000000"/>
                          </a:solidFill>
                          <a:latin typeface="+mn-lt"/>
                        </a:rPr>
                        <a:t>Monday - identify how structure contributes to meaning</a:t>
                      </a:r>
                      <a:endParaRPr lang="en-GB" sz="1100" b="0" i="0" u="sng" strike="noStrike" baseline="0" noProof="0" dirty="0">
                        <a:solidFill>
                          <a:srgbClr val="000000"/>
                        </a:solidFill>
                        <a:latin typeface="Calibri"/>
                      </a:endParaRPr>
                    </a:p>
                    <a:p>
                      <a:pPr marL="0" lvl="0" indent="0" algn="l">
                        <a:lnSpc>
                          <a:spcPct val="100000"/>
                        </a:lnSpc>
                        <a:buNone/>
                      </a:pPr>
                      <a:r>
                        <a:rPr lang="en-GB" sz="1100" b="0" i="0" u="none" strike="noStrike" baseline="0" noProof="0" dirty="0">
                          <a:solidFill>
                            <a:srgbClr val="000000"/>
                          </a:solidFill>
                          <a:latin typeface="Calibri"/>
                        </a:rPr>
                        <a:t>Tuesday – retell orally </a:t>
                      </a:r>
                    </a:p>
                    <a:p>
                      <a:pPr marL="0" lvl="0" indent="0" algn="l">
                        <a:lnSpc>
                          <a:spcPct val="100000"/>
                        </a:lnSpc>
                        <a:buNone/>
                      </a:pPr>
                      <a:r>
                        <a:rPr lang="en-GB" sz="1100" b="0" i="0" u="none" strike="noStrike" baseline="0" noProof="0" dirty="0">
                          <a:solidFill>
                            <a:srgbClr val="000000"/>
                          </a:solidFill>
                          <a:latin typeface="Calibri"/>
                        </a:rPr>
                        <a:t>Wednesday-predict what might happen from details stated and implied </a:t>
                      </a:r>
                    </a:p>
                    <a:p>
                      <a:pPr marL="0" lvl="0" indent="0" algn="l">
                        <a:lnSpc>
                          <a:spcPct val="100000"/>
                        </a:lnSpc>
                        <a:buNone/>
                      </a:pPr>
                      <a:r>
                        <a:rPr lang="en-GB" sz="1100" b="0" i="0" u="none" strike="noStrike" baseline="0" noProof="0" dirty="0">
                          <a:solidFill>
                            <a:srgbClr val="000000"/>
                          </a:solidFill>
                          <a:latin typeface="Calibri"/>
                        </a:rPr>
                        <a:t>Thursday – skills</a:t>
                      </a:r>
                      <a:endParaRPr lang="en-GB" dirty="0"/>
                    </a:p>
                    <a:p>
                      <a:pPr marL="0" lvl="0" indent="0" algn="l">
                        <a:lnSpc>
                          <a:spcPct val="100000"/>
                        </a:lnSpc>
                        <a:buNone/>
                      </a:pPr>
                      <a:r>
                        <a:rPr lang="en-GB" sz="1100" b="0" i="0" u="none" strike="noStrike" baseline="0" noProof="0" dirty="0">
                          <a:solidFill>
                            <a:srgbClr val="000000"/>
                          </a:solidFill>
                          <a:latin typeface="Calibri"/>
                        </a:rPr>
                        <a:t>Friday - skills</a:t>
                      </a:r>
                    </a:p>
                  </a:txBody>
                  <a:tcPr>
                    <a:solidFill>
                      <a:schemeClr val="accent2">
                        <a:lumMod val="60000"/>
                        <a:lumOff val="40000"/>
                      </a:schemeClr>
                    </a:solidFill>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Monday-identify how structure contributes to meaning</a:t>
                      </a:r>
                      <a:endParaRPr lang="en-GB" sz="1100" b="0" i="0" u="sng" strike="noStrike" noProof="0" dirty="0">
                        <a:solidFill>
                          <a:srgbClr val="000000"/>
                        </a:solidFill>
                        <a:latin typeface="Calibri"/>
                      </a:endParaRPr>
                    </a:p>
                    <a:p>
                      <a:pPr marL="0" lvl="0" indent="0" algn="l">
                        <a:lnSpc>
                          <a:spcPct val="100000"/>
                        </a:lnSpc>
                        <a:buNone/>
                      </a:pPr>
                      <a:r>
                        <a:rPr lang="en-GB" sz="1100" b="0" i="0" u="none" strike="noStrike" noProof="0" dirty="0">
                          <a:solidFill>
                            <a:srgbClr val="000000"/>
                          </a:solidFill>
                          <a:latin typeface="Calibri"/>
                        </a:rPr>
                        <a:t>Tuesday-retell some books orally</a:t>
                      </a:r>
                      <a:endParaRPr lang="en-US" sz="1100" b="0" i="0" u="none" strike="noStrike" noProof="0" dirty="0">
                        <a:solidFill>
                          <a:srgbClr val="000000"/>
                        </a:solidFill>
                        <a:latin typeface="Calibri"/>
                      </a:endParaRPr>
                    </a:p>
                    <a:p>
                      <a:pPr marL="0" lvl="0" indent="0" algn="l">
                        <a:lnSpc>
                          <a:spcPct val="100000"/>
                        </a:lnSpc>
                        <a:buNone/>
                      </a:pPr>
                      <a:r>
                        <a:rPr lang="en-GB" sz="1100" b="0" i="0" u="none" strike="noStrike" noProof="0" dirty="0">
                          <a:solidFill>
                            <a:srgbClr val="000000"/>
                          </a:solidFill>
                          <a:latin typeface="Calibri"/>
                        </a:rPr>
                        <a:t>Wednesday-identify how presentation contributes to meaning</a:t>
                      </a:r>
                    </a:p>
                    <a:p>
                      <a:pPr marL="0" lvl="0" indent="0" algn="l">
                        <a:lnSpc>
                          <a:spcPct val="100000"/>
                        </a:lnSpc>
                        <a:buNone/>
                      </a:pPr>
                      <a:r>
                        <a:rPr lang="en-GB" sz="1100" b="0" i="0" u="none" strike="noStrike" noProof="0" dirty="0">
                          <a:solidFill>
                            <a:srgbClr val="000000"/>
                          </a:solidFill>
                          <a:latin typeface="Calibri"/>
                        </a:rPr>
                        <a:t>Thursday-identify themes in a wide range of books </a:t>
                      </a:r>
                      <a:endParaRPr lang="en-US" sz="1100" b="0" i="0" u="none" strike="noStrike" noProof="0" dirty="0">
                        <a:solidFill>
                          <a:srgbClr val="000000"/>
                        </a:solidFill>
                        <a:latin typeface="Calibri"/>
                      </a:endParaRPr>
                    </a:p>
                    <a:p>
                      <a:pPr marL="0" lvl="0" indent="0" algn="l">
                        <a:lnSpc>
                          <a:spcPct val="100000"/>
                        </a:lnSpc>
                        <a:buNone/>
                      </a:pPr>
                      <a:r>
                        <a:rPr lang="en-GB" sz="1100" b="0" i="0" u="none" strike="noStrike" noProof="0" dirty="0">
                          <a:solidFill>
                            <a:srgbClr val="000000"/>
                          </a:solidFill>
                          <a:latin typeface="Calibri"/>
                        </a:rPr>
                        <a:t>Friday-</a:t>
                      </a:r>
                      <a:r>
                        <a:rPr lang="en-US" sz="1100" b="0" i="0" u="none" strike="noStrike" noProof="0" dirty="0">
                          <a:solidFill>
                            <a:srgbClr val="000000"/>
                          </a:solidFill>
                          <a:latin typeface="Calibri"/>
                        </a:rPr>
                        <a:t>draw inferences and justify inferences with evidence </a:t>
                      </a:r>
                      <a:endParaRPr lang="en-GB" dirty="0"/>
                    </a:p>
                  </a:txBody>
                  <a:tcPr>
                    <a:solidFill>
                      <a:srgbClr val="F4A778"/>
                    </a:solidFill>
                  </a:tcPr>
                </a:tc>
                <a:extLst>
                  <a:ext uri="{0D108BD9-81ED-4DB2-BD59-A6C34878D82A}">
                    <a16:rowId xmlns:a16="http://schemas.microsoft.com/office/drawing/2014/main" val="1804475977"/>
                  </a:ext>
                </a:extLst>
              </a:tr>
              <a:tr h="47255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p>
                      <a:endParaRPr lang="en-GB"/>
                    </a:p>
                  </a:txBody>
                  <a:tcPr/>
                </a:tc>
                <a:tc>
                  <a:txBody>
                    <a:bodyPr/>
                    <a:lstStyle/>
                    <a:p>
                      <a:pPr marL="0" lvl="0" indent="0" algn="l">
                        <a:lnSpc>
                          <a:spcPct val="100000"/>
                        </a:lnSpc>
                        <a:buNone/>
                      </a:pPr>
                      <a:r>
                        <a:rPr lang="en-GB" sz="1100" b="0" i="0" u="sng" strike="noStrike" baseline="0" noProof="0" dirty="0">
                          <a:solidFill>
                            <a:srgbClr val="000000"/>
                          </a:solidFill>
                          <a:latin typeface="Calibri"/>
                        </a:rPr>
                        <a:t>Fiction</a:t>
                      </a:r>
                      <a:r>
                        <a:rPr lang="en-GB" sz="1100" b="0" i="0" u="none" strike="noStrike" baseline="0" noProof="0" dirty="0">
                          <a:solidFill>
                            <a:srgbClr val="000000"/>
                          </a:solidFill>
                          <a:latin typeface="Calibri"/>
                        </a:rPr>
                        <a:t> </a:t>
                      </a:r>
                      <a:endParaRPr lang="en-US" sz="1100" dirty="0"/>
                    </a:p>
                    <a:p>
                      <a:pPr marL="0" lvl="0" indent="0" algn="l">
                        <a:lnSpc>
                          <a:spcPct val="100000"/>
                        </a:lnSpc>
                        <a:buNone/>
                      </a:pPr>
                      <a:r>
                        <a:rPr lang="en-GB" sz="1100" b="0" i="0" u="none" strike="noStrike" baseline="0" noProof="0" dirty="0">
                          <a:solidFill>
                            <a:srgbClr val="000000"/>
                          </a:solidFill>
                          <a:latin typeface="Calibri"/>
                        </a:rPr>
                        <a:t>My baba's garden – Jordan Scott  (empathy)</a:t>
                      </a:r>
                    </a:p>
                    <a:p>
                      <a:pPr marL="0" lvl="0" indent="0" algn="l">
                        <a:lnSpc>
                          <a:spcPct val="100000"/>
                        </a:lnSpc>
                        <a:buNone/>
                      </a:pPr>
                      <a:r>
                        <a:rPr lang="en-GB" sz="1100" b="0" i="0" u="none" strike="noStrike" baseline="0" noProof="0" dirty="0">
                          <a:solidFill>
                            <a:srgbClr val="000000"/>
                          </a:solidFill>
                          <a:latin typeface="Calibri"/>
                        </a:rPr>
                        <a:t>Kid normal – Greg James </a:t>
                      </a:r>
                    </a:p>
                  </a:txBody>
                  <a:tcPr>
                    <a:solidFill>
                      <a:srgbClr val="ED7D3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rowSpan="2">
                  <a:txBody>
                    <a:bodyPr/>
                    <a:lstStyle/>
                    <a:p>
                      <a:pPr marL="0" lvl="0" indent="0" algn="l">
                        <a:lnSpc>
                          <a:spcPct val="100000"/>
                        </a:lnSpc>
                        <a:buNone/>
                      </a:pPr>
                      <a:r>
                        <a:rPr lang="en-GB" sz="1100" b="0" i="0" u="sng" strike="noStrike" baseline="0" noProof="0" dirty="0">
                          <a:solidFill>
                            <a:srgbClr val="000000"/>
                          </a:solidFill>
                          <a:latin typeface="Calibri"/>
                        </a:rPr>
                        <a:t>Non-Fiction-Ancient Maya </a:t>
                      </a:r>
                      <a:endParaRPr lang="en-US" sz="1100" u="sng" dirty="0"/>
                    </a:p>
                    <a:p>
                      <a:pPr lvl="0">
                        <a:buNone/>
                      </a:pPr>
                      <a:endParaRPr lang="en-GB" sz="1100"/>
                    </a:p>
                  </a:txBody>
                  <a:tcPr>
                    <a:solidFill>
                      <a:srgbClr val="EA8039"/>
                    </a:solidFill>
                  </a:tcPr>
                </a:tc>
                <a:extLst>
                  <a:ext uri="{0D108BD9-81ED-4DB2-BD59-A6C34878D82A}">
                    <a16:rowId xmlns:a16="http://schemas.microsoft.com/office/drawing/2014/main" val="54434686"/>
                  </a:ext>
                </a:extLst>
              </a:tr>
              <a:tr h="118139">
                <a:tc vMerge="1">
                  <a:txBody>
                    <a:bodyPr/>
                    <a:lstStyle/>
                    <a:p>
                      <a:endParaRPr lang="en-GB"/>
                    </a:p>
                  </a:txBody>
                  <a:tcPr/>
                </a:tc>
                <a:tc rowSpan="2">
                  <a:txBody>
                    <a:bodyPr/>
                    <a:lstStyle/>
                    <a:p>
                      <a:pPr lvl="0" algn="just">
                        <a:buNone/>
                      </a:pPr>
                      <a:r>
                        <a:rPr lang="en-GB" sz="1100" b="0" i="0" u="none" strike="noStrike" baseline="0" noProof="0" dirty="0">
                          <a:solidFill>
                            <a:srgbClr val="000000"/>
                          </a:solidFill>
                          <a:latin typeface="Calibri"/>
                        </a:rPr>
                        <a:t>Monday –To predict what might happen from details stated and implied</a:t>
                      </a:r>
                      <a:endParaRPr lang="en-US" sz="1100" b="0" i="0" u="none" strike="noStrike" baseline="0" noProof="0" dirty="0">
                        <a:solidFill>
                          <a:srgbClr val="000000"/>
                        </a:solidFill>
                        <a:latin typeface="Calibri"/>
                      </a:endParaRPr>
                    </a:p>
                    <a:p>
                      <a:pPr lvl="0" algn="just">
                        <a:buNone/>
                      </a:pPr>
                      <a:r>
                        <a:rPr lang="en-GB" sz="1100" b="0" i="0" u="none" strike="noStrike" baseline="0" noProof="0" dirty="0">
                          <a:solidFill>
                            <a:srgbClr val="000000"/>
                          </a:solidFill>
                          <a:latin typeface="Calibri"/>
                        </a:rPr>
                        <a:t>Tuesday- To identify themes in a wide range of books</a:t>
                      </a:r>
                      <a:endParaRPr lang="en-US" sz="1100" b="0" i="0" u="none" strike="noStrike" baseline="0" noProof="0" dirty="0">
                        <a:solidFill>
                          <a:srgbClr val="000000"/>
                        </a:solidFill>
                        <a:latin typeface="Calibri"/>
                      </a:endParaRPr>
                    </a:p>
                    <a:p>
                      <a:pPr lvl="0" algn="just">
                        <a:buNone/>
                      </a:pPr>
                      <a:r>
                        <a:rPr lang="en-GB" sz="1100" b="0" i="0" u="none" strike="noStrike" baseline="0" noProof="0" dirty="0">
                          <a:solidFill>
                            <a:srgbClr val="000000"/>
                          </a:solidFill>
                          <a:latin typeface="Calibri"/>
                        </a:rPr>
                        <a:t>Wednesday-To identify how structure contributes to meaning</a:t>
                      </a:r>
                      <a:endParaRPr lang="en-US" sz="1100" b="0" i="0" u="none" strike="noStrike" baseline="0" noProof="0" dirty="0">
                        <a:solidFill>
                          <a:srgbClr val="000000"/>
                        </a:solidFill>
                        <a:latin typeface="Calibri"/>
                      </a:endParaRPr>
                    </a:p>
                    <a:p>
                      <a:pPr lvl="0" algn="just">
                        <a:buNone/>
                      </a:pPr>
                      <a:r>
                        <a:rPr lang="en-GB" sz="1100" b="0" i="0" u="none" strike="noStrike" baseline="0" noProof="0" dirty="0">
                          <a:solidFill>
                            <a:srgbClr val="000000"/>
                          </a:solidFill>
                          <a:latin typeface="Calibri"/>
                        </a:rPr>
                        <a:t>Thursday-To identify main ideas drawn from more than 1 paragraph and summarising these</a:t>
                      </a:r>
                      <a:endParaRPr lang="en-US" sz="1100" b="0" i="0" u="none" strike="noStrike" baseline="0" noProof="0" dirty="0">
                        <a:solidFill>
                          <a:srgbClr val="000000"/>
                        </a:solidFill>
                        <a:latin typeface="Calibri"/>
                      </a:endParaRPr>
                    </a:p>
                    <a:p>
                      <a:pPr lvl="0" algn="just">
                        <a:buNone/>
                      </a:pPr>
                      <a:r>
                        <a:rPr lang="en-GB" sz="1100" b="0" i="0" u="none" strike="noStrike" baseline="0" noProof="0" dirty="0">
                          <a:solidFill>
                            <a:srgbClr val="000000"/>
                          </a:solidFill>
                          <a:latin typeface="Calibri"/>
                        </a:rPr>
                        <a:t>Friday- To draw inferences about character feelings</a:t>
                      </a:r>
                      <a:endParaRPr lang="en-GB" dirty="0"/>
                    </a:p>
                  </a:txBody>
                  <a:tcPr>
                    <a:solidFill>
                      <a:schemeClr val="accent2">
                        <a:lumMod val="60000"/>
                        <a:lumOff val="40000"/>
                      </a:schemeClr>
                    </a:solidFill>
                  </a:tcPr>
                </a:tc>
                <a:tc vMerge="1">
                  <a:txBody>
                    <a:bodyPr/>
                    <a:lstStyle/>
                    <a:p>
                      <a:endParaRPr lang="en-GB"/>
                    </a:p>
                  </a:txBody>
                  <a:tcPr/>
                </a:tc>
                <a:tc vMerge="1">
                  <a:txBody>
                    <a:bodyPr/>
                    <a:lstStyle/>
                    <a:p>
                      <a:pPr lvl="0">
                        <a:buNone/>
                      </a:pPr>
                      <a:endParaRPr lang="en-GB"/>
                    </a:p>
                  </a:txBody>
                  <a:tcPr/>
                </a:tc>
                <a:extLst>
                  <a:ext uri="{0D108BD9-81ED-4DB2-BD59-A6C34878D82A}">
                    <a16:rowId xmlns:a16="http://schemas.microsoft.com/office/drawing/2014/main" val="3054910496"/>
                  </a:ext>
                </a:extLst>
              </a:tr>
              <a:tr h="965587">
                <a:tc vMerge="1">
                  <a:txBody>
                    <a:bodyPr/>
                    <a:lstStyle/>
                    <a:p>
                      <a:endParaRPr lang="en-GB"/>
                    </a:p>
                  </a:txBody>
                  <a:tcPr/>
                </a:tc>
                <a:tc vMerge="1">
                  <a:txBody>
                    <a:bodyPr/>
                    <a:lstStyle/>
                    <a:p>
                      <a:pPr marL="0" lvl="0" indent="0" algn="l">
                        <a:lnSpc>
                          <a:spcPct val="100000"/>
                        </a:lnSpc>
                        <a:buNone/>
                      </a:pPr>
                      <a:r>
                        <a:rPr lang="en-GB" sz="1800" b="0" i="0" u="sng" strike="noStrike" baseline="0" noProof="0">
                          <a:solidFill>
                            <a:srgbClr val="000000"/>
                          </a:solidFill>
                          <a:latin typeface="Calibri"/>
                        </a:rPr>
                        <a:t>Key Los</a:t>
                      </a:r>
                      <a:endParaRPr lang="en-US" u="sng"/>
                    </a:p>
                    <a:p>
                      <a:pPr marL="0" lvl="0" indent="0" algn="l">
                        <a:lnSpc>
                          <a:spcPct val="100000"/>
                        </a:lnSpc>
                        <a:buNone/>
                      </a:pPr>
                      <a:r>
                        <a:rPr lang="en-GB" sz="1800" b="0" i="0" u="none" strike="noStrike" baseline="0" noProof="0">
                          <a:solidFill>
                            <a:srgbClr val="000000"/>
                          </a:solidFill>
                          <a:latin typeface="Calibri"/>
                        </a:rPr>
                        <a:t>-increase their familiarity with a wide range of books, including fairy stories, myths and legends</a:t>
                      </a:r>
                      <a:endParaRPr lang="en-GB"/>
                    </a:p>
                    <a:p>
                      <a:pPr marL="0" lvl="0" indent="0" algn="l">
                        <a:lnSpc>
                          <a:spcPct val="100000"/>
                        </a:lnSpc>
                        <a:buNone/>
                      </a:pPr>
                      <a:r>
                        <a:rPr lang="en-GB" sz="1800" b="0" i="0" u="none" strike="noStrike" baseline="0" noProof="0">
                          <a:solidFill>
                            <a:srgbClr val="000000"/>
                          </a:solidFill>
                          <a:latin typeface="Calibri"/>
                        </a:rPr>
                        <a:t>-identify how presentation contributes to meaning (e.g.  certain words written in a different font/bold/italics for emphasis)</a:t>
                      </a:r>
                      <a:endParaRPr lang="en-GB"/>
                    </a:p>
                    <a:p>
                      <a:pPr marL="0" lvl="0" indent="0" algn="l">
                        <a:lnSpc>
                          <a:spcPct val="100000"/>
                        </a:lnSpc>
                        <a:buNone/>
                      </a:pPr>
                      <a:r>
                        <a:rPr lang="en-GB" sz="1800" b="0" i="0" u="none" strike="noStrike" baseline="0" noProof="0">
                          <a:solidFill>
                            <a:srgbClr val="000000"/>
                          </a:solidFill>
                          <a:latin typeface="Calibri"/>
                        </a:rPr>
                        <a:t>-retell some books orally</a:t>
                      </a:r>
                      <a:endParaRPr lang="en-GB"/>
                    </a:p>
                    <a:p>
                      <a:pPr marL="0" lvl="0" indent="0" algn="l">
                        <a:lnSpc>
                          <a:spcPct val="100000"/>
                        </a:lnSpc>
                        <a:buNone/>
                      </a:pPr>
                      <a:r>
                        <a:rPr lang="en-GB" sz="1800" b="0" i="0" u="none" strike="noStrike" baseline="0" noProof="0">
                          <a:solidFill>
                            <a:srgbClr val="000000"/>
                          </a:solidFill>
                          <a:latin typeface="Calibri"/>
                        </a:rPr>
                        <a:t>-draw inferences (such as inferring characters' feelings, thoughts and motives from their actions) and justify inferences with evidence ("I think....because....")</a:t>
                      </a:r>
                    </a:p>
                    <a:p>
                      <a:pPr marL="0" lvl="0" indent="0" algn="l">
                        <a:lnSpc>
                          <a:spcPct val="100000"/>
                        </a:lnSpc>
                        <a:buNone/>
                      </a:pPr>
                      <a:r>
                        <a:rPr lang="en-GB" sz="1800" b="0" i="0" u="none" strike="noStrike" baseline="0" noProof="0">
                          <a:solidFill>
                            <a:srgbClr val="000000"/>
                          </a:solidFill>
                          <a:latin typeface="Calibri"/>
                        </a:rPr>
                        <a:t>-</a:t>
                      </a:r>
                      <a:r>
                        <a:rPr lang="en-US" sz="1800" b="0" i="0" u="none" strike="noStrike" baseline="0" noProof="0">
                          <a:solidFill>
                            <a:srgbClr val="000000"/>
                          </a:solidFill>
                          <a:latin typeface="+mn-lt"/>
                        </a:rPr>
                        <a:t>draw inferences and justify inferences with evidence</a:t>
                      </a:r>
                      <a:endParaRPr lang="en-GB"/>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Monday-To identify how presentation contributes to meaning </a:t>
                      </a:r>
                    </a:p>
                    <a:p>
                      <a:pPr lvl="0">
                        <a:buNone/>
                      </a:pPr>
                      <a:r>
                        <a:rPr lang="en-GB" sz="1100" b="0" i="0" u="none" strike="noStrike" noProof="0" dirty="0">
                          <a:solidFill>
                            <a:srgbClr val="000000"/>
                          </a:solidFill>
                          <a:latin typeface="Calibri"/>
                        </a:rPr>
                        <a:t>Tuesday-Retrieve and record information from non-fiction</a:t>
                      </a:r>
                    </a:p>
                    <a:p>
                      <a:pPr lvl="0">
                        <a:buNone/>
                      </a:pPr>
                      <a:r>
                        <a:rPr lang="en-GB" sz="1100" b="0" i="0" u="none" strike="noStrike" noProof="0" dirty="0">
                          <a:solidFill>
                            <a:srgbClr val="000000"/>
                          </a:solidFill>
                          <a:latin typeface="Calibri"/>
                        </a:rPr>
                        <a:t>Wednesday- To explain the meaning of words in context</a:t>
                      </a:r>
                    </a:p>
                    <a:p>
                      <a:pPr lvl="0">
                        <a:buNone/>
                      </a:pPr>
                      <a:r>
                        <a:rPr lang="en-GB" sz="1100" b="0" i="0" u="none" strike="noStrike" noProof="0" dirty="0">
                          <a:solidFill>
                            <a:srgbClr val="000000"/>
                          </a:solidFill>
                          <a:latin typeface="Calibri"/>
                        </a:rPr>
                        <a:t>Thursday-skills </a:t>
                      </a:r>
                    </a:p>
                    <a:p>
                      <a:pPr lvl="0">
                        <a:buNone/>
                      </a:pPr>
                      <a:r>
                        <a:rPr lang="en-GB" sz="1100" b="0" i="0" u="none" strike="noStrike" noProof="0" dirty="0">
                          <a:solidFill>
                            <a:srgbClr val="000000"/>
                          </a:solidFill>
                          <a:latin typeface="Calibri"/>
                        </a:rPr>
                        <a:t>Friday-skills</a:t>
                      </a:r>
                      <a:endParaRPr lang="en-GB" sz="1100" b="0" i="0" u="sng" strike="noStrike" noProof="0" dirty="0">
                        <a:solidFill>
                          <a:srgbClr val="000000"/>
                        </a:solidFill>
                        <a:latin typeface="Calibri"/>
                      </a:endParaRPr>
                    </a:p>
                  </a:txBody>
                  <a:tcPr>
                    <a:solidFill>
                      <a:srgbClr val="F8A885"/>
                    </a:solidFill>
                  </a:tcPr>
                </a:tc>
                <a:extLst>
                  <a:ext uri="{0D108BD9-81ED-4DB2-BD59-A6C34878D82A}">
                    <a16:rowId xmlns:a16="http://schemas.microsoft.com/office/drawing/2014/main" val="2016320638"/>
                  </a:ext>
                </a:extLst>
              </a:tr>
              <a:tr h="90741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endParaRPr lang="en-GB" dirty="0">
                        <a:solidFill>
                          <a:srgbClr val="FF0000"/>
                        </a:solidFill>
                      </a:endParaRPr>
                    </a:p>
                    <a:p>
                      <a:endParaRPr lang="en-GB"/>
                    </a:p>
                  </a:txBody>
                  <a:tcPr/>
                </a:tc>
                <a:tc>
                  <a:txBody>
                    <a:bodyPr/>
                    <a:lstStyle/>
                    <a:p>
                      <a:pPr marL="0" lvl="0" indent="0" algn="l">
                        <a:lnSpc>
                          <a:spcPct val="100000"/>
                        </a:lnSpc>
                        <a:buNone/>
                      </a:pPr>
                      <a:r>
                        <a:rPr lang="en-GB" sz="1100" b="0" i="0" u="sng" strike="noStrike" baseline="0" noProof="0" dirty="0">
                          <a:solidFill>
                            <a:srgbClr val="000000"/>
                          </a:solidFill>
                          <a:latin typeface="Calibri"/>
                        </a:rPr>
                        <a:t>Non – Fiction</a:t>
                      </a:r>
                      <a:r>
                        <a:rPr lang="en-GB" sz="1100" b="0" i="0" u="none" strike="noStrike" baseline="0" noProof="0" dirty="0">
                          <a:solidFill>
                            <a:srgbClr val="000000"/>
                          </a:solidFill>
                          <a:latin typeface="Calibri"/>
                        </a:rPr>
                        <a:t> (Notable People)</a:t>
                      </a:r>
                      <a:endParaRPr lang="en-GB" sz="1100" dirty="0"/>
                    </a:p>
                    <a:p>
                      <a:pPr marL="0" lvl="0" indent="0" algn="l">
                        <a:lnSpc>
                          <a:spcPct val="100000"/>
                        </a:lnSpc>
                        <a:buNone/>
                      </a:pPr>
                      <a:r>
                        <a:rPr lang="en-GB" sz="1100" b="0" i="0" u="none" strike="noStrike" baseline="0" noProof="0" dirty="0">
                          <a:solidFill>
                            <a:srgbClr val="000000"/>
                          </a:solidFill>
                        </a:rPr>
                        <a:t>Plato (R.E link)</a:t>
                      </a:r>
                      <a:endParaRPr lang="en-GB" dirty="0"/>
                    </a:p>
                    <a:p>
                      <a:pPr marL="0" lvl="0" indent="0" algn="l">
                        <a:lnSpc>
                          <a:spcPct val="100000"/>
                        </a:lnSpc>
                        <a:buNone/>
                      </a:pPr>
                      <a:r>
                        <a:rPr lang="en-GB" sz="1100" b="0" i="0" u="none" strike="noStrike" baseline="0" noProof="0" dirty="0">
                          <a:solidFill>
                            <a:srgbClr val="000000"/>
                          </a:solidFill>
                        </a:rPr>
                        <a:t>https://kids.kiddle.co/Plato</a:t>
                      </a:r>
                      <a:endParaRPr lang="en-GB" dirty="0"/>
                    </a:p>
                    <a:p>
                      <a:pPr marL="0" lvl="0" indent="0" algn="l">
                        <a:lnSpc>
                          <a:spcPct val="100000"/>
                        </a:lnSpc>
                        <a:buNone/>
                      </a:pPr>
                      <a:r>
                        <a:rPr lang="en-GB" sz="1100" b="0" i="0" u="none" strike="noStrike" baseline="0" noProof="0" dirty="0">
                          <a:solidFill>
                            <a:srgbClr val="000000"/>
                          </a:solidFill>
                          <a:latin typeface="Calibri"/>
                        </a:rPr>
                        <a:t>Yayoi </a:t>
                      </a:r>
                      <a:r>
                        <a:rPr lang="en-GB" sz="1100" b="0" i="0" u="none" strike="noStrike" baseline="0" noProof="0" dirty="0" err="1">
                          <a:solidFill>
                            <a:srgbClr val="000000"/>
                          </a:solidFill>
                          <a:latin typeface="Calibri"/>
                        </a:rPr>
                        <a:t>Kasuma</a:t>
                      </a:r>
                      <a:r>
                        <a:rPr lang="en-GB" sz="1100" b="0" i="0" u="none" strike="noStrike" baseline="0" noProof="0" dirty="0">
                          <a:solidFill>
                            <a:srgbClr val="000000"/>
                          </a:solidFill>
                          <a:latin typeface="Calibri"/>
                        </a:rPr>
                        <a:t> (Art link)</a:t>
                      </a:r>
                      <a:endParaRPr lang="en-GB" sz="1100" dirty="0"/>
                    </a:p>
                    <a:p>
                      <a:pPr marL="0" lvl="0" indent="0" algn="l">
                        <a:lnSpc>
                          <a:spcPct val="100000"/>
                        </a:lnSpc>
                        <a:buNone/>
                      </a:pPr>
                      <a:r>
                        <a:rPr lang="en-GB" sz="1100" b="0" i="0" u="none" strike="noStrike" baseline="0" noProof="0" dirty="0">
                          <a:solidFill>
                            <a:srgbClr val="000000"/>
                          </a:solidFill>
                        </a:rPr>
                        <a:t>https://www.tate.org.uk/kids/explore/who-is/who-yayoi-kusama</a:t>
                      </a:r>
                      <a:endParaRPr lang="en-GB" dirty="0"/>
                    </a:p>
                  </a:txBody>
                  <a:tcPr>
                    <a:solidFill>
                      <a:srgbClr val="ED7D31"/>
                    </a:solidFill>
                  </a:tcPr>
                </a:tc>
                <a:tc rowSpan="2">
                  <a:txBody>
                    <a:bodyPr/>
                    <a:lstStyle/>
                    <a:p>
                      <a:pPr marL="0" marR="0" lvl="0" indent="0" algn="l" rtl="0" eaLnBrk="1" fontAlgn="auto" latinLnBrk="0" hangingPunct="1">
                        <a:lnSpc>
                          <a:spcPct val="100000"/>
                        </a:lnSpc>
                        <a:spcBef>
                          <a:spcPts val="0"/>
                        </a:spcBef>
                        <a:spcAft>
                          <a:spcPts val="0"/>
                        </a:spcAft>
                        <a:buClrTx/>
                        <a:buSzTx/>
                        <a:buFontTx/>
                        <a:buNone/>
                      </a:pPr>
                      <a:endParaRPr lang="en-GB" sz="1100"/>
                    </a:p>
                  </a:txBody>
                  <a:tcPr/>
                </a:tc>
                <a:tc>
                  <a:txBody>
                    <a:bodyPr/>
                    <a:lstStyle/>
                    <a:p>
                      <a:pPr marL="0" lvl="0" indent="0" algn="l">
                        <a:lnSpc>
                          <a:spcPct val="100000"/>
                        </a:lnSpc>
                        <a:buNone/>
                      </a:pPr>
                      <a:r>
                        <a:rPr lang="en-GB" sz="1100" b="0" i="0" u="sng" strike="noStrike" baseline="0" noProof="0" dirty="0">
                          <a:solidFill>
                            <a:srgbClr val="000000"/>
                          </a:solidFill>
                          <a:latin typeface="Calibri"/>
                        </a:rPr>
                        <a:t>Fiction</a:t>
                      </a:r>
                      <a:endParaRPr lang="en-US" sz="1100" u="sng" dirty="0"/>
                    </a:p>
                    <a:p>
                      <a:pPr marL="0" lvl="0" indent="0" algn="l">
                        <a:lnSpc>
                          <a:spcPct val="100000"/>
                        </a:lnSpc>
                        <a:buNone/>
                      </a:pPr>
                      <a:r>
                        <a:rPr lang="en-GB" sz="1100" b="0" i="0" u="none" strike="noStrike" baseline="0" noProof="0" dirty="0">
                          <a:solidFill>
                            <a:srgbClr val="000000"/>
                          </a:solidFill>
                          <a:latin typeface="Calibri"/>
                        </a:rPr>
                        <a:t>Agent Zaiba And The Missing Diamonds by Annabelle Sami (reading booth)</a:t>
                      </a:r>
                      <a:endParaRPr lang="en-GB" sz="1100" dirty="0"/>
                    </a:p>
                    <a:p>
                      <a:pPr lvl="0">
                        <a:buNone/>
                      </a:pPr>
                      <a:endParaRPr lang="en-GB" sz="1100"/>
                    </a:p>
                  </a:txBody>
                  <a:tcPr>
                    <a:solidFill>
                      <a:srgbClr val="EA8039"/>
                    </a:solidFill>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US" sz="1100" b="0" i="0" u="none" strike="noStrike" baseline="0" noProof="0" dirty="0">
                          <a:solidFill>
                            <a:srgbClr val="000000"/>
                          </a:solidFill>
                          <a:latin typeface="Calibri"/>
                        </a:rPr>
                        <a:t>Monday-identify how presentation contributes to meaning </a:t>
                      </a:r>
                    </a:p>
                    <a:p>
                      <a:pPr lvl="0">
                        <a:buNone/>
                      </a:pPr>
                      <a:r>
                        <a:rPr lang="en-US" sz="1100" b="0" i="0" u="none" strike="noStrike" baseline="0" noProof="0" dirty="0">
                          <a:solidFill>
                            <a:srgbClr val="000000"/>
                          </a:solidFill>
                          <a:latin typeface="Calibri"/>
                        </a:rPr>
                        <a:t>Tuesday-To retrieve and record information from non fiction</a:t>
                      </a:r>
                    </a:p>
                    <a:p>
                      <a:pPr lvl="0">
                        <a:buNone/>
                      </a:pPr>
                      <a:r>
                        <a:rPr lang="en-US" sz="1100" b="0" i="0" u="none" strike="noStrike" baseline="0" noProof="0" dirty="0">
                          <a:solidFill>
                            <a:srgbClr val="000000"/>
                          </a:solidFill>
                          <a:latin typeface="Calibri"/>
                        </a:rPr>
                        <a:t>Wednesday- identify how structure contributes to meaning</a:t>
                      </a:r>
                      <a:endParaRPr lang="en-US" dirty="0"/>
                    </a:p>
                    <a:p>
                      <a:pPr lvl="0">
                        <a:buNone/>
                      </a:pPr>
                      <a:r>
                        <a:rPr lang="en-GB" sz="1100" b="0" i="0" u="none" strike="noStrike" baseline="0" noProof="0" dirty="0">
                          <a:solidFill>
                            <a:srgbClr val="000000"/>
                          </a:solidFill>
                          <a:latin typeface="Calibri"/>
                        </a:rPr>
                        <a:t>Thursday- skills</a:t>
                      </a:r>
                    </a:p>
                    <a:p>
                      <a:pPr lvl="0">
                        <a:buNone/>
                      </a:pPr>
                      <a:r>
                        <a:rPr lang="en-GB" sz="1100" b="0" i="0" u="none" strike="noStrike" baseline="0" noProof="0" dirty="0">
                          <a:solidFill>
                            <a:srgbClr val="000000"/>
                          </a:solidFill>
                          <a:latin typeface="Calibri"/>
                        </a:rPr>
                        <a:t>Friday – skills </a:t>
                      </a:r>
                    </a:p>
                  </a:txBody>
                  <a:tcPr>
                    <a:solidFill>
                      <a:schemeClr val="accent2">
                        <a:lumMod val="60000"/>
                        <a:lumOff val="40000"/>
                      </a:schemeClr>
                    </a:solidFill>
                  </a:tcPr>
                </a:tc>
                <a:tc vMerge="1">
                  <a:txBody>
                    <a:bodyPr/>
                    <a:lstStyle/>
                    <a:p>
                      <a:endParaRPr lang="en-GB"/>
                    </a:p>
                  </a:txBody>
                  <a:tcPr/>
                </a:tc>
                <a:tc>
                  <a:txBody>
                    <a:bodyPr/>
                    <a:lstStyle/>
                    <a:p>
                      <a:pPr lvl="0">
                        <a:buNone/>
                      </a:pPr>
                      <a:r>
                        <a:rPr lang="en-GB" sz="1100" b="0" i="0" u="none" strike="noStrike" baseline="0" noProof="0" dirty="0">
                          <a:solidFill>
                            <a:srgbClr val="000000"/>
                          </a:solidFill>
                          <a:latin typeface="+mn-lt"/>
                        </a:rPr>
                        <a:t>Monday-</a:t>
                      </a:r>
                      <a:r>
                        <a:rPr lang="en-US" sz="1100" b="0" i="0" u="none" strike="noStrike" baseline="0" noProof="0" dirty="0">
                          <a:solidFill>
                            <a:srgbClr val="000000"/>
                          </a:solidFill>
                          <a:latin typeface="+mn-lt"/>
                        </a:rPr>
                        <a:t>identify how structure contributes to meaning </a:t>
                      </a:r>
                      <a:endParaRPr lang="en-GB" sz="1100" b="0" i="0" u="sng" strike="noStrike" noProof="0" dirty="0">
                        <a:solidFill>
                          <a:srgbClr val="000000"/>
                        </a:solidFill>
                        <a:latin typeface="Calibri"/>
                      </a:endParaRPr>
                    </a:p>
                    <a:p>
                      <a:pPr marL="0" lvl="0" indent="0" algn="l">
                        <a:lnSpc>
                          <a:spcPct val="100000"/>
                        </a:lnSpc>
                        <a:buNone/>
                      </a:pPr>
                      <a:r>
                        <a:rPr lang="en-GB" sz="1100" b="0" i="0" u="none" strike="noStrike" baseline="0" noProof="0" dirty="0">
                          <a:solidFill>
                            <a:srgbClr val="000000"/>
                          </a:solidFill>
                          <a:latin typeface="+mn-lt"/>
                        </a:rPr>
                        <a:t>Tuesday-predict what might happen from details stated and implied</a:t>
                      </a:r>
                    </a:p>
                    <a:p>
                      <a:pPr marL="0" lvl="0" indent="0" algn="l">
                        <a:lnSpc>
                          <a:spcPct val="100000"/>
                        </a:lnSpc>
                        <a:buNone/>
                      </a:pPr>
                      <a:r>
                        <a:rPr lang="en-GB" sz="1100" b="0" i="0" u="none" strike="noStrike" baseline="0" noProof="0" dirty="0">
                          <a:solidFill>
                            <a:srgbClr val="000000"/>
                          </a:solidFill>
                          <a:latin typeface="+mn-lt"/>
                        </a:rPr>
                        <a:t>Wednesday-retell orally</a:t>
                      </a:r>
                    </a:p>
                    <a:p>
                      <a:pPr marL="0" lvl="0" indent="0" algn="l">
                        <a:lnSpc>
                          <a:spcPct val="100000"/>
                        </a:lnSpc>
                        <a:buNone/>
                      </a:pPr>
                      <a:r>
                        <a:rPr lang="en-GB" sz="1100" b="0" i="0" u="none" strike="noStrike" baseline="0" noProof="0" dirty="0">
                          <a:solidFill>
                            <a:srgbClr val="000000"/>
                          </a:solidFill>
                          <a:latin typeface="+mn-lt"/>
                        </a:rPr>
                        <a:t>Thursday-Identify main ideas drawn from more than one paragraph</a:t>
                      </a:r>
                    </a:p>
                    <a:p>
                      <a:pPr marL="0" lvl="0" indent="0" algn="l">
                        <a:lnSpc>
                          <a:spcPct val="100000"/>
                        </a:lnSpc>
                        <a:buNone/>
                      </a:pPr>
                      <a:r>
                        <a:rPr lang="en-GB" sz="1100" b="0" i="0" u="none" strike="noStrike" baseline="0" noProof="0" dirty="0">
                          <a:solidFill>
                            <a:srgbClr val="000000"/>
                          </a:solidFill>
                          <a:latin typeface="+mn-lt"/>
                        </a:rPr>
                        <a:t>Friday-</a:t>
                      </a:r>
                      <a:r>
                        <a:rPr lang="en-GB" sz="1100" u="none" strike="noStrike" dirty="0">
                          <a:effectLst/>
                        </a:rPr>
                        <a:t>identify how language contributes to meaning </a:t>
                      </a:r>
                      <a:endParaRPr lang="en-GB" sz="1100" dirty="0"/>
                    </a:p>
                    <a:p>
                      <a:pPr lvl="0">
                        <a:buNone/>
                      </a:pPr>
                      <a:endParaRPr lang="en-US" sz="1100" u="none"/>
                    </a:p>
                  </a:txBody>
                  <a:tcPr>
                    <a:solidFill>
                      <a:srgbClr val="F8A885"/>
                    </a:solidFill>
                  </a:tcPr>
                </a:tc>
                <a:extLst>
                  <a:ext uri="{0D108BD9-81ED-4DB2-BD59-A6C34878D82A}">
                    <a16:rowId xmlns:a16="http://schemas.microsoft.com/office/drawing/2014/main" val="4019619930"/>
                  </a:ext>
                </a:extLst>
              </a:tr>
              <a:tr h="247402">
                <a:tc rowSpan="3">
                  <a:txBody>
                    <a:bodyPr/>
                    <a:lstStyle/>
                    <a:p>
                      <a:pPr lvl="0">
                        <a:buNone/>
                      </a:pPr>
                      <a:r>
                        <a:rPr lang="en-GB" dirty="0"/>
                        <a:t>Week 7</a:t>
                      </a:r>
                    </a:p>
                  </a:txBody>
                  <a:tcPr/>
                </a:tc>
                <a:tc>
                  <a:txBody>
                    <a:bodyPr/>
                    <a:lstStyle/>
                    <a:p>
                      <a:pPr marL="0" lvl="0" indent="0" algn="l">
                        <a:lnSpc>
                          <a:spcPct val="100000"/>
                        </a:lnSpc>
                        <a:buNone/>
                      </a:pPr>
                      <a:r>
                        <a:rPr lang="en-GB" sz="1100" b="0" i="0" u="sng" strike="noStrike" baseline="0" noProof="0" dirty="0">
                          <a:solidFill>
                            <a:srgbClr val="000000"/>
                          </a:solidFill>
                          <a:latin typeface="Calibri"/>
                        </a:rPr>
                        <a:t>Extended poem - </a:t>
                      </a:r>
                      <a:r>
                        <a:rPr lang="en-GB" sz="1100" b="0" i="0" u="none" strike="noStrike" baseline="0" noProof="0" dirty="0">
                          <a:solidFill>
                            <a:srgbClr val="000000"/>
                          </a:solidFill>
                          <a:latin typeface="Calibri"/>
                        </a:rPr>
                        <a:t>What you need to be warm - Neil </a:t>
                      </a:r>
                      <a:r>
                        <a:rPr lang="en-GB" sz="1100" b="0" i="0" u="none" strike="noStrike" baseline="0" noProof="0" dirty="0" err="1">
                          <a:solidFill>
                            <a:srgbClr val="000000"/>
                          </a:solidFill>
                          <a:latin typeface="Calibri"/>
                        </a:rPr>
                        <a:t>Gaiman</a:t>
                      </a:r>
                      <a:r>
                        <a:rPr lang="en-GB" sz="1100" b="0" i="0" u="none" strike="noStrike" baseline="0" noProof="0" dirty="0">
                          <a:solidFill>
                            <a:srgbClr val="000000"/>
                          </a:solidFill>
                          <a:latin typeface="Calibri"/>
                        </a:rPr>
                        <a:t> (empathy)</a:t>
                      </a:r>
                    </a:p>
                    <a:p>
                      <a:pPr marL="0" lvl="0" indent="0" algn="l">
                        <a:lnSpc>
                          <a:spcPct val="100000"/>
                        </a:lnSpc>
                        <a:buNone/>
                      </a:pPr>
                      <a:r>
                        <a:rPr lang="en-GB" sz="1100" b="0" i="0" u="none" strike="noStrike" baseline="0" noProof="0" dirty="0">
                          <a:solidFill>
                            <a:srgbClr val="000000"/>
                          </a:solidFill>
                          <a:latin typeface="Calibri"/>
                        </a:rPr>
                        <a:t>Fiction – The Boy at the Back of the class (reading booth)</a:t>
                      </a:r>
                      <a:endParaRPr lang="en-US" dirty="0"/>
                    </a:p>
                  </a:txBody>
                  <a:tcPr>
                    <a:solidFill>
                      <a:srgbClr val="ED7D31"/>
                    </a:solidFill>
                  </a:tcPr>
                </a:tc>
                <a:tc rowSpan="3">
                  <a:txBody>
                    <a:bodyPr/>
                    <a:lstStyle/>
                    <a:p>
                      <a:pPr marL="0" lvl="0" indent="0" algn="l">
                        <a:lnSpc>
                          <a:spcPct val="100000"/>
                        </a:lnSpc>
                        <a:spcBef>
                          <a:spcPts val="0"/>
                        </a:spcBef>
                        <a:spcAft>
                          <a:spcPts val="0"/>
                        </a:spcAft>
                        <a:buNone/>
                      </a:pPr>
                      <a:endParaRPr lang="en-GB" sz="1100"/>
                    </a:p>
                  </a:txBody>
                  <a:tcPr/>
                </a:tc>
                <a:tc rowSpan="2">
                  <a:txBody>
                    <a:bodyPr/>
                    <a:lstStyle/>
                    <a:p>
                      <a:pPr marL="0" lvl="0" indent="0" algn="l">
                        <a:lnSpc>
                          <a:spcPct val="100000"/>
                        </a:lnSpc>
                        <a:buNone/>
                      </a:pPr>
                      <a:r>
                        <a:rPr lang="en-GB" sz="1100" b="0" i="0" u="sng" strike="noStrike" baseline="0" noProof="0" dirty="0">
                          <a:solidFill>
                            <a:srgbClr val="000000"/>
                          </a:solidFill>
                          <a:latin typeface="Calibri"/>
                        </a:rPr>
                        <a:t>Poetry</a:t>
                      </a:r>
                      <a:endParaRPr lang="en-US" sz="1100" u="sng" dirty="0"/>
                    </a:p>
                    <a:p>
                      <a:pPr marL="0" lvl="0" indent="0" algn="l">
                        <a:lnSpc>
                          <a:spcPct val="100000"/>
                        </a:lnSpc>
                        <a:buNone/>
                      </a:pPr>
                      <a:r>
                        <a:rPr lang="en-GB" sz="1100" b="0" i="0" u="none" strike="noStrike" baseline="0" noProof="0" dirty="0">
                          <a:solidFill>
                            <a:srgbClr val="000000"/>
                          </a:solidFill>
                          <a:latin typeface="Calibri"/>
                        </a:rPr>
                        <a:t>Chocolate Cake – Michael Rosen (reading booth)</a:t>
                      </a:r>
                    </a:p>
                    <a:p>
                      <a:pPr marL="0" lvl="0" indent="0" algn="l">
                        <a:lnSpc>
                          <a:spcPct val="100000"/>
                        </a:lnSpc>
                        <a:buNone/>
                      </a:pPr>
                      <a:r>
                        <a:rPr lang="en-GB" sz="1100" b="0" i="0" u="none" strike="noStrike" baseline="0" noProof="0" dirty="0">
                          <a:solidFill>
                            <a:srgbClr val="000000"/>
                          </a:solidFill>
                          <a:latin typeface="Calibri"/>
                        </a:rPr>
                        <a:t>My heart is a poem (empathy)</a:t>
                      </a:r>
                    </a:p>
                  </a:txBody>
                  <a:tcPr>
                    <a:solidFill>
                      <a:srgbClr val="EA8039"/>
                    </a:solidFill>
                  </a:tcPr>
                </a:tc>
                <a:extLst>
                  <a:ext uri="{0D108BD9-81ED-4DB2-BD59-A6C34878D82A}">
                    <a16:rowId xmlns:a16="http://schemas.microsoft.com/office/drawing/2014/main" val="116654637"/>
                  </a:ext>
                </a:extLst>
              </a:tr>
              <a:tr h="318976">
                <a:tc vMerge="1">
                  <a:txBody>
                    <a:bodyPr/>
                    <a:lstStyle/>
                    <a:p>
                      <a:pPr lvl="0">
                        <a:buNone/>
                      </a:pPr>
                      <a:endParaRPr lang="en-GB"/>
                    </a:p>
                  </a:txBody>
                  <a:tcPr/>
                </a:tc>
                <a:tc rowSpan="2">
                  <a:txBody>
                    <a:bodyPr/>
                    <a:lstStyle/>
                    <a:p>
                      <a:pPr marL="0" lvl="0" indent="0" algn="l">
                        <a:lnSpc>
                          <a:spcPct val="100000"/>
                        </a:lnSpc>
                        <a:buNone/>
                      </a:pPr>
                      <a:r>
                        <a:rPr lang="en-GB" sz="1100" b="0" i="0" u="sng" strike="noStrike" baseline="0" noProof="0" dirty="0">
                          <a:solidFill>
                            <a:srgbClr val="000000"/>
                          </a:solidFill>
                          <a:latin typeface="Calibri"/>
                        </a:rPr>
                        <a:t>Key Los</a:t>
                      </a:r>
                      <a:endParaRPr lang="en-US" sz="1100" b="0" i="0" u="none" strike="noStrike" baseline="0" noProof="0" dirty="0">
                        <a:solidFill>
                          <a:srgbClr val="000000"/>
                        </a:solidFill>
                        <a:latin typeface="Calibri"/>
                      </a:endParaRPr>
                    </a:p>
                    <a:p>
                      <a:pPr marL="0" lvl="0" indent="0" algn="l">
                        <a:lnSpc>
                          <a:spcPct val="100000"/>
                        </a:lnSpc>
                        <a:buNone/>
                      </a:pPr>
                      <a:r>
                        <a:rPr lang="en-GB" sz="1100" b="0" i="0" u="none" strike="noStrike" baseline="0" noProof="0" dirty="0">
                          <a:solidFill>
                            <a:srgbClr val="000000"/>
                          </a:solidFill>
                          <a:latin typeface="Calibri"/>
                        </a:rPr>
                        <a:t>Monday -explain the meaning of words in context </a:t>
                      </a:r>
                      <a:endParaRPr lang="en-GB" dirty="0"/>
                    </a:p>
                    <a:p>
                      <a:pPr marL="0" lvl="0" indent="0" algn="l">
                        <a:lnSpc>
                          <a:spcPct val="100000"/>
                        </a:lnSpc>
                        <a:buNone/>
                      </a:pPr>
                      <a:r>
                        <a:rPr lang="en-GB" sz="1100" b="0" i="0" u="none" strike="noStrike" baseline="0" noProof="0" dirty="0">
                          <a:solidFill>
                            <a:srgbClr val="000000"/>
                          </a:solidFill>
                          <a:latin typeface="Calibri"/>
                        </a:rPr>
                        <a:t>Tuesday- discuss words and phrases that capture the reader’s interest and imagination </a:t>
                      </a:r>
                      <a:endParaRPr lang="en-GB" dirty="0"/>
                    </a:p>
                    <a:p>
                      <a:pPr marL="0" lvl="0" indent="0" algn="l">
                        <a:lnSpc>
                          <a:spcPct val="100000"/>
                        </a:lnSpc>
                        <a:buNone/>
                      </a:pPr>
                      <a:r>
                        <a:rPr lang="en-GB" sz="1100" b="0" i="0" u="none" strike="noStrike" baseline="0" noProof="0" dirty="0">
                          <a:solidFill>
                            <a:srgbClr val="000000"/>
                          </a:solidFill>
                          <a:latin typeface="Calibri"/>
                        </a:rPr>
                        <a:t>Wednesday- increase their familiarity with a wide range of books, including fairy stories, myths and legends </a:t>
                      </a:r>
                      <a:endParaRPr lang="en-GB" dirty="0"/>
                    </a:p>
                    <a:p>
                      <a:pPr marL="0" lvl="0" indent="0" algn="l">
                        <a:lnSpc>
                          <a:spcPct val="100000"/>
                        </a:lnSpc>
                        <a:buNone/>
                      </a:pPr>
                      <a:r>
                        <a:rPr lang="en-GB" sz="1100" b="0" i="0" u="none" strike="noStrike" baseline="0" noProof="0" dirty="0">
                          <a:solidFill>
                            <a:srgbClr val="000000"/>
                          </a:solidFill>
                          <a:latin typeface="Calibri"/>
                        </a:rPr>
                        <a:t>Thursday- draw inferences and justify inferences with evidence</a:t>
                      </a:r>
                      <a:endParaRPr lang="en-GB" dirty="0"/>
                    </a:p>
                    <a:p>
                      <a:pPr marL="0" lvl="0" indent="0" algn="l">
                        <a:lnSpc>
                          <a:spcPct val="100000"/>
                        </a:lnSpc>
                        <a:buNone/>
                      </a:pPr>
                      <a:r>
                        <a:rPr lang="en-GB" sz="1100" b="0" i="0" u="none" strike="noStrike" baseline="0" noProof="0" dirty="0">
                          <a:solidFill>
                            <a:srgbClr val="000000"/>
                          </a:solidFill>
                          <a:latin typeface="Calibri"/>
                        </a:rPr>
                        <a:t>Friday - </a:t>
                      </a:r>
                      <a:endParaRPr lang="en-GB" dirty="0"/>
                    </a:p>
                  </a:txBody>
                  <a:tcPr>
                    <a:solidFill>
                      <a:schemeClr val="accent2">
                        <a:lumMod val="60000"/>
                        <a:lumOff val="40000"/>
                      </a:schemeClr>
                    </a:solidFill>
                  </a:tcPr>
                </a:tc>
                <a:tc vMerge="1">
                  <a:txBody>
                    <a:bodyPr/>
                    <a:lstStyle/>
                    <a:p>
                      <a:pPr marL="0" lvl="0" indent="0" algn="l">
                        <a:lnSpc>
                          <a:spcPct val="100000"/>
                        </a:lnSpc>
                        <a:spcBef>
                          <a:spcPts val="0"/>
                        </a:spcBef>
                        <a:spcAft>
                          <a:spcPts val="0"/>
                        </a:spcAft>
                        <a:buNone/>
                      </a:pPr>
                      <a:endParaRPr lang="en-GB"/>
                    </a:p>
                  </a:txBody>
                  <a:tcPr/>
                </a:tc>
                <a:tc vMerge="1">
                  <a:txBody>
                    <a:bodyPr/>
                    <a:lstStyle/>
                    <a:p>
                      <a:pPr lvl="0">
                        <a:buNone/>
                      </a:pPr>
                      <a:endParaRPr lang="en-GB"/>
                    </a:p>
                  </a:txBody>
                  <a:tcPr/>
                </a:tc>
                <a:extLst>
                  <a:ext uri="{0D108BD9-81ED-4DB2-BD59-A6C34878D82A}">
                    <a16:rowId xmlns:a16="http://schemas.microsoft.com/office/drawing/2014/main" val="2388840405"/>
                  </a:ext>
                </a:extLst>
              </a:tr>
              <a:tr h="1086883">
                <a:tc vMerge="1">
                  <a:txBody>
                    <a:bodyPr/>
                    <a:lstStyle/>
                    <a:p>
                      <a:pPr lvl="0">
                        <a:buNone/>
                      </a:pPr>
                      <a:endParaRPr lang="en-GB"/>
                    </a:p>
                  </a:txBody>
                  <a:tcPr/>
                </a:tc>
                <a:tc vMerge="1">
                  <a:txBody>
                    <a:bodyPr/>
                    <a:lstStyle/>
                    <a:p>
                      <a:endParaRPr lang="en-GB"/>
                    </a:p>
                  </a:txBody>
                  <a:tcPr/>
                </a:tc>
                <a:tc vMerge="1">
                  <a:txBody>
                    <a:bodyPr/>
                    <a:lstStyle/>
                    <a:p>
                      <a:pPr marL="0" lvl="0" indent="0" algn="l">
                        <a:lnSpc>
                          <a:spcPct val="100000"/>
                        </a:lnSpc>
                        <a:spcBef>
                          <a:spcPts val="0"/>
                        </a:spcBef>
                        <a:spcAft>
                          <a:spcPts val="0"/>
                        </a:spcAft>
                        <a:buNone/>
                      </a:pPr>
                      <a:endParaRPr lang="en-GB"/>
                    </a:p>
                  </a:txBody>
                  <a:tcPr/>
                </a:tc>
                <a:tc>
                  <a:txBody>
                    <a:bodyPr/>
                    <a:lstStyle/>
                    <a:p>
                      <a:pPr lvl="0">
                        <a:buNone/>
                      </a:pPr>
                      <a:r>
                        <a:rPr lang="en-GB" sz="1100" b="0" i="0" u="sng" strike="noStrike" noProof="0" dirty="0">
                          <a:solidFill>
                            <a:srgbClr val="000000"/>
                          </a:solidFill>
                          <a:latin typeface="Calibri"/>
                        </a:rPr>
                        <a:t>Key Los</a:t>
                      </a:r>
                    </a:p>
                    <a:p>
                      <a:pPr marL="0" lvl="0" indent="0" algn="l">
                        <a:lnSpc>
                          <a:spcPct val="100000"/>
                        </a:lnSpc>
                        <a:buNone/>
                      </a:pPr>
                      <a:r>
                        <a:rPr lang="en-GB" sz="1100" b="0" i="0" u="none" strike="noStrike" noProof="0" dirty="0">
                          <a:solidFill>
                            <a:srgbClr val="000000"/>
                          </a:solidFill>
                          <a:latin typeface="Calibri"/>
                        </a:rPr>
                        <a:t>Monday-</a:t>
                      </a:r>
                      <a:r>
                        <a:rPr lang="en-US" sz="1100" b="0" i="0" u="none" strike="noStrike" noProof="0" dirty="0">
                          <a:solidFill>
                            <a:srgbClr val="000000"/>
                          </a:solidFill>
                          <a:latin typeface="Calibri"/>
                        </a:rPr>
                        <a:t>prepare poems and play scripts to read aloud and to perform </a:t>
                      </a:r>
                      <a:endParaRPr lang="en-GB" sz="1100" b="0" i="0" u="none" strike="noStrike" noProof="0" dirty="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dirty="0">
                          <a:solidFill>
                            <a:srgbClr val="000000"/>
                          </a:solidFill>
                          <a:latin typeface="Calibri"/>
                        </a:rPr>
                        <a:t>Tuesday-identify themes across poems</a:t>
                      </a:r>
                    </a:p>
                    <a:p>
                      <a:pPr marL="0" lvl="0" indent="0" algn="l">
                        <a:lnSpc>
                          <a:spcPct val="100000"/>
                        </a:lnSpc>
                        <a:buNone/>
                      </a:pPr>
                      <a:r>
                        <a:rPr lang="en-GB" sz="1100" b="0" i="0" u="none" strike="noStrike" noProof="0" dirty="0">
                          <a:solidFill>
                            <a:srgbClr val="000000"/>
                          </a:solidFill>
                          <a:latin typeface="Calibri"/>
                        </a:rPr>
                        <a:t>Wednesday-</a:t>
                      </a:r>
                      <a:r>
                        <a:rPr lang="en-US" sz="1100" b="0" i="0" u="none" strike="noStrike" noProof="0" dirty="0">
                          <a:solidFill>
                            <a:srgbClr val="000000"/>
                          </a:solidFill>
                          <a:latin typeface="Calibri"/>
                        </a:rPr>
                        <a:t>identify how presentation contributes to meaning</a:t>
                      </a:r>
                      <a:endParaRPr lang="en-GB" sz="1100" b="0" i="0" u="none" strike="noStrike" noProof="0" dirty="0">
                        <a:solidFill>
                          <a:srgbClr val="000000"/>
                        </a:solidFill>
                        <a:latin typeface="Calibri"/>
                      </a:endParaRPr>
                    </a:p>
                    <a:p>
                      <a:pPr marL="0" lvl="0" indent="0" algn="l">
                        <a:lnSpc>
                          <a:spcPct val="100000"/>
                        </a:lnSpc>
                        <a:buNone/>
                      </a:pPr>
                      <a:r>
                        <a:rPr lang="en-GB" sz="1100" b="0" i="0" u="none" strike="noStrike" noProof="0" dirty="0">
                          <a:solidFill>
                            <a:srgbClr val="000000"/>
                          </a:solidFill>
                          <a:latin typeface="Calibri"/>
                        </a:rPr>
                        <a:t>Thursday-skills</a:t>
                      </a:r>
                    </a:p>
                    <a:p>
                      <a:pPr marL="0" lvl="0" indent="0" algn="l">
                        <a:lnSpc>
                          <a:spcPct val="100000"/>
                        </a:lnSpc>
                        <a:buNone/>
                      </a:pPr>
                      <a:r>
                        <a:rPr lang="en-GB" sz="1100" b="0" i="0" u="none" strike="noStrike" noProof="0" dirty="0">
                          <a:solidFill>
                            <a:srgbClr val="000000"/>
                          </a:solidFill>
                          <a:latin typeface="Calibri"/>
                        </a:rPr>
                        <a:t>-Friday - skills</a:t>
                      </a:r>
                    </a:p>
                  </a:txBody>
                  <a:tcPr>
                    <a:solidFill>
                      <a:schemeClr val="accent2">
                        <a:lumMod val="60000"/>
                        <a:lumOff val="40000"/>
                      </a:schemeClr>
                    </a:solidFill>
                  </a:tcPr>
                </a:tc>
                <a:extLst>
                  <a:ext uri="{0D108BD9-81ED-4DB2-BD59-A6C34878D82A}">
                    <a16:rowId xmlns:a16="http://schemas.microsoft.com/office/drawing/2014/main" val="194664850"/>
                  </a:ext>
                </a:extLst>
              </a:tr>
              <a:tr h="630876">
                <a:tc rowSpan="3">
                  <a:txBody>
                    <a:bodyPr/>
                    <a:lstStyle/>
                    <a:p>
                      <a:pPr lvl="0">
                        <a:buNone/>
                      </a:pPr>
                      <a:r>
                        <a:rPr lang="en-US" dirty="0"/>
                        <a:t>Week 8 </a:t>
                      </a:r>
                      <a:r>
                        <a:rPr lang="en-GB" dirty="0"/>
                        <a:t>(8 – </a:t>
                      </a:r>
                      <a:r>
                        <a:rPr lang="en-GB" dirty="0" err="1"/>
                        <a:t>Aut</a:t>
                      </a:r>
                      <a:r>
                        <a:rPr lang="en-GB" dirty="0"/>
                        <a:t> 1 only)</a:t>
                      </a:r>
                    </a:p>
                  </a:txBody>
                  <a:tcPr/>
                </a:tc>
                <a:tc>
                  <a:txBody>
                    <a:bodyPr/>
                    <a:lstStyle/>
                    <a:p>
                      <a:pPr lvl="0">
                        <a:buNone/>
                      </a:pPr>
                      <a:r>
                        <a:rPr lang="en-GB" sz="1100" b="0" i="0" u="none" strike="noStrike" baseline="0" noProof="0" dirty="0">
                          <a:solidFill>
                            <a:srgbClr val="000000"/>
                          </a:solidFill>
                          <a:latin typeface="Arial"/>
                        </a:rPr>
                        <a:t>Fiction - After The Fall by Dan Santat (reading booth)</a:t>
                      </a:r>
                      <a:endParaRPr lang="en-US" dirty="0"/>
                    </a:p>
                  </a:txBody>
                  <a:tcPr>
                    <a:solidFill>
                      <a:srgbClr val="ED7D31"/>
                    </a:solidFill>
                  </a:tcPr>
                </a:tc>
                <a:tc rowSpan="3">
                  <a:txBody>
                    <a:bodyPr/>
                    <a:lstStyle/>
                    <a:p>
                      <a:pPr marL="0" lvl="0" indent="0" algn="l">
                        <a:lnSpc>
                          <a:spcPct val="100000"/>
                        </a:lnSpc>
                        <a:spcBef>
                          <a:spcPts val="0"/>
                        </a:spcBef>
                        <a:spcAft>
                          <a:spcPts val="0"/>
                        </a:spcAft>
                        <a:buNone/>
                      </a:pPr>
                      <a:endParaRPr lang="en-GB" sz="1100"/>
                    </a:p>
                  </a:txBody>
                  <a:tcPr/>
                </a:tc>
                <a:tc rowSpan="2">
                  <a:txBody>
                    <a:bodyPr/>
                    <a:lstStyle/>
                    <a:p>
                      <a:pPr lvl="0">
                        <a:buNone/>
                      </a:pPr>
                      <a:endParaRPr lang="en-US" sz="1100"/>
                    </a:p>
                  </a:txBody>
                  <a:tcPr>
                    <a:solidFill>
                      <a:schemeClr val="bg2">
                        <a:lumMod val="90000"/>
                      </a:schemeClr>
                    </a:solidFill>
                  </a:tcPr>
                </a:tc>
                <a:extLst>
                  <a:ext uri="{0D108BD9-81ED-4DB2-BD59-A6C34878D82A}">
                    <a16:rowId xmlns:a16="http://schemas.microsoft.com/office/drawing/2014/main" val="2830049313"/>
                  </a:ext>
                </a:extLst>
              </a:tr>
              <a:tr h="111331">
                <a:tc vMerge="1">
                  <a:txBody>
                    <a:bodyPr/>
                    <a:lstStyle/>
                    <a:p>
                      <a:endParaRPr lang="en-GB"/>
                    </a:p>
                  </a:txBody>
                  <a:tcPr/>
                </a:tc>
                <a:tc rowSpan="2">
                  <a:txBody>
                    <a:bodyPr/>
                    <a:lstStyle/>
                    <a:p>
                      <a:pPr lvl="0">
                        <a:buNone/>
                      </a:pPr>
                      <a:r>
                        <a:rPr lang="en-GB" sz="1100" b="0" dirty="0"/>
                        <a:t>Monday- Identify how structure contributes to meaning</a:t>
                      </a:r>
                    </a:p>
                    <a:p>
                      <a:pPr lvl="0">
                        <a:buNone/>
                      </a:pPr>
                      <a:r>
                        <a:rPr lang="en-GB" sz="1100" b="0" dirty="0"/>
                        <a:t>Tuesday- To explore themes </a:t>
                      </a:r>
                    </a:p>
                    <a:p>
                      <a:pPr lvl="0">
                        <a:buNone/>
                      </a:pPr>
                      <a:r>
                        <a:rPr lang="en-GB" sz="1100" b="0" dirty="0"/>
                        <a:t>Wednesday-To infer </a:t>
                      </a:r>
                    </a:p>
                    <a:p>
                      <a:pPr lvl="0">
                        <a:buNone/>
                      </a:pPr>
                      <a:r>
                        <a:rPr lang="en-GB" sz="1100" b="0" dirty="0"/>
                        <a:t>Thursday – skills</a:t>
                      </a:r>
                    </a:p>
                    <a:p>
                      <a:pPr lvl="0">
                        <a:buNone/>
                      </a:pPr>
                      <a:r>
                        <a:rPr lang="en-GB" sz="1100" b="0" dirty="0"/>
                        <a:t>Friday - skills</a:t>
                      </a:r>
                    </a:p>
                  </a:txBody>
                  <a:tcPr>
                    <a:solidFill>
                      <a:schemeClr val="accent2">
                        <a:lumMod val="60000"/>
                        <a:lumOff val="4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59424846"/>
                  </a:ext>
                </a:extLst>
              </a:tr>
              <a:tr h="946314">
                <a:tc vMerge="1">
                  <a:txBody>
                    <a:bodyPr/>
                    <a:lstStyle/>
                    <a:p>
                      <a:pPr lvl="0">
                        <a:buNone/>
                      </a:pPr>
                      <a:endParaRPr lang="en-GB"/>
                    </a:p>
                  </a:txBody>
                  <a:tcPr/>
                </a:tc>
                <a:tc vMerge="1">
                  <a:txBody>
                    <a:bodyPr/>
                    <a:lstStyle/>
                    <a:p>
                      <a:pPr lvl="0">
                        <a:buNone/>
                      </a:pPr>
                      <a:endParaRPr lang="en-GB" sz="1100" b="0"/>
                    </a:p>
                  </a:txBody>
                  <a:tcPr>
                    <a:solidFill>
                      <a:srgbClr val="F8A885"/>
                    </a:solidFill>
                  </a:tcPr>
                </a:tc>
                <a:tc vMerge="1">
                  <a:txBody>
                    <a:bodyPr/>
                    <a:lstStyle/>
                    <a:p>
                      <a:pPr marL="0" lvl="0" indent="0" algn="l">
                        <a:lnSpc>
                          <a:spcPct val="100000"/>
                        </a:lnSpc>
                        <a:spcBef>
                          <a:spcPts val="0"/>
                        </a:spcBef>
                        <a:spcAft>
                          <a:spcPts val="0"/>
                        </a:spcAft>
                        <a:buNone/>
                      </a:pPr>
                      <a:endParaRPr lang="en-GB" sz="1100"/>
                    </a:p>
                  </a:txBody>
                  <a:tcPr/>
                </a:tc>
                <a:tc>
                  <a:txBody>
                    <a:bodyPr/>
                    <a:lstStyle/>
                    <a:p>
                      <a:pPr lvl="0">
                        <a:buNone/>
                      </a:pPr>
                      <a:endParaRPr lang="en-US" sz="1100"/>
                    </a:p>
                  </a:txBody>
                  <a:tcPr>
                    <a:solidFill>
                      <a:schemeClr val="bg2">
                        <a:lumMod val="90000"/>
                      </a:schemeClr>
                    </a:solidFill>
                  </a:tcPr>
                </a:tc>
                <a:extLst>
                  <a:ext uri="{0D108BD9-81ED-4DB2-BD59-A6C34878D82A}">
                    <a16:rowId xmlns:a16="http://schemas.microsoft.com/office/drawing/2014/main" val="69418916"/>
                  </a:ext>
                </a:extLst>
              </a:tr>
            </a:tbl>
          </a:graphicData>
        </a:graphic>
      </p:graphicFrame>
    </p:spTree>
    <p:extLst>
      <p:ext uri="{BB962C8B-B14F-4D97-AF65-F5344CB8AC3E}">
        <p14:creationId xmlns:p14="http://schemas.microsoft.com/office/powerpoint/2010/main" val="145894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175484228"/>
              </p:ext>
            </p:extLst>
          </p:nvPr>
        </p:nvGraphicFramePr>
        <p:xfrm>
          <a:off x="0" y="0"/>
          <a:ext cx="12191998" cy="6871455"/>
        </p:xfrm>
        <a:graphic>
          <a:graphicData uri="http://schemas.openxmlformats.org/drawingml/2006/table">
            <a:tbl>
              <a:tblPr firstRow="1" bandRow="1">
                <a:tableStyleId>{284E427A-3D55-4303-BF80-6455036E1DE7}</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920916">
                <a:tc>
                  <a:txBody>
                    <a:bodyPr/>
                    <a:lstStyle/>
                    <a:p>
                      <a:r>
                        <a:rPr lang="en-GB"/>
                        <a:t>Year 4 Spring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4 Spring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5950539">
                <a:tc>
                  <a:txBody>
                    <a:bodyPr/>
                    <a:lstStyle/>
                    <a:p>
                      <a:pPr marL="0" lvl="0" indent="0" algn="l">
                        <a:lnSpc>
                          <a:spcPct val="100000"/>
                        </a:lnSpc>
                        <a:buNone/>
                      </a:pPr>
                      <a:r>
                        <a:rPr lang="en-GB" sz="1800" b="0" i="0" u="none" strike="noStrike" baseline="0" noProof="0">
                          <a:solidFill>
                            <a:srgbClr val="000000"/>
                          </a:solidFill>
                          <a:latin typeface="Calibri"/>
                        </a:rPr>
                        <a:t>Anabelle Sami -  </a:t>
                      </a:r>
                      <a:endParaRPr lang="en-US"/>
                    </a:p>
                    <a:p>
                      <a:pPr marL="0" lvl="0" indent="0" algn="l">
                        <a:lnSpc>
                          <a:spcPct val="100000"/>
                        </a:lnSpc>
                        <a:buNone/>
                      </a:pPr>
                      <a:r>
                        <a:rPr lang="en-GB" sz="1800" b="0" i="0" u="none" strike="noStrike" baseline="0" noProof="0">
                          <a:solidFill>
                            <a:srgbClr val="000000"/>
                          </a:solidFill>
                          <a:latin typeface="Calibri"/>
                        </a:rPr>
                        <a:t>Agent Saiba Investigates - The Missing Diamonds </a:t>
                      </a:r>
                      <a:endParaRPr lang="en-GB"/>
                    </a:p>
                    <a:p>
                      <a:pPr lvl="0">
                        <a:buNone/>
                      </a:pPr>
                      <a:endParaRPr lang="en-GB"/>
                    </a:p>
                  </a:txBody>
                  <a:tcPr/>
                </a:tc>
                <a:tc>
                  <a:txBody>
                    <a:bodyPr/>
                    <a:lstStyle/>
                    <a:p>
                      <a:pPr marL="0" lvl="0" indent="0" algn="l">
                        <a:lnSpc>
                          <a:spcPct val="100000"/>
                        </a:lnSpc>
                        <a:buNone/>
                      </a:pPr>
                      <a:r>
                        <a:rPr lang="en-GB" sz="1800" b="0" i="0" u="none" strike="noStrike" baseline="0" noProof="0">
                          <a:solidFill>
                            <a:srgbClr val="000000"/>
                          </a:solidFill>
                          <a:latin typeface="Calibri"/>
                        </a:rPr>
                        <a:t>Jenny McLachlan -  </a:t>
                      </a:r>
                      <a:endParaRPr lang="en-US"/>
                    </a:p>
                    <a:p>
                      <a:pPr marL="0" lvl="0" indent="0" algn="l">
                        <a:lnSpc>
                          <a:spcPct val="100000"/>
                        </a:lnSpc>
                        <a:buNone/>
                      </a:pPr>
                      <a:r>
                        <a:rPr lang="en-GB" sz="1800" b="0" i="0" u="none" strike="noStrike" baseline="0" noProof="0">
                          <a:solidFill>
                            <a:srgbClr val="000000"/>
                          </a:solidFill>
                          <a:latin typeface="Calibri"/>
                        </a:rPr>
                        <a:t>The Land of Roar </a:t>
                      </a:r>
                      <a:endParaRPr lang="en-GB"/>
                    </a:p>
                    <a:p>
                      <a:pPr lvl="0">
                        <a:buNone/>
                      </a:pPr>
                      <a:endParaRPr lang="en-GB" sz="1800" b="0" i="0" u="none" strike="noStrike" noProof="0"/>
                    </a:p>
                  </a:txBody>
                  <a:tcPr/>
                </a:tc>
                <a:extLst>
                  <a:ext uri="{0D108BD9-81ED-4DB2-BD59-A6C34878D82A}">
                    <a16:rowId xmlns:a16="http://schemas.microsoft.com/office/drawing/2014/main" val="3674620146"/>
                  </a:ext>
                </a:extLst>
              </a:tr>
            </a:tbl>
          </a:graphicData>
        </a:graphic>
      </p:graphicFrame>
      <p:pic>
        <p:nvPicPr>
          <p:cNvPr id="2" name="Picture 1" descr="The Missing Diamonds (Agent Zaiba Investigates Book 1) eBook : Sami,  Annabelle, Sosa, Daniela: Amazon.co.uk: Kindle Store">
            <a:extLst>
              <a:ext uri="{FF2B5EF4-FFF2-40B4-BE49-F238E27FC236}">
                <a16:creationId xmlns:a16="http://schemas.microsoft.com/office/drawing/2014/main" id="{81A102CF-80D7-3A07-4E6D-369A80B15B14}"/>
              </a:ext>
            </a:extLst>
          </p:cNvPr>
          <p:cNvPicPr>
            <a:picLocks noChangeAspect="1"/>
          </p:cNvPicPr>
          <p:nvPr/>
        </p:nvPicPr>
        <p:blipFill>
          <a:blip r:embed="rId3"/>
          <a:stretch>
            <a:fillRect/>
          </a:stretch>
        </p:blipFill>
        <p:spPr>
          <a:xfrm>
            <a:off x="1498757" y="2183081"/>
            <a:ext cx="2682849" cy="4114799"/>
          </a:xfrm>
          <a:prstGeom prst="rect">
            <a:avLst/>
          </a:prstGeom>
        </p:spPr>
      </p:pic>
      <p:pic>
        <p:nvPicPr>
          <p:cNvPr id="4" name="Picture 3" descr="A cover of a book&#10;&#10;Description automatically generated">
            <a:extLst>
              <a:ext uri="{FF2B5EF4-FFF2-40B4-BE49-F238E27FC236}">
                <a16:creationId xmlns:a16="http://schemas.microsoft.com/office/drawing/2014/main" id="{A66B9CCF-805F-EA58-CE1C-AB6F8724AAF6}"/>
              </a:ext>
            </a:extLst>
          </p:cNvPr>
          <p:cNvPicPr>
            <a:picLocks noChangeAspect="1"/>
          </p:cNvPicPr>
          <p:nvPr/>
        </p:nvPicPr>
        <p:blipFill>
          <a:blip r:embed="rId4"/>
          <a:stretch>
            <a:fillRect/>
          </a:stretch>
        </p:blipFill>
        <p:spPr>
          <a:xfrm>
            <a:off x="7725664" y="2143496"/>
            <a:ext cx="2638749" cy="4114800"/>
          </a:xfrm>
          <a:prstGeom prst="rect">
            <a:avLst/>
          </a:prstGeom>
        </p:spPr>
      </p:pic>
    </p:spTree>
    <p:extLst>
      <p:ext uri="{BB962C8B-B14F-4D97-AF65-F5344CB8AC3E}">
        <p14:creationId xmlns:p14="http://schemas.microsoft.com/office/powerpoint/2010/main" val="378142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3258876683"/>
              </p:ext>
            </p:extLst>
          </p:nvPr>
        </p:nvGraphicFramePr>
        <p:xfrm>
          <a:off x="0" y="0"/>
          <a:ext cx="12191986" cy="6995178"/>
        </p:xfrm>
        <a:graphic>
          <a:graphicData uri="http://schemas.openxmlformats.org/drawingml/2006/table">
            <a:tbl>
              <a:tblPr>
                <a:tableStyleId>{284E427A-3D55-4303-BF80-6455036E1DE7}</a:tableStyleId>
              </a:tblPr>
              <a:tblGrid>
                <a:gridCol w="6020373">
                  <a:extLst>
                    <a:ext uri="{9D8B030D-6E8A-4147-A177-3AD203B41FA5}">
                      <a16:colId xmlns:a16="http://schemas.microsoft.com/office/drawing/2014/main" val="1101563154"/>
                    </a:ext>
                  </a:extLst>
                </a:gridCol>
                <a:gridCol w="514301">
                  <a:extLst>
                    <a:ext uri="{9D8B030D-6E8A-4147-A177-3AD203B41FA5}">
                      <a16:colId xmlns:a16="http://schemas.microsoft.com/office/drawing/2014/main" val="3739061987"/>
                    </a:ext>
                  </a:extLst>
                </a:gridCol>
                <a:gridCol w="514301">
                  <a:extLst>
                    <a:ext uri="{9D8B030D-6E8A-4147-A177-3AD203B41FA5}">
                      <a16:colId xmlns:a16="http://schemas.microsoft.com/office/drawing/2014/main" val="365567640"/>
                    </a:ext>
                  </a:extLst>
                </a:gridCol>
                <a:gridCol w="544285">
                  <a:extLst>
                    <a:ext uri="{9D8B030D-6E8A-4147-A177-3AD203B41FA5}">
                      <a16:colId xmlns:a16="http://schemas.microsoft.com/office/drawing/2014/main" val="3261331511"/>
                    </a:ext>
                  </a:extLst>
                </a:gridCol>
                <a:gridCol w="484318">
                  <a:extLst>
                    <a:ext uri="{9D8B030D-6E8A-4147-A177-3AD203B41FA5}">
                      <a16:colId xmlns:a16="http://schemas.microsoft.com/office/drawing/2014/main" val="3675626289"/>
                    </a:ext>
                  </a:extLst>
                </a:gridCol>
                <a:gridCol w="514301">
                  <a:extLst>
                    <a:ext uri="{9D8B030D-6E8A-4147-A177-3AD203B41FA5}">
                      <a16:colId xmlns:a16="http://schemas.microsoft.com/office/drawing/2014/main" val="1203911079"/>
                    </a:ext>
                  </a:extLst>
                </a:gridCol>
                <a:gridCol w="514301">
                  <a:extLst>
                    <a:ext uri="{9D8B030D-6E8A-4147-A177-3AD203B41FA5}">
                      <a16:colId xmlns:a16="http://schemas.microsoft.com/office/drawing/2014/main" val="516866282"/>
                    </a:ext>
                  </a:extLst>
                </a:gridCol>
                <a:gridCol w="514301">
                  <a:extLst>
                    <a:ext uri="{9D8B030D-6E8A-4147-A177-3AD203B41FA5}">
                      <a16:colId xmlns:a16="http://schemas.microsoft.com/office/drawing/2014/main" val="3835468091"/>
                    </a:ext>
                  </a:extLst>
                </a:gridCol>
                <a:gridCol w="514301">
                  <a:extLst>
                    <a:ext uri="{9D8B030D-6E8A-4147-A177-3AD203B41FA5}">
                      <a16:colId xmlns:a16="http://schemas.microsoft.com/office/drawing/2014/main" val="2200016958"/>
                    </a:ext>
                  </a:extLst>
                </a:gridCol>
                <a:gridCol w="514301">
                  <a:extLst>
                    <a:ext uri="{9D8B030D-6E8A-4147-A177-3AD203B41FA5}">
                      <a16:colId xmlns:a16="http://schemas.microsoft.com/office/drawing/2014/main" val="2602522037"/>
                    </a:ext>
                  </a:extLst>
                </a:gridCol>
                <a:gridCol w="514301">
                  <a:extLst>
                    <a:ext uri="{9D8B030D-6E8A-4147-A177-3AD203B41FA5}">
                      <a16:colId xmlns:a16="http://schemas.microsoft.com/office/drawing/2014/main" val="2030296416"/>
                    </a:ext>
                  </a:extLst>
                </a:gridCol>
                <a:gridCol w="514301">
                  <a:extLst>
                    <a:ext uri="{9D8B030D-6E8A-4147-A177-3AD203B41FA5}">
                      <a16:colId xmlns:a16="http://schemas.microsoft.com/office/drawing/2014/main" val="709361438"/>
                    </a:ext>
                  </a:extLst>
                </a:gridCol>
                <a:gridCol w="514301">
                  <a:extLst>
                    <a:ext uri="{9D8B030D-6E8A-4147-A177-3AD203B41FA5}">
                      <a16:colId xmlns:a16="http://schemas.microsoft.com/office/drawing/2014/main" val="708924197"/>
                    </a:ext>
                  </a:extLst>
                </a:gridCol>
              </a:tblGrid>
              <a:tr h="288223">
                <a:tc gridSpan="12">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4 Reading Comprehension Objectives SPRING</a:t>
                      </a:r>
                      <a:endParaRPr lang="en-GB" sz="1600" b="1" i="0" u="none" strike="noStrike">
                        <a:solidFill>
                          <a:srgbClr val="000000"/>
                        </a:solidFill>
                        <a:effectLst/>
                        <a:latin typeface="Century Gothic" panose="020B050202020202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tc>
                <a:extLst>
                  <a:ext uri="{0D108BD9-81ED-4DB2-BD59-A6C34878D82A}">
                    <a16:rowId xmlns:a16="http://schemas.microsoft.com/office/drawing/2014/main" val="1610128660"/>
                  </a:ext>
                </a:extLst>
              </a:tr>
              <a:tr h="288223">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W5</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W6</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785340028"/>
                  </a:ext>
                </a:extLst>
              </a:tr>
              <a:tr h="501413">
                <a:tc>
                  <a:txBody>
                    <a:bodyPr/>
                    <a:lstStyle/>
                    <a:p>
                      <a:pPr algn="l" fontAlgn="b"/>
                      <a:r>
                        <a:rPr lang="en-GB" sz="1400" u="none" strike="noStrike">
                          <a:effectLst/>
                        </a:rPr>
                        <a:t>*use dictionaries to check the meaning of words that they have read if they are unsure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622309031"/>
                  </a:ext>
                </a:extLst>
              </a:tr>
              <a:tr h="501413">
                <a:tc>
                  <a:txBody>
                    <a:bodyPr/>
                    <a:lstStyle/>
                    <a:p>
                      <a:pPr algn="l" fontAlgn="b"/>
                      <a:r>
                        <a:rPr lang="en-GB" sz="1400" u="none" strike="noStrike">
                          <a:effectLst/>
                        </a:rPr>
                        <a:t>*increase their familiarity with a wide range of books, including fairy stories, myths and legends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3507945442"/>
                  </a:ext>
                </a:extLst>
              </a:tr>
              <a:tr h="252692">
                <a:tc>
                  <a:txBody>
                    <a:bodyPr/>
                    <a:lstStyle/>
                    <a:p>
                      <a:pPr algn="l" fontAlgn="b"/>
                      <a:r>
                        <a:rPr lang="en-GB" sz="1400" u="none" strike="noStrike">
                          <a:effectLst/>
                        </a:rPr>
                        <a:t>*Retell some books orally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2606869687"/>
                  </a:ext>
                </a:extLst>
              </a:tr>
              <a:tr h="501413">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382055353"/>
                  </a:ext>
                </a:extLst>
              </a:tr>
              <a:tr h="501413">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3722580369"/>
                  </a:ext>
                </a:extLst>
              </a:tr>
              <a:tr h="252692">
                <a:tc>
                  <a:txBody>
                    <a:bodyPr/>
                    <a:lstStyle/>
                    <a:p>
                      <a:pPr algn="l" fontAlgn="b"/>
                      <a:r>
                        <a:rPr lang="en-GB" sz="1400" u="none" strike="noStrike">
                          <a:effectLst/>
                        </a:rPr>
                        <a:t>*prepare poems and play scripts to read aloud and to perform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137983178"/>
                  </a:ext>
                </a:extLst>
              </a:tr>
              <a:tr h="252692">
                <a:tc>
                  <a:txBody>
                    <a:bodyPr/>
                    <a:lstStyle/>
                    <a:p>
                      <a:pPr algn="l" fontAlgn="b"/>
                      <a:r>
                        <a:rPr lang="en-GB" sz="1400" u="none" strike="noStrike">
                          <a:effectLst/>
                        </a:rPr>
                        <a:t>*discuss words and phrases that capture the reader’s interest and imagination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447507040"/>
                  </a:ext>
                </a:extLst>
              </a:tr>
              <a:tr h="252692">
                <a:tc>
                  <a:txBody>
                    <a:bodyPr/>
                    <a:lstStyle/>
                    <a:p>
                      <a:pPr algn="l" fontAlgn="b"/>
                      <a:r>
                        <a:rPr lang="en-GB" sz="1400" u="none" strike="noStrike">
                          <a:effectLst/>
                        </a:rPr>
                        <a:t>*recognise some different forms of poetry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2619271886"/>
                  </a:ext>
                </a:extLst>
              </a:tr>
              <a:tr h="252692">
                <a:tc>
                  <a:txBody>
                    <a:bodyPr/>
                    <a:lstStyle/>
                    <a:p>
                      <a:pPr algn="l" fontAlgn="b"/>
                      <a:r>
                        <a:rPr lang="en-GB" sz="1400" u="none" strike="noStrike">
                          <a:effectLst/>
                        </a:rPr>
                        <a:t>*explain the meaning of words in context</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391369123"/>
                  </a:ext>
                </a:extLst>
              </a:tr>
              <a:tr h="501413">
                <a:tc>
                  <a:txBody>
                    <a:bodyPr/>
                    <a:lstStyle/>
                    <a:p>
                      <a:pPr algn="l" fontAlgn="b"/>
                      <a:r>
                        <a:rPr lang="en-GB" sz="1400" u="none" strike="noStrike">
                          <a:effectLst/>
                        </a:rPr>
                        <a:t>*draw inferences (such as inferring characters' feelings, thoughts and motives from their actions) and justify inferences with evidence ("I think....because....")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2656051996"/>
                  </a:ext>
                </a:extLst>
              </a:tr>
              <a:tr h="455848">
                <a:tc>
                  <a:txBody>
                    <a:bodyPr/>
                    <a:lstStyle/>
                    <a:p>
                      <a:pPr algn="l" fontAlgn="b"/>
                      <a:r>
                        <a:rPr lang="en-GB" sz="1400" u="none" strike="noStrike">
                          <a:effectLst/>
                        </a:rPr>
                        <a:t>*predict what might happen from details stated and implied</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3125856717"/>
                  </a:ext>
                </a:extLst>
              </a:tr>
              <a:tr h="501413">
                <a:tc>
                  <a:txBody>
                    <a:bodyPr/>
                    <a:lstStyle/>
                    <a:p>
                      <a:pPr algn="l" fontAlgn="b"/>
                      <a:r>
                        <a:rPr lang="en-GB" sz="1400" u="none" strike="noStrike">
                          <a:effectLst/>
                        </a:rPr>
                        <a:t>*identify main ideas drawn from more than 1 paragraph and summarising these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681713109"/>
                  </a:ext>
                </a:extLst>
              </a:tr>
              <a:tr h="501413">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1480449411"/>
                  </a:ext>
                </a:extLst>
              </a:tr>
              <a:tr h="501413">
                <a:tc>
                  <a:txBody>
                    <a:bodyPr/>
                    <a:lstStyle/>
                    <a:p>
                      <a:pPr algn="l" fontAlgn="b"/>
                      <a:r>
                        <a:rPr lang="en-GB" sz="1400" u="none" strike="noStrike">
                          <a:effectLst/>
                        </a:rPr>
                        <a:t>*identify how structure contributes to meaning (e.g. use of different sentence lengths to build excitement or suspense)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2439666157"/>
                  </a:ext>
                </a:extLst>
              </a:tr>
              <a:tr h="435428">
                <a:tc>
                  <a:txBody>
                    <a:bodyPr/>
                    <a:lstStyle/>
                    <a:p>
                      <a:pPr algn="l" fontAlgn="b"/>
                      <a:r>
                        <a:rPr lang="en-GB" sz="1400" u="none" strike="noStrike">
                          <a:effectLst/>
                        </a:rPr>
                        <a:t>*identify how presentation contributes to meaning (e.g.  certain words written in a different font/bold/italics for emphasis)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460398396"/>
                  </a:ext>
                </a:extLst>
              </a:tr>
              <a:tr h="252692">
                <a:tc>
                  <a:txBody>
                    <a:bodyPr/>
                    <a:lstStyle/>
                    <a:p>
                      <a:pPr algn="l" fontAlgn="b"/>
                      <a:r>
                        <a:rPr lang="en-GB" sz="1400" u="none" strike="noStrike">
                          <a:effectLst/>
                        </a:rPr>
                        <a:t>* retrieve and record information from non-fiction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r>
                        <a:rPr lang="en-GB" sz="1400" b="0" i="0" u="none" strike="noStrike">
                          <a:solidFill>
                            <a:srgbClr val="000000"/>
                          </a:solidFill>
                          <a:effectLst/>
                          <a:latin typeface="Calibri"/>
                        </a:rPr>
                        <a:t>x</a:t>
                      </a: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accent2">
                        <a:lumMod val="60000"/>
                        <a:lumOff val="40000"/>
                      </a:schemeClr>
                    </a:solidFill>
                  </a:tcPr>
                </a:tc>
                <a:tc>
                  <a:txBody>
                    <a:bodyPr/>
                    <a:lstStyle/>
                    <a:p>
                      <a:pPr algn="l" fontAlgn="b"/>
                      <a:endParaRPr lang="en-GB" sz="1400" b="0" i="0" u="none" strike="noStrike">
                        <a:solidFill>
                          <a:srgbClr val="000000"/>
                        </a:solidFill>
                        <a:effectLst/>
                        <a:latin typeface="Calibri"/>
                      </a:endParaRPr>
                    </a:p>
                  </a:txBody>
                  <a:tcPr marL="3406" marR="3406" marT="3406" marB="0" anchor="b">
                    <a:solidFill>
                      <a:schemeClr val="bg2">
                        <a:lumMod val="90000"/>
                      </a:schemeClr>
                    </a:solidFill>
                  </a:tcPr>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2620343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008822190"/>
              </p:ext>
            </p:extLst>
          </p:nvPr>
        </p:nvGraphicFramePr>
        <p:xfrm>
          <a:off x="0" y="0"/>
          <a:ext cx="12192000" cy="10028274"/>
        </p:xfrm>
        <a:graphic>
          <a:graphicData uri="http://schemas.openxmlformats.org/drawingml/2006/table">
            <a:tbl>
              <a:tblPr firstRow="1" bandRow="1">
                <a:tableStyleId>{21E4AEA4-8DFA-4A89-87EB-49C32662AFE0}</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655674">
                <a:tc gridSpan="2">
                  <a:txBody>
                    <a:bodyPr/>
                    <a:lstStyle/>
                    <a:p>
                      <a:r>
                        <a:rPr lang="en-GB"/>
                        <a:t>Year 4 Spring Term 1</a:t>
                      </a:r>
                    </a:p>
                    <a:p>
                      <a:pPr lvl="0">
                        <a:buNone/>
                      </a:pPr>
                      <a:endParaRPr lang="en-GB" sz="1800" b="1" i="0" u="none" strike="noStrike" noProof="0">
                        <a:solidFill>
                          <a:srgbClr val="FFFFFF"/>
                        </a:solidFill>
                        <a:latin typeface="Calibri"/>
                      </a:endParaRPr>
                    </a:p>
                  </a:txBody>
                  <a:tcPr/>
                </a:tc>
                <a:tc hMerge="1">
                  <a:txBody>
                    <a:bodyPr/>
                    <a:lstStyle/>
                    <a:p>
                      <a:endParaRPr lang="en-GB"/>
                    </a:p>
                  </a:txBody>
                  <a:tcPr/>
                </a:tc>
                <a:tc gridSpan="2">
                  <a:txBody>
                    <a:bodyPr/>
                    <a:lstStyle/>
                    <a:p>
                      <a:r>
                        <a:rPr lang="en-GB"/>
                        <a:t>Year 4 Spring Term 2</a:t>
                      </a:r>
                    </a:p>
                  </a:txBody>
                  <a:tcPr/>
                </a:tc>
                <a:tc hMerge="1">
                  <a:txBody>
                    <a:bodyPr/>
                    <a:lstStyle/>
                    <a:p>
                      <a:endParaRPr lang="en-GB"/>
                    </a:p>
                  </a:txBody>
                  <a:tcPr/>
                </a:tc>
                <a:extLst>
                  <a:ext uri="{0D108BD9-81ED-4DB2-BD59-A6C34878D82A}">
                    <a16:rowId xmlns:a16="http://schemas.microsoft.com/office/drawing/2014/main" val="708244901"/>
                  </a:ext>
                </a:extLst>
              </a:tr>
              <a:tr h="907419">
                <a:tc rowSpan="2">
                  <a:txBody>
                    <a:bodyPr/>
                    <a:lstStyle/>
                    <a:p>
                      <a:r>
                        <a:rPr lang="en-GB"/>
                        <a:t>Week 1</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endParaRPr lang="en-US" sz="1100" u="sng"/>
                    </a:p>
                    <a:p>
                      <a:pPr marL="0" lvl="0" indent="0" algn="l">
                        <a:lnSpc>
                          <a:spcPct val="100000"/>
                        </a:lnSpc>
                        <a:buNone/>
                      </a:pPr>
                      <a:r>
                        <a:rPr lang="en-GB" sz="1100" b="0" i="0" u="none" strike="noStrike" baseline="0" noProof="0">
                          <a:solidFill>
                            <a:srgbClr val="000000"/>
                          </a:solidFill>
                          <a:latin typeface="Calibri"/>
                        </a:rPr>
                        <a:t>Usborne Illustrated 1001 Arabian Nights (writing unit text)</a:t>
                      </a:r>
                      <a:endParaRPr lang="en-GB" sz="1100"/>
                    </a:p>
                    <a:p>
                      <a:pPr lvl="0">
                        <a:buNone/>
                      </a:pPr>
                      <a:endParaRPr lang="en-GB" sz="1100"/>
                    </a:p>
                  </a:txBody>
                  <a:tcPr>
                    <a:solidFill>
                      <a:srgbClr val="EA8039"/>
                    </a:solidFill>
                  </a:tcPr>
                </a:tc>
                <a:tc rowSpan="2">
                  <a:txBody>
                    <a:bodyPr/>
                    <a:lstStyle/>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Non-fiction</a:t>
                      </a:r>
                      <a:endParaRPr lang="en-US" sz="1100" u="sng"/>
                    </a:p>
                    <a:p>
                      <a:pPr marL="0" lvl="0" indent="0" algn="l">
                        <a:lnSpc>
                          <a:spcPct val="100000"/>
                        </a:lnSpc>
                        <a:buNone/>
                      </a:pPr>
                      <a:endParaRPr lang="en-GB" sz="1100" b="0" i="0" u="none" strike="noStrike" baseline="0" noProof="0">
                        <a:solidFill>
                          <a:srgbClr val="000000"/>
                        </a:solidFill>
                        <a:latin typeface="Calibri"/>
                      </a:endParaRPr>
                    </a:p>
                    <a:p>
                      <a:pPr marL="0" lvl="0" indent="0" algn="l">
                        <a:lnSpc>
                          <a:spcPct val="100000"/>
                        </a:lnSpc>
                        <a:buNone/>
                      </a:pPr>
                      <a:r>
                        <a:rPr lang="en-GB" sz="1100" b="0" i="0" u="sng" strike="noStrike" noProof="0">
                          <a:solidFill>
                            <a:srgbClr val="000000"/>
                          </a:solidFill>
                          <a:latin typeface="Calibri"/>
                        </a:rPr>
                        <a:t>Finding home by Mike Unwin </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hlinkClick r:id="rId3"/>
                        </a:rPr>
                        <a:t>https://www.lovereading4kids.co.uk/extract/23140/Finding-Home-Amazing-Places-Animals-Live-by-Mike-Unwin.html</a:t>
                      </a:r>
                      <a:endParaRPr lang="en-GB"/>
                    </a:p>
                  </a:txBody>
                  <a:tcPr>
                    <a:solidFill>
                      <a:srgbClr val="EA8039"/>
                    </a:solidFill>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marL="0" lvl="0" indent="0" algn="l">
                        <a:lnSpc>
                          <a:spcPct val="100000"/>
                        </a:lnSpc>
                        <a:buNone/>
                      </a:pPr>
                      <a:r>
                        <a:rPr lang="en-GB" sz="1100" b="0" i="0" u="none" strike="noStrike" baseline="0" noProof="0">
                          <a:solidFill>
                            <a:srgbClr val="000000"/>
                          </a:solidFill>
                          <a:latin typeface="Calibri"/>
                        </a:rPr>
                        <a:t>Monday- explain the meaning of words in context</a:t>
                      </a:r>
                      <a:endParaRPr lang="en-GB"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Tuesday-identify themes </a:t>
                      </a:r>
                    </a:p>
                    <a:p>
                      <a:pPr marL="0" lvl="0" indent="0" algn="l">
                        <a:lnSpc>
                          <a:spcPct val="100000"/>
                        </a:lnSpc>
                        <a:buNone/>
                      </a:pPr>
                      <a:r>
                        <a:rPr lang="en-GB" sz="1100" b="0" i="0" u="none" strike="noStrike" baseline="0" noProof="0">
                          <a:solidFill>
                            <a:srgbClr val="000000"/>
                          </a:solidFill>
                          <a:latin typeface="Calibri"/>
                        </a:rPr>
                        <a:t>Wednesday-Identify how structure contributes to meaning</a:t>
                      </a:r>
                    </a:p>
                    <a:p>
                      <a:pPr lvl="0">
                        <a:buNone/>
                      </a:pPr>
                      <a:r>
                        <a:rPr lang="en-GB" sz="1100" b="0" i="0" u="none" strike="noStrike" baseline="0" noProof="0">
                          <a:solidFill>
                            <a:srgbClr val="000000"/>
                          </a:solidFill>
                          <a:latin typeface="Calibri"/>
                        </a:rPr>
                        <a:t>Thursday-Identify conventions of a wide range of books</a:t>
                      </a:r>
                    </a:p>
                    <a:p>
                      <a:pPr lvl="0">
                        <a:buNone/>
                      </a:pPr>
                      <a:r>
                        <a:rPr lang="en-US" sz="1100" b="0" i="0" u="none" strike="noStrike" baseline="0" noProof="0">
                          <a:solidFill>
                            <a:srgbClr val="000000"/>
                          </a:solidFill>
                          <a:latin typeface="Calibri"/>
                        </a:rPr>
                        <a:t>Friday-</a:t>
                      </a:r>
                      <a:r>
                        <a:rPr lang="en-GB" sz="1100" b="0" i="0" u="none" strike="noStrike" baseline="0" noProof="0">
                          <a:solidFill>
                            <a:srgbClr val="000000"/>
                          </a:solidFill>
                          <a:latin typeface="Calibri"/>
                        </a:rPr>
                        <a:t>discuss words and phrases that capture the reader’s interest and imagination </a:t>
                      </a:r>
                    </a:p>
                  </a:txBody>
                  <a:tcPr>
                    <a:solidFill>
                      <a:srgbClr val="F8A885"/>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 To explain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Tuesday-To retrieve and record information from non-fiction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Wednesday-To identify how presentation contributes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Thursday-To identify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Friday-To identify how language contributes to meaning </a:t>
                      </a:r>
                      <a:endParaRPr lang="en-GB"/>
                    </a:p>
                  </a:txBody>
                  <a:tcPr>
                    <a:solidFill>
                      <a:srgbClr val="F8A885"/>
                    </a:solidFill>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Playscript </a:t>
                      </a:r>
                      <a:endParaRPr lang="en-US" sz="1100" u="sng"/>
                    </a:p>
                    <a:p>
                      <a:pPr marL="0" lvl="0" indent="0" algn="l">
                        <a:lnSpc>
                          <a:spcPct val="100000"/>
                        </a:lnSpc>
                        <a:buNone/>
                      </a:pPr>
                      <a:r>
                        <a:rPr lang="en-GB" sz="1100" b="0" i="0" u="none" strike="noStrike" baseline="0" noProof="0">
                          <a:solidFill>
                            <a:srgbClr val="000000"/>
                          </a:solidFill>
                          <a:latin typeface="Calibri"/>
                        </a:rPr>
                        <a:t>Egyptian Cinderella  (History link)</a:t>
                      </a:r>
                    </a:p>
                    <a:p>
                      <a:pPr marL="0" lvl="0" indent="0" algn="l">
                        <a:lnSpc>
                          <a:spcPct val="100000"/>
                        </a:lnSpc>
                        <a:buNone/>
                      </a:pPr>
                      <a:r>
                        <a:rPr lang="en-GB" sz="1100" b="0" i="0" u="none" strike="noStrike" baseline="0" noProof="0">
                          <a:solidFill>
                            <a:srgbClr val="000000"/>
                          </a:solidFill>
                        </a:rPr>
                        <a:t>https://www.slps.org/cms/lib03/MO01001157/Centricity/Domain/4081/Cinderella--Egypt--Rhodopsis.pdf</a:t>
                      </a:r>
                      <a:endParaRPr lang="en-GB"/>
                    </a:p>
                  </a:txBody>
                  <a:tcP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 </a:t>
                      </a:r>
                    </a:p>
                    <a:p>
                      <a:pPr marL="0" lvl="0" indent="0" algn="l">
                        <a:lnSpc>
                          <a:spcPct val="100000"/>
                        </a:lnSpc>
                        <a:buNone/>
                      </a:pPr>
                      <a:r>
                        <a:rPr lang="en-GB" sz="1100" b="0" i="0" u="sng" strike="noStrike" baseline="0" noProof="0">
                          <a:solidFill>
                            <a:srgbClr val="000000"/>
                          </a:solidFill>
                          <a:latin typeface="Calibri"/>
                        </a:rPr>
                        <a:t>Finding bear – Hannah Gold (empathy)</a:t>
                      </a:r>
                    </a:p>
                  </a:txBody>
                  <a:tcPr>
                    <a:solidFill>
                      <a:srgbClr val="EA8039"/>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Monday-To perform a playscript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Tuesday-To identify conventions of play scripts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Wednesday-To identify how structure contributes to meaning</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 skills</a:t>
                      </a:r>
                      <a:endParaRPr lang="en-GB"/>
                    </a:p>
                  </a:txBody>
                  <a:tcPr>
                    <a:solidFill>
                      <a:srgbClr val="F8A885"/>
                    </a:solidFill>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Monday-To identify how structure contributes to meaning</a:t>
                      </a:r>
                      <a:endParaRPr lang="en-GB" sz="1100" b="0" i="0" u="sng"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Tuesday-To identify themes </a:t>
                      </a:r>
                    </a:p>
                    <a:p>
                      <a:pPr marL="0" lvl="0" indent="0" algn="l">
                        <a:lnSpc>
                          <a:spcPct val="100000"/>
                        </a:lnSpc>
                        <a:buNone/>
                      </a:pPr>
                      <a:r>
                        <a:rPr lang="en-GB" sz="1100" b="0" i="0" u="none" strike="noStrike" noProof="0">
                          <a:solidFill>
                            <a:srgbClr val="000000"/>
                          </a:solidFill>
                          <a:latin typeface="Calibri"/>
                        </a:rPr>
                        <a:t>Wednesday-To draw inferences </a:t>
                      </a:r>
                    </a:p>
                    <a:p>
                      <a:pPr marL="0" lvl="0" indent="0" algn="l">
                        <a:lnSpc>
                          <a:spcPct val="100000"/>
                        </a:lnSpc>
                        <a:buNone/>
                      </a:pPr>
                      <a:r>
                        <a:rPr lang="en-GB" sz="1100" b="0" i="0" u="none" strike="noStrike" noProof="0">
                          <a:solidFill>
                            <a:srgbClr val="000000"/>
                          </a:solidFill>
                          <a:latin typeface="Calibri"/>
                        </a:rPr>
                        <a:t>Thursday- skills</a:t>
                      </a:r>
                    </a:p>
                    <a:p>
                      <a:pPr marL="0" lvl="0" indent="0" algn="l">
                        <a:lnSpc>
                          <a:spcPct val="100000"/>
                        </a:lnSpc>
                        <a:buNone/>
                      </a:pPr>
                      <a:r>
                        <a:rPr lang="en-GB" sz="1100" b="0" i="0" u="none" strike="noStrike" noProof="0">
                          <a:solidFill>
                            <a:srgbClr val="000000"/>
                          </a:solidFill>
                          <a:latin typeface="Calibri"/>
                        </a:rPr>
                        <a:t>Friday-skills</a:t>
                      </a:r>
                    </a:p>
                    <a:p>
                      <a:pPr marL="0" lvl="0" indent="0" algn="l">
                        <a:lnSpc>
                          <a:spcPct val="100000"/>
                        </a:lnSpc>
                        <a:buNone/>
                      </a:pPr>
                      <a:endParaRPr lang="en-GB" sz="1100" b="0" i="0" u="none" strike="noStrike" noProof="0">
                        <a:solidFill>
                          <a:srgbClr val="000000"/>
                        </a:solidFill>
                        <a:latin typeface="Calibri"/>
                      </a:endParaRPr>
                    </a:p>
                  </a:txBody>
                  <a:tcPr>
                    <a:solidFill>
                      <a:srgbClr val="F8A885"/>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Poetry/Fiction - science link</a:t>
                      </a:r>
                      <a:endParaRPr lang="en-US" sz="1100" u="sng"/>
                    </a:p>
                    <a:p>
                      <a:pPr marL="0" lvl="0" indent="0" algn="l">
                        <a:lnSpc>
                          <a:spcPct val="100000"/>
                        </a:lnSpc>
                        <a:buNone/>
                      </a:pPr>
                      <a:r>
                        <a:rPr lang="en-GB" sz="1100" b="0" i="0" u="none" strike="noStrike" baseline="0" noProof="0">
                          <a:solidFill>
                            <a:srgbClr val="000000"/>
                          </a:solidFill>
                          <a:latin typeface="Arial"/>
                        </a:rPr>
                        <a:t>What’s The Matter? by Tom McGowen (reading booth)</a:t>
                      </a:r>
                      <a:endParaRPr lang="en-GB"/>
                    </a:p>
                    <a:p>
                      <a:pPr marL="0" lvl="0" indent="0" algn="l">
                        <a:lnSpc>
                          <a:spcPct val="100000"/>
                        </a:lnSpc>
                        <a:buNone/>
                      </a:pPr>
                      <a:r>
                        <a:rPr lang="en-GB" sz="1100" b="0" i="0" u="none" strike="noStrike" baseline="0" noProof="0">
                          <a:solidFill>
                            <a:srgbClr val="000000"/>
                          </a:solidFill>
                          <a:latin typeface="Arial"/>
                        </a:rPr>
                        <a:t>The Rythm of the Rain - Grahame Barker Smith (reading booth)</a:t>
                      </a:r>
                    </a:p>
                    <a:p>
                      <a:pPr lvl="0">
                        <a:buNone/>
                      </a:pPr>
                      <a:endParaRPr lang="en-GB" sz="1100"/>
                    </a:p>
                  </a:txBody>
                  <a:tcP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Poetry (</a:t>
                      </a:r>
                      <a:r>
                        <a:rPr lang="en-GB" sz="1100" b="0" i="0" u="none" strike="noStrike" baseline="0" noProof="0">
                          <a:solidFill>
                            <a:srgbClr val="000000"/>
                          </a:solidFill>
                          <a:latin typeface="Arial"/>
                        </a:rPr>
                        <a:t>reading booth)</a:t>
                      </a:r>
                      <a:endParaRPr lang="en-US" sz="1100" b="0" i="0" u="none"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Life doesn't frighten me at all - Maya Angelou </a:t>
                      </a:r>
                      <a:endParaRPr lang="en-US" sz="1100" b="0" i="0" u="none"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Arial"/>
                        </a:rPr>
                        <a:t>Oh The Places You’ll Go - Dr Seus - </a:t>
                      </a:r>
                      <a:endParaRPr lang="en-GB"/>
                    </a:p>
                    <a:p>
                      <a:pPr lvl="0">
                        <a:buNone/>
                      </a:pPr>
                      <a:endParaRPr lang="en-GB" sz="1100">
                        <a:highlight>
                          <a:srgbClr val="FFFF00"/>
                        </a:highlight>
                      </a:endParaRPr>
                    </a:p>
                  </a:txBody>
                  <a:tcPr>
                    <a:solidFill>
                      <a:srgbClr val="EA8039"/>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prepare poems and play scripts to read aloud and to perform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identify themes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recognise some different forms of poetry</a:t>
                      </a:r>
                    </a:p>
                    <a:p>
                      <a:pPr lvl="0">
                        <a:buNone/>
                      </a:pPr>
                      <a:r>
                        <a:rPr lang="en-GB" sz="1100" b="0" i="0" u="none" strike="noStrike" noProof="0">
                          <a:solidFill>
                            <a:srgbClr val="000000"/>
                          </a:solidFill>
                          <a:latin typeface="Calibri"/>
                        </a:rPr>
                        <a:t>Thursday-To identify conventions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 To draw inferences </a:t>
                      </a:r>
                      <a:endParaRPr lang="en-GB"/>
                    </a:p>
                  </a:txBody>
                  <a:tcPr>
                    <a:solidFill>
                      <a:srgbClr val="F8A885"/>
                    </a:solidFill>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Monday-prepare poems and play scripts to read aloud and to perform </a:t>
                      </a: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Tuesday-recognise some different forms of poetry </a:t>
                      </a:r>
                    </a:p>
                    <a:p>
                      <a:pPr marL="0" lvl="0" indent="0" algn="l">
                        <a:lnSpc>
                          <a:spcPct val="100000"/>
                        </a:lnSpc>
                        <a:buNone/>
                      </a:pPr>
                      <a:r>
                        <a:rPr lang="en-US" sz="1100" b="0" i="0" u="none" strike="noStrike" noProof="0">
                          <a:solidFill>
                            <a:srgbClr val="000000"/>
                          </a:solidFill>
                          <a:latin typeface="Calibri"/>
                        </a:rPr>
                        <a:t>Wednesday-identify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 identify conventions across a range of poems</a:t>
                      </a:r>
                    </a:p>
                    <a:p>
                      <a:pPr marL="0" lvl="0" indent="0" algn="l">
                        <a:lnSpc>
                          <a:spcPct val="100000"/>
                        </a:lnSpc>
                        <a:buNone/>
                      </a:pPr>
                      <a:r>
                        <a:rPr lang="en-US" sz="1100" b="0" i="0" u="none" strike="noStrike" noProof="0">
                          <a:solidFill>
                            <a:srgbClr val="000000"/>
                          </a:solidFill>
                          <a:latin typeface="Calibri"/>
                        </a:rPr>
                        <a:t>Friday- discuss words and phrases that capture the reader’s interest and imagination </a:t>
                      </a:r>
                      <a:endParaRPr lang="en-GB"/>
                    </a:p>
                  </a:txBody>
                  <a:tcPr>
                    <a:solidFill>
                      <a:srgbClr val="F8A885"/>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Non-Fiction</a:t>
                      </a:r>
                      <a:endParaRPr lang="en-US" sz="1100" u="sng"/>
                    </a:p>
                    <a:p>
                      <a:pPr marL="0" lvl="0" indent="0" algn="l">
                        <a:lnSpc>
                          <a:spcPct val="100000"/>
                        </a:lnSpc>
                        <a:buNone/>
                      </a:pPr>
                      <a:r>
                        <a:rPr lang="en-GB" sz="1100" b="0" i="0" u="none" strike="noStrike" baseline="0" noProof="0">
                          <a:solidFill>
                            <a:srgbClr val="000000"/>
                          </a:solidFill>
                          <a:latin typeface="Calibri"/>
                        </a:rPr>
                        <a:t>Atlas of Animal Adventures – Rachel Williams/ Emily Hawkins  (writing unit text)</a:t>
                      </a:r>
                      <a:endParaRPr lang="en-GB" sz="1100"/>
                    </a:p>
                    <a:p>
                      <a:pPr marL="0" marR="0" lvl="0" indent="0" algn="l" defTabSz="914400">
                        <a:lnSpc>
                          <a:spcPct val="100000"/>
                        </a:lnSpc>
                        <a:spcBef>
                          <a:spcPts val="0"/>
                        </a:spcBef>
                        <a:spcAft>
                          <a:spcPts val="0"/>
                        </a:spcAft>
                        <a:buClrTx/>
                        <a:buSzTx/>
                        <a:buFontTx/>
                        <a:buNone/>
                        <a:tabLst/>
                        <a:defRPr/>
                      </a:pPr>
                      <a:endParaRPr lang="en-GB" sz="1100"/>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 </a:t>
                      </a:r>
                      <a:r>
                        <a:rPr lang="en-GB" sz="1100" b="0" i="0" u="none" strike="noStrike" baseline="0" noProof="0">
                          <a:solidFill>
                            <a:srgbClr val="000000"/>
                          </a:solidFill>
                          <a:latin typeface="Arial"/>
                        </a:rPr>
                        <a:t>Little Badman And The Invasion Of The Killer Aunties by Humza Arshad and Henry White (R.E link)</a:t>
                      </a:r>
                      <a:endParaRPr lang="en-GB" sz="1100" b="0" i="0" u="sng" strike="noStrike" baseline="0" noProof="0">
                        <a:solidFill>
                          <a:srgbClr val="000000"/>
                        </a:solidFill>
                        <a:latin typeface="Calibri"/>
                      </a:endParaRPr>
                    </a:p>
                  </a:txBody>
                  <a:tcPr>
                    <a:solidFill>
                      <a:srgbClr val="EA8039"/>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100" b="0" i="0" u="sng" strike="noStrike" noProof="0">
                          <a:solidFill>
                            <a:srgbClr val="000000"/>
                          </a:solidFill>
                          <a:latin typeface="Calibri"/>
                        </a:rPr>
                        <a:t>Key Los</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conventions in a wide range of books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Tuesday-explain the meaning of words in context</a:t>
                      </a:r>
                    </a:p>
                    <a:p>
                      <a:pPr marL="0" lvl="0" indent="0" algn="l">
                        <a:lnSpc>
                          <a:spcPct val="100000"/>
                        </a:lnSpc>
                        <a:buNone/>
                      </a:pPr>
                      <a:r>
                        <a:rPr lang="en-GB" sz="1100" b="0" i="0" u="none" strike="noStrike" noProof="0">
                          <a:solidFill>
                            <a:srgbClr val="000000"/>
                          </a:solidFill>
                          <a:latin typeface="Calibri"/>
                        </a:rPr>
                        <a:t>Wednesday-</a:t>
                      </a:r>
                      <a:r>
                        <a:rPr lang="en-US" sz="1100" b="0" i="0" u="none" strike="noStrike" noProof="0">
                          <a:solidFill>
                            <a:srgbClr val="000000"/>
                          </a:solidFill>
                          <a:latin typeface="Calibri"/>
                        </a:rPr>
                        <a:t>retrieve and record information from non-fiction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a:t>
                      </a:r>
                      <a:r>
                        <a:rPr lang="en-US" sz="1100" b="0" i="0" u="none" strike="noStrike" noProof="0">
                          <a:solidFill>
                            <a:srgbClr val="000000"/>
                          </a:solidFill>
                          <a:latin typeface="Calibri"/>
                        </a:rPr>
                        <a:t>skills</a:t>
                      </a:r>
                    </a:p>
                  </a:txBody>
                  <a:tcPr>
                    <a:solidFill>
                      <a:srgbClr val="F8A885"/>
                    </a:solidFill>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 - To identify how structure contributes to meaning</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identify main ideas drawn from more than 1 paragraph and summarising these.</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identify how presentation contributes to meaning (e.g.  certain words written in a different font/bold/italics for emphasis.</a:t>
                      </a:r>
                    </a:p>
                    <a:p>
                      <a:pPr lvl="0">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Friday-skills</a:t>
                      </a:r>
                      <a:endParaRPr lang="en-GB"/>
                    </a:p>
                  </a:txBody>
                  <a:tcPr>
                    <a:solidFill>
                      <a:srgbClr val="F8A885"/>
                    </a:solidFill>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chemeClr val="tx1"/>
                          </a:solidFill>
                          <a:latin typeface="Calibri"/>
                        </a:rPr>
                        <a:t>Non-fiction-</a:t>
                      </a:r>
                      <a:r>
                        <a:rPr lang="en-GB" sz="1100" b="0" i="0" u="none" strike="noStrike" baseline="0" noProof="0">
                          <a:solidFill>
                            <a:schemeClr val="tx1"/>
                          </a:solidFill>
                          <a:latin typeface="Calibri"/>
                        </a:rPr>
                        <a:t> National Geographic -1001 Inventions and Awesome Facts From Muslim Civilization (history link)</a:t>
                      </a:r>
                    </a:p>
                    <a:p>
                      <a:pPr marL="0" marR="0" lvl="0" indent="0" algn="l">
                        <a:lnSpc>
                          <a:spcPct val="100000"/>
                        </a:lnSpc>
                        <a:spcBef>
                          <a:spcPts val="0"/>
                        </a:spcBef>
                        <a:spcAft>
                          <a:spcPts val="0"/>
                        </a:spcAft>
                        <a:buClrTx/>
                        <a:buSzTx/>
                        <a:buFontTx/>
                        <a:buNone/>
                      </a:pPr>
                      <a:endParaRPr lang="en-GB" sz="1100">
                        <a:highlight>
                          <a:srgbClr val="FFFF00"/>
                        </a:highlight>
                      </a:endParaRPr>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endParaRPr lang="en-US" sz="1100" u="sng"/>
                    </a:p>
                    <a:p>
                      <a:pPr marL="0" lvl="0" indent="0" algn="l">
                        <a:lnSpc>
                          <a:spcPct val="100000"/>
                        </a:lnSpc>
                        <a:buNone/>
                      </a:pPr>
                      <a:r>
                        <a:rPr lang="en-GB" sz="1100" b="0" i="0" u="none" strike="noStrike" baseline="0" noProof="0">
                          <a:solidFill>
                            <a:srgbClr val="000000"/>
                          </a:solidFill>
                          <a:latin typeface="Calibri"/>
                        </a:rPr>
                        <a:t>Agent Asha Mission Shark Bytes - Sophie Deen (reading booth)</a:t>
                      </a:r>
                      <a:endParaRPr lang="en-GB" sz="1100"/>
                    </a:p>
                    <a:p>
                      <a:pPr lvl="0">
                        <a:buNone/>
                      </a:pPr>
                      <a:endParaRPr lang="en-GB" sz="1100"/>
                    </a:p>
                  </a:txBody>
                  <a:tcPr>
                    <a:solidFill>
                      <a:srgbClr val="ED7D31"/>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 To explain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Tuesday-To retrieve and record information from non-fiction </a:t>
                      </a:r>
                    </a:p>
                    <a:p>
                      <a:pPr lvl="0">
                        <a:buNone/>
                      </a:pPr>
                      <a:r>
                        <a:rPr lang="en-GB" sz="1200" b="0" i="0" u="none" strike="noStrike" noProof="0">
                          <a:solidFill>
                            <a:srgbClr val="000000"/>
                          </a:solidFill>
                          <a:latin typeface="Calibri"/>
                        </a:rPr>
                        <a:t>Wednesday-To identify how structure contributes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Thursday-To identify themes in a wide range of books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Friday-To identify how language contributes to meaning </a:t>
                      </a:r>
                      <a:endParaRPr lang="en-GB"/>
                    </a:p>
                  </a:txBody>
                  <a:tcPr>
                    <a:solidFill>
                      <a:srgbClr val="F8A885"/>
                    </a:solidFill>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Tuesday-predict what might happen from details stated and implied</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Wednesday-retell orally</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Thursday-Identify main ideas drawn from more than one paragraph</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Friday-identify how language contributes to meaning </a:t>
                      </a:r>
                      <a:endParaRPr lang="en-GB"/>
                    </a:p>
                  </a:txBody>
                  <a:tcPr>
                    <a:solidFill>
                      <a:srgbClr val="F8A885"/>
                    </a:solidFill>
                  </a:tcPr>
                </a:tc>
                <a:extLst>
                  <a:ext uri="{0D108BD9-81ED-4DB2-BD59-A6C34878D82A}">
                    <a16:rowId xmlns:a16="http://schemas.microsoft.com/office/drawing/2014/main" val="2016320638"/>
                  </a:ext>
                </a:extLst>
              </a:tr>
            </a:tbl>
          </a:graphicData>
        </a:graphic>
      </p:graphicFrame>
    </p:spTree>
    <p:extLst>
      <p:ext uri="{BB962C8B-B14F-4D97-AF65-F5344CB8AC3E}">
        <p14:creationId xmlns:p14="http://schemas.microsoft.com/office/powerpoint/2010/main" val="219004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1763969430"/>
              </p:ext>
            </p:extLst>
          </p:nvPr>
        </p:nvGraphicFramePr>
        <p:xfrm>
          <a:off x="0" y="0"/>
          <a:ext cx="12191971" cy="6858003"/>
        </p:xfrm>
        <a:graphic>
          <a:graphicData uri="http://schemas.openxmlformats.org/drawingml/2006/table">
            <a:tbl>
              <a:tblPr>
                <a:tableStyleId>{775DCB02-9BB8-47FD-8907-85C794F793BA}</a:tableStyleId>
              </a:tblPr>
              <a:tblGrid>
                <a:gridCol w="5344066">
                  <a:extLst>
                    <a:ext uri="{9D8B030D-6E8A-4147-A177-3AD203B41FA5}">
                      <a16:colId xmlns:a16="http://schemas.microsoft.com/office/drawing/2014/main" val="1101563154"/>
                    </a:ext>
                  </a:extLst>
                </a:gridCol>
                <a:gridCol w="456527">
                  <a:extLst>
                    <a:ext uri="{9D8B030D-6E8A-4147-A177-3AD203B41FA5}">
                      <a16:colId xmlns:a16="http://schemas.microsoft.com/office/drawing/2014/main" val="3739061987"/>
                    </a:ext>
                  </a:extLst>
                </a:gridCol>
                <a:gridCol w="456527">
                  <a:extLst>
                    <a:ext uri="{9D8B030D-6E8A-4147-A177-3AD203B41FA5}">
                      <a16:colId xmlns:a16="http://schemas.microsoft.com/office/drawing/2014/main" val="365567640"/>
                    </a:ext>
                  </a:extLst>
                </a:gridCol>
                <a:gridCol w="456527">
                  <a:extLst>
                    <a:ext uri="{9D8B030D-6E8A-4147-A177-3AD203B41FA5}">
                      <a16:colId xmlns:a16="http://schemas.microsoft.com/office/drawing/2014/main" val="3261331511"/>
                    </a:ext>
                  </a:extLst>
                </a:gridCol>
                <a:gridCol w="456527">
                  <a:extLst>
                    <a:ext uri="{9D8B030D-6E8A-4147-A177-3AD203B41FA5}">
                      <a16:colId xmlns:a16="http://schemas.microsoft.com/office/drawing/2014/main" val="3675626289"/>
                    </a:ext>
                  </a:extLst>
                </a:gridCol>
                <a:gridCol w="456527">
                  <a:extLst>
                    <a:ext uri="{9D8B030D-6E8A-4147-A177-3AD203B41FA5}">
                      <a16:colId xmlns:a16="http://schemas.microsoft.com/office/drawing/2014/main" val="1203911079"/>
                    </a:ext>
                  </a:extLst>
                </a:gridCol>
                <a:gridCol w="456527">
                  <a:extLst>
                    <a:ext uri="{9D8B030D-6E8A-4147-A177-3AD203B41FA5}">
                      <a16:colId xmlns:a16="http://schemas.microsoft.com/office/drawing/2014/main" val="516866282"/>
                    </a:ext>
                  </a:extLst>
                </a:gridCol>
                <a:gridCol w="456527">
                  <a:extLst>
                    <a:ext uri="{9D8B030D-6E8A-4147-A177-3AD203B41FA5}">
                      <a16:colId xmlns:a16="http://schemas.microsoft.com/office/drawing/2014/main" val="3835468091"/>
                    </a:ext>
                  </a:extLst>
                </a:gridCol>
                <a:gridCol w="456527">
                  <a:extLst>
                    <a:ext uri="{9D8B030D-6E8A-4147-A177-3AD203B41FA5}">
                      <a16:colId xmlns:a16="http://schemas.microsoft.com/office/drawing/2014/main" val="2200016958"/>
                    </a:ext>
                  </a:extLst>
                </a:gridCol>
                <a:gridCol w="456527">
                  <a:extLst>
                    <a:ext uri="{9D8B030D-6E8A-4147-A177-3AD203B41FA5}">
                      <a16:colId xmlns:a16="http://schemas.microsoft.com/office/drawing/2014/main" val="2602522037"/>
                    </a:ext>
                  </a:extLst>
                </a:gridCol>
                <a:gridCol w="456527">
                  <a:extLst>
                    <a:ext uri="{9D8B030D-6E8A-4147-A177-3AD203B41FA5}">
                      <a16:colId xmlns:a16="http://schemas.microsoft.com/office/drawing/2014/main" val="2030296416"/>
                    </a:ext>
                  </a:extLst>
                </a:gridCol>
                <a:gridCol w="456527">
                  <a:extLst>
                    <a:ext uri="{9D8B030D-6E8A-4147-A177-3AD203B41FA5}">
                      <a16:colId xmlns:a16="http://schemas.microsoft.com/office/drawing/2014/main" val="709361438"/>
                    </a:ext>
                  </a:extLst>
                </a:gridCol>
                <a:gridCol w="456527">
                  <a:extLst>
                    <a:ext uri="{9D8B030D-6E8A-4147-A177-3AD203B41FA5}">
                      <a16:colId xmlns:a16="http://schemas.microsoft.com/office/drawing/2014/main" val="708924197"/>
                    </a:ext>
                  </a:extLst>
                </a:gridCol>
                <a:gridCol w="456527">
                  <a:extLst>
                    <a:ext uri="{9D8B030D-6E8A-4147-A177-3AD203B41FA5}">
                      <a16:colId xmlns:a16="http://schemas.microsoft.com/office/drawing/2014/main" val="390281794"/>
                    </a:ext>
                  </a:extLst>
                </a:gridCol>
                <a:gridCol w="456527">
                  <a:extLst>
                    <a:ext uri="{9D8B030D-6E8A-4147-A177-3AD203B41FA5}">
                      <a16:colId xmlns:a16="http://schemas.microsoft.com/office/drawing/2014/main" val="2598170627"/>
                    </a:ext>
                  </a:extLst>
                </a:gridCol>
                <a:gridCol w="456527">
                  <a:extLst>
                    <a:ext uri="{9D8B030D-6E8A-4147-A177-3AD203B41FA5}">
                      <a16:colId xmlns:a16="http://schemas.microsoft.com/office/drawing/2014/main" val="3062219849"/>
                    </a:ext>
                  </a:extLst>
                </a:gridCol>
              </a:tblGrid>
              <a:tr h="301232">
                <a:tc gridSpan="16">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1 Reading Comprehension  Through Book Talk Objectives Autumn</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FFC000"/>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defTabSz="914400">
                        <a:tabLst/>
                        <a:defRPr/>
                      </a:pPr>
                      <a:endParaRPr lang="en-US"/>
                    </a:p>
                  </a:txBody>
                  <a:tcPr marL="3406" marR="3406" marT="3406" marB="0" anchor="b"/>
                </a:tc>
                <a:tc hMerge="1">
                  <a:txBody>
                    <a:bodyPr/>
                    <a:lstStyle/>
                    <a:p>
                      <a:pPr defTabSz="914400">
                        <a:tabLst/>
                        <a:defRPr/>
                      </a:pPr>
                      <a:endParaRPr lang="en-US"/>
                    </a:p>
                  </a:txBody>
                  <a:tcPr marL="3406" marR="3406" marT="3406" marB="0" anchor="b"/>
                </a:tc>
                <a:tc hMerge="1">
                  <a:txBody>
                    <a:bodyPr/>
                    <a:lstStyle/>
                    <a:p>
                      <a:pPr defTabSz="914400">
                        <a:tabLst/>
                        <a:defRPr/>
                      </a:pPr>
                      <a:endParaRPr lang="en-US"/>
                    </a:p>
                  </a:txBody>
                  <a:tcPr marL="3406" marR="3406" marT="3406" marB="0" anchor="b"/>
                </a:tc>
                <a:tc hMerge="1">
                  <a:txBody>
                    <a:bodyPr/>
                    <a:lstStyle/>
                    <a:p>
                      <a:pPr defTabSz="914400">
                        <a:tabLst/>
                        <a:defRPr/>
                      </a:pPr>
                      <a:endParaRPr lang="en-US"/>
                    </a:p>
                  </a:txBody>
                  <a:tcPr marL="3406" marR="3406" marT="3406" marB="0" anchor="b"/>
                </a:tc>
                <a:extLst>
                  <a:ext uri="{0D108BD9-81ED-4DB2-BD59-A6C34878D82A}">
                    <a16:rowId xmlns:a16="http://schemas.microsoft.com/office/drawing/2014/main" val="1610128660"/>
                  </a:ext>
                </a:extLst>
              </a:tr>
              <a:tr h="264097">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W13</a:t>
                      </a:r>
                    </a:p>
                  </a:txBody>
                  <a:tcPr marL="3305" marR="3305" marT="3305" marB="0" anchor="b"/>
                </a:tc>
                <a:tc>
                  <a:txBody>
                    <a:bodyPr/>
                    <a:lstStyle/>
                    <a:p>
                      <a:pPr lvl="0" algn="ctr">
                        <a:buNone/>
                      </a:pPr>
                      <a:r>
                        <a:rPr lang="en-GB" sz="800" b="1" u="none" strike="noStrike">
                          <a:solidFill>
                            <a:srgbClr val="000000"/>
                          </a:solidFill>
                          <a:effectLst/>
                        </a:rPr>
                        <a:t>W14</a:t>
                      </a:r>
                    </a:p>
                  </a:txBody>
                  <a:tcPr marL="3305" marR="3305" marT="3305" marB="0" anchor="b"/>
                </a:tc>
                <a:tc>
                  <a:txBody>
                    <a:bodyPr/>
                    <a:lstStyle/>
                    <a:p>
                      <a:pPr lvl="0" algn="ctr">
                        <a:buNone/>
                      </a:pPr>
                      <a:r>
                        <a:rPr lang="en-GB" sz="800" b="1" u="none" strike="noStrike">
                          <a:solidFill>
                            <a:srgbClr val="000000"/>
                          </a:solidFill>
                          <a:effectLst/>
                        </a:rPr>
                        <a:t>W15</a:t>
                      </a:r>
                    </a:p>
                  </a:txBody>
                  <a:tcPr marL="3305" marR="3305" marT="3305" marB="0" anchor="b"/>
                </a:tc>
                <a:extLst>
                  <a:ext uri="{0D108BD9-81ED-4DB2-BD59-A6C34878D82A}">
                    <a16:rowId xmlns:a16="http://schemas.microsoft.com/office/drawing/2014/main" val="3785340028"/>
                  </a:ext>
                </a:extLst>
              </a:tr>
              <a:tr h="7839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a:solidFill>
                            <a:srgbClr val="000000"/>
                          </a:solidFill>
                          <a:effectLst/>
                        </a:rPr>
                        <a:t>Listening to and discussing a wide range of poems, stories and non-fiction at a level beyond that at which they can read independently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524044">
                <a:tc>
                  <a:txBody>
                    <a:bodyPr/>
                    <a:lstStyle/>
                    <a:p>
                      <a:pPr algn="l" fontAlgn="b"/>
                      <a:r>
                        <a:rPr lang="en-US" sz="1400" b="1" u="none" strike="noStrike">
                          <a:solidFill>
                            <a:srgbClr val="000000"/>
                          </a:solidFill>
                          <a:effectLst/>
                        </a:rPr>
                        <a:t>Begin to link what they read or hear to their own experiences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783989">
                <a:tc>
                  <a:txBody>
                    <a:bodyPr/>
                    <a:lstStyle/>
                    <a:p>
                      <a:pPr algn="l" fontAlgn="b"/>
                      <a:r>
                        <a:rPr lang="en-US" sz="1400" b="1" u="none" strike="noStrike">
                          <a:solidFill>
                            <a:srgbClr val="000000"/>
                          </a:solidFill>
                          <a:effectLst/>
                        </a:rPr>
                        <a:t>Become very familiar with key stories, fairy stories and traditional tales, retelling them and considering their particular characteristics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264097">
                <a:tc>
                  <a:txBody>
                    <a:bodyPr/>
                    <a:lstStyle/>
                    <a:p>
                      <a:pPr algn="l" fontAlgn="b"/>
                      <a:r>
                        <a:rPr lang="en-US" sz="1400" b="1" u="none" strike="noStrike">
                          <a:solidFill>
                            <a:srgbClr val="000000"/>
                          </a:solidFill>
                          <a:effectLst/>
                        </a:rPr>
                        <a:t> </a:t>
                      </a:r>
                      <a:r>
                        <a:rPr lang="en-US" sz="1400" b="1" u="none" strike="noStrike" err="1">
                          <a:solidFill>
                            <a:srgbClr val="000000"/>
                          </a:solidFill>
                          <a:effectLst/>
                        </a:rPr>
                        <a:t>Recognise</a:t>
                      </a:r>
                      <a:r>
                        <a:rPr lang="en-US" sz="1400" b="1" u="none" strike="noStrike">
                          <a:solidFill>
                            <a:srgbClr val="000000"/>
                          </a:solidFill>
                          <a:effectLst/>
                        </a:rPr>
                        <a:t> and join in with predictable phrases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524044">
                <a:tc>
                  <a:txBody>
                    <a:bodyPr/>
                    <a:lstStyle/>
                    <a:p>
                      <a:pPr algn="l" fontAlgn="b"/>
                      <a:r>
                        <a:rPr lang="en-US" sz="1400" b="1" u="none" strike="noStrike">
                          <a:solidFill>
                            <a:srgbClr val="000000"/>
                          </a:solidFill>
                          <a:effectLst/>
                        </a:rPr>
                        <a:t> Learning to appreciate rhymes and poems, and to recite some by heart</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524044">
                <a:tc>
                  <a:txBody>
                    <a:bodyPr/>
                    <a:lstStyle/>
                    <a:p>
                      <a:pPr algn="l" fontAlgn="b"/>
                      <a:r>
                        <a:rPr lang="en-US" sz="1400" b="1" u="none" strike="noStrike">
                          <a:solidFill>
                            <a:srgbClr val="000000"/>
                          </a:solidFill>
                          <a:effectLst/>
                        </a:rPr>
                        <a:t>Discussing word meanings, linking new meanings to those already known</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524044">
                <a:tc>
                  <a:txBody>
                    <a:bodyPr/>
                    <a:lstStyle/>
                    <a:p>
                      <a:pPr algn="l" fontAlgn="b"/>
                      <a:r>
                        <a:rPr lang="en-US" sz="1400" b="1" u="none" strike="noStrike">
                          <a:solidFill>
                            <a:srgbClr val="000000"/>
                          </a:solidFill>
                          <a:effectLst/>
                        </a:rPr>
                        <a:t>Draw on what they already know or on background information and vocabulary provided by the teacher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r>
                        <a:rPr lang="en-GB" sz="110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524044">
                <a:tc>
                  <a:txBody>
                    <a:bodyPr/>
                    <a:lstStyle/>
                    <a:p>
                      <a:pPr algn="l" fontAlgn="b"/>
                      <a:r>
                        <a:rPr lang="en-US" sz="1400" b="1" u="none" strike="noStrike">
                          <a:solidFill>
                            <a:srgbClr val="000000"/>
                          </a:solidFill>
                          <a:effectLst/>
                        </a:rPr>
                        <a:t>Check that the text makes sense to them as they read and correcting inaccurate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1100" b="0" i="0" u="none" strike="noStrike">
                        <a:solidFill>
                          <a:srgbClr val="000000"/>
                        </a:solidFill>
                        <a:effectLst/>
                        <a:latin typeface="Calibri"/>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64097">
                <a:tc>
                  <a:txBody>
                    <a:bodyPr/>
                    <a:lstStyle/>
                    <a:p>
                      <a:pPr algn="l" fontAlgn="b"/>
                      <a:r>
                        <a:rPr lang="en-US" sz="1400" b="1" u="none" strike="noStrike">
                          <a:solidFill>
                            <a:srgbClr val="000000"/>
                          </a:solidFill>
                          <a:effectLst/>
                        </a:rPr>
                        <a:t>Discuss the significance of the title and events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91369123"/>
                  </a:ext>
                </a:extLst>
              </a:tr>
              <a:tr h="264097">
                <a:tc>
                  <a:txBody>
                    <a:bodyPr/>
                    <a:lstStyle/>
                    <a:p>
                      <a:pPr algn="l" fontAlgn="b"/>
                      <a:r>
                        <a:rPr lang="en-US" sz="1400" b="1" u="none" strike="noStrike">
                          <a:solidFill>
                            <a:srgbClr val="000000"/>
                          </a:solidFill>
                          <a:effectLst/>
                        </a:rPr>
                        <a:t>Make inferences on the basis of what is being said and done</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524044">
                <a:tc>
                  <a:txBody>
                    <a:bodyPr/>
                    <a:lstStyle/>
                    <a:p>
                      <a:pPr algn="l" fontAlgn="b"/>
                      <a:r>
                        <a:rPr lang="en-US" sz="1400" b="1" u="none" strike="noStrike">
                          <a:solidFill>
                            <a:srgbClr val="000000"/>
                          </a:solidFill>
                          <a:effectLst/>
                        </a:rPr>
                        <a:t>Predict what might happen on the basis of what has been read so far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1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524044">
                <a:tc>
                  <a:txBody>
                    <a:bodyPr/>
                    <a:lstStyle/>
                    <a:p>
                      <a:pPr algn="l" fontAlgn="b"/>
                      <a:r>
                        <a:rPr lang="en-US" sz="1400" b="1" u="none" strike="noStrike">
                          <a:solidFill>
                            <a:srgbClr val="000000"/>
                          </a:solidFill>
                          <a:effectLst/>
                        </a:rPr>
                        <a:t>Participate in discussion about what is read to them, taking turns and listening to what others say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681713109"/>
                  </a:ext>
                </a:extLst>
              </a:tr>
              <a:tr h="264097">
                <a:tc>
                  <a:txBody>
                    <a:bodyPr/>
                    <a:lstStyle/>
                    <a:p>
                      <a:pPr algn="l" fontAlgn="b"/>
                      <a:r>
                        <a:rPr lang="en-US" sz="1400" b="1" u="none" strike="noStrike">
                          <a:solidFill>
                            <a:srgbClr val="000000"/>
                          </a:solidFill>
                          <a:effectLst/>
                        </a:rPr>
                        <a:t>Explain clearly their understanding of what is read to them</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bl>
          </a:graphicData>
        </a:graphic>
      </p:graphicFrame>
    </p:spTree>
    <p:extLst>
      <p:ext uri="{BB962C8B-B14F-4D97-AF65-F5344CB8AC3E}">
        <p14:creationId xmlns:p14="http://schemas.microsoft.com/office/powerpoint/2010/main" val="2113655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408665718"/>
              </p:ext>
            </p:extLst>
          </p:nvPr>
        </p:nvGraphicFramePr>
        <p:xfrm>
          <a:off x="0" y="0"/>
          <a:ext cx="12191998" cy="6871455"/>
        </p:xfrm>
        <a:graphic>
          <a:graphicData uri="http://schemas.openxmlformats.org/drawingml/2006/table">
            <a:tbl>
              <a:tblPr firstRow="1" bandRow="1">
                <a:tableStyleId>{284E427A-3D55-4303-BF80-6455036E1DE7}</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920916">
                <a:tc>
                  <a:txBody>
                    <a:bodyPr/>
                    <a:lstStyle/>
                    <a:p>
                      <a:r>
                        <a:rPr lang="en-GB"/>
                        <a:t>Year 4 Summer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4 Summer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5950539">
                <a:tc>
                  <a:txBody>
                    <a:bodyPr/>
                    <a:lstStyle/>
                    <a:p>
                      <a:pPr marL="0" lvl="0" indent="0" algn="l">
                        <a:lnSpc>
                          <a:spcPct val="100000"/>
                        </a:lnSpc>
                        <a:buNone/>
                      </a:pPr>
                      <a:r>
                        <a:rPr lang="en-GB" sz="1800" b="0" i="0" u="none" strike="noStrike" baseline="0" noProof="0">
                          <a:solidFill>
                            <a:srgbClr val="000000"/>
                          </a:solidFill>
                          <a:latin typeface="Calibri"/>
                        </a:rPr>
                        <a:t>Kate Wilkinson -  </a:t>
                      </a:r>
                      <a:endParaRPr lang="en-US"/>
                    </a:p>
                    <a:p>
                      <a:pPr marL="0" lvl="0" indent="0" algn="l">
                        <a:lnSpc>
                          <a:spcPct val="100000"/>
                        </a:lnSpc>
                        <a:buNone/>
                      </a:pPr>
                      <a:r>
                        <a:rPr lang="en-GB" sz="1800" b="0" i="0" u="none" strike="noStrike" baseline="0" noProof="0">
                          <a:solidFill>
                            <a:srgbClr val="000000"/>
                          </a:solidFill>
                          <a:latin typeface="Calibri"/>
                        </a:rPr>
                        <a:t>Edie and the Box of Flits </a:t>
                      </a:r>
                      <a:endParaRPr lang="en-GB"/>
                    </a:p>
                    <a:p>
                      <a:pPr lvl="0">
                        <a:buNone/>
                      </a:pPr>
                      <a:endParaRPr lang="en-GB" sz="1800" b="0" i="0" u="none" strike="noStrike" noProof="0">
                        <a:latin typeface="Calibri"/>
                      </a:endParaRPr>
                    </a:p>
                  </a:txBody>
                  <a:tcPr/>
                </a:tc>
                <a:tc>
                  <a:txBody>
                    <a:bodyPr/>
                    <a:lstStyle/>
                    <a:p>
                      <a:pPr marL="0" lvl="0" indent="0" algn="l">
                        <a:lnSpc>
                          <a:spcPct val="100000"/>
                        </a:lnSpc>
                        <a:buNone/>
                      </a:pPr>
                      <a:r>
                        <a:rPr lang="en-GB" sz="1800" b="0" i="0" u="none" strike="noStrike" baseline="0" noProof="0">
                          <a:solidFill>
                            <a:srgbClr val="000000"/>
                          </a:solidFill>
                          <a:latin typeface="Calibri"/>
                        </a:rPr>
                        <a:t>Kate DiCamillo -  </a:t>
                      </a:r>
                      <a:endParaRPr lang="en-US"/>
                    </a:p>
                    <a:p>
                      <a:pPr marL="0" lvl="0" indent="0" algn="l">
                        <a:lnSpc>
                          <a:spcPct val="100000"/>
                        </a:lnSpc>
                        <a:buNone/>
                      </a:pPr>
                      <a:r>
                        <a:rPr lang="en-GB" sz="1800" b="0" i="0" u="none" strike="noStrike" baseline="0" noProof="0">
                          <a:solidFill>
                            <a:srgbClr val="000000"/>
                          </a:solidFill>
                          <a:latin typeface="Calibri"/>
                        </a:rPr>
                        <a:t>The Miraculous Journey of Edward Tulane </a:t>
                      </a:r>
                      <a:endParaRPr lang="en-GB"/>
                    </a:p>
                    <a:p>
                      <a:pPr lvl="0">
                        <a:buNone/>
                      </a:pPr>
                      <a:endParaRPr lang="en-GB" sz="1800" b="0" i="0" u="none" strike="noStrike" noProof="0">
                        <a:latin typeface="Calibri"/>
                      </a:endParaRPr>
                    </a:p>
                  </a:txBody>
                  <a:tcPr/>
                </a:tc>
                <a:extLst>
                  <a:ext uri="{0D108BD9-81ED-4DB2-BD59-A6C34878D82A}">
                    <a16:rowId xmlns:a16="http://schemas.microsoft.com/office/drawing/2014/main" val="3674620146"/>
                  </a:ext>
                </a:extLst>
              </a:tr>
            </a:tbl>
          </a:graphicData>
        </a:graphic>
      </p:graphicFrame>
      <p:pic>
        <p:nvPicPr>
          <p:cNvPr id="2" name="Picture 1" descr="Edie and the Box of Flits (Edie and the Flits 1) : Wilkinson, Kate, Berger,  Joe: Amazon.co.uk: Books">
            <a:extLst>
              <a:ext uri="{FF2B5EF4-FFF2-40B4-BE49-F238E27FC236}">
                <a16:creationId xmlns:a16="http://schemas.microsoft.com/office/drawing/2014/main" id="{D0CF7D99-C37A-F7E3-1CFF-AE22CC157B4B}"/>
              </a:ext>
            </a:extLst>
          </p:cNvPr>
          <p:cNvPicPr>
            <a:picLocks noChangeAspect="1"/>
          </p:cNvPicPr>
          <p:nvPr/>
        </p:nvPicPr>
        <p:blipFill>
          <a:blip r:embed="rId3"/>
          <a:stretch>
            <a:fillRect/>
          </a:stretch>
        </p:blipFill>
        <p:spPr>
          <a:xfrm>
            <a:off x="1629464" y="2014847"/>
            <a:ext cx="2678734" cy="4114799"/>
          </a:xfrm>
          <a:prstGeom prst="rect">
            <a:avLst/>
          </a:prstGeom>
        </p:spPr>
      </p:pic>
      <p:pic>
        <p:nvPicPr>
          <p:cNvPr id="4" name="Picture 3" descr="The Miraculous Journey of Edward Tulane: Amazon.co.uk: DiCamillo, Kate,  Ibatoulline, Bagram: 9780763625894: Books">
            <a:extLst>
              <a:ext uri="{FF2B5EF4-FFF2-40B4-BE49-F238E27FC236}">
                <a16:creationId xmlns:a16="http://schemas.microsoft.com/office/drawing/2014/main" id="{ACC79364-60BC-B5BE-8118-0F746E1D02DD}"/>
              </a:ext>
            </a:extLst>
          </p:cNvPr>
          <p:cNvPicPr>
            <a:picLocks noChangeAspect="1"/>
          </p:cNvPicPr>
          <p:nvPr/>
        </p:nvPicPr>
        <p:blipFill>
          <a:blip r:embed="rId4"/>
          <a:stretch>
            <a:fillRect/>
          </a:stretch>
        </p:blipFill>
        <p:spPr>
          <a:xfrm>
            <a:off x="7396348" y="2053986"/>
            <a:ext cx="3515096" cy="4036520"/>
          </a:xfrm>
          <a:prstGeom prst="rect">
            <a:avLst/>
          </a:prstGeom>
        </p:spPr>
      </p:pic>
    </p:spTree>
    <p:extLst>
      <p:ext uri="{BB962C8B-B14F-4D97-AF65-F5344CB8AC3E}">
        <p14:creationId xmlns:p14="http://schemas.microsoft.com/office/powerpoint/2010/main" val="69757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00073A-55BA-42F2-BD65-11762E13A4D6}"/>
              </a:ext>
            </a:extLst>
          </p:cNvPr>
          <p:cNvGraphicFramePr>
            <a:graphicFrameLocks noGrp="1"/>
          </p:cNvGraphicFramePr>
          <p:nvPr>
            <p:extLst>
              <p:ext uri="{D42A27DB-BD31-4B8C-83A1-F6EECF244321}">
                <p14:modId xmlns:p14="http://schemas.microsoft.com/office/powerpoint/2010/main" val="1137174763"/>
              </p:ext>
            </p:extLst>
          </p:nvPr>
        </p:nvGraphicFramePr>
        <p:xfrm>
          <a:off x="0" y="0"/>
          <a:ext cx="12191982" cy="7177514"/>
        </p:xfrm>
        <a:graphic>
          <a:graphicData uri="http://schemas.openxmlformats.org/drawingml/2006/table">
            <a:tbl>
              <a:tblPr>
                <a:tableStyleId>{284E427A-3D55-4303-BF80-6455036E1DE7}</a:tableStyleId>
              </a:tblPr>
              <a:tblGrid>
                <a:gridCol w="5551964">
                  <a:extLst>
                    <a:ext uri="{9D8B030D-6E8A-4147-A177-3AD203B41FA5}">
                      <a16:colId xmlns:a16="http://schemas.microsoft.com/office/drawing/2014/main" val="1101563154"/>
                    </a:ext>
                  </a:extLst>
                </a:gridCol>
                <a:gridCol w="474287">
                  <a:extLst>
                    <a:ext uri="{9D8B030D-6E8A-4147-A177-3AD203B41FA5}">
                      <a16:colId xmlns:a16="http://schemas.microsoft.com/office/drawing/2014/main" val="3739061987"/>
                    </a:ext>
                  </a:extLst>
                </a:gridCol>
                <a:gridCol w="474287">
                  <a:extLst>
                    <a:ext uri="{9D8B030D-6E8A-4147-A177-3AD203B41FA5}">
                      <a16:colId xmlns:a16="http://schemas.microsoft.com/office/drawing/2014/main" val="365567640"/>
                    </a:ext>
                  </a:extLst>
                </a:gridCol>
                <a:gridCol w="474287">
                  <a:extLst>
                    <a:ext uri="{9D8B030D-6E8A-4147-A177-3AD203B41FA5}">
                      <a16:colId xmlns:a16="http://schemas.microsoft.com/office/drawing/2014/main" val="3261331511"/>
                    </a:ext>
                  </a:extLst>
                </a:gridCol>
                <a:gridCol w="474287">
                  <a:extLst>
                    <a:ext uri="{9D8B030D-6E8A-4147-A177-3AD203B41FA5}">
                      <a16:colId xmlns:a16="http://schemas.microsoft.com/office/drawing/2014/main" val="3675626289"/>
                    </a:ext>
                  </a:extLst>
                </a:gridCol>
                <a:gridCol w="474287">
                  <a:extLst>
                    <a:ext uri="{9D8B030D-6E8A-4147-A177-3AD203B41FA5}">
                      <a16:colId xmlns:a16="http://schemas.microsoft.com/office/drawing/2014/main" val="1203911079"/>
                    </a:ext>
                  </a:extLst>
                </a:gridCol>
                <a:gridCol w="474287">
                  <a:extLst>
                    <a:ext uri="{9D8B030D-6E8A-4147-A177-3AD203B41FA5}">
                      <a16:colId xmlns:a16="http://schemas.microsoft.com/office/drawing/2014/main" val="516866282"/>
                    </a:ext>
                  </a:extLst>
                </a:gridCol>
                <a:gridCol w="474287">
                  <a:extLst>
                    <a:ext uri="{9D8B030D-6E8A-4147-A177-3AD203B41FA5}">
                      <a16:colId xmlns:a16="http://schemas.microsoft.com/office/drawing/2014/main" val="3835468091"/>
                    </a:ext>
                  </a:extLst>
                </a:gridCol>
                <a:gridCol w="474287">
                  <a:extLst>
                    <a:ext uri="{9D8B030D-6E8A-4147-A177-3AD203B41FA5}">
                      <a16:colId xmlns:a16="http://schemas.microsoft.com/office/drawing/2014/main" val="2200016958"/>
                    </a:ext>
                  </a:extLst>
                </a:gridCol>
                <a:gridCol w="474287">
                  <a:extLst>
                    <a:ext uri="{9D8B030D-6E8A-4147-A177-3AD203B41FA5}">
                      <a16:colId xmlns:a16="http://schemas.microsoft.com/office/drawing/2014/main" val="2602522037"/>
                    </a:ext>
                  </a:extLst>
                </a:gridCol>
                <a:gridCol w="474287">
                  <a:extLst>
                    <a:ext uri="{9D8B030D-6E8A-4147-A177-3AD203B41FA5}">
                      <a16:colId xmlns:a16="http://schemas.microsoft.com/office/drawing/2014/main" val="2030296416"/>
                    </a:ext>
                  </a:extLst>
                </a:gridCol>
                <a:gridCol w="474287">
                  <a:extLst>
                    <a:ext uri="{9D8B030D-6E8A-4147-A177-3AD203B41FA5}">
                      <a16:colId xmlns:a16="http://schemas.microsoft.com/office/drawing/2014/main" val="709361438"/>
                    </a:ext>
                  </a:extLst>
                </a:gridCol>
                <a:gridCol w="474287">
                  <a:extLst>
                    <a:ext uri="{9D8B030D-6E8A-4147-A177-3AD203B41FA5}">
                      <a16:colId xmlns:a16="http://schemas.microsoft.com/office/drawing/2014/main" val="708924197"/>
                    </a:ext>
                  </a:extLst>
                </a:gridCol>
                <a:gridCol w="474287">
                  <a:extLst>
                    <a:ext uri="{9D8B030D-6E8A-4147-A177-3AD203B41FA5}">
                      <a16:colId xmlns:a16="http://schemas.microsoft.com/office/drawing/2014/main" val="1351301185"/>
                    </a:ext>
                  </a:extLst>
                </a:gridCol>
                <a:gridCol w="474287">
                  <a:extLst>
                    <a:ext uri="{9D8B030D-6E8A-4147-A177-3AD203B41FA5}">
                      <a16:colId xmlns:a16="http://schemas.microsoft.com/office/drawing/2014/main" val="3640788456"/>
                    </a:ext>
                  </a:extLst>
                </a:gridCol>
              </a:tblGrid>
              <a:tr h="288223">
                <a:tc gridSpan="12">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4 Reading Comprehension Objectives SUMMER</a:t>
                      </a:r>
                      <a:endParaRPr lang="en-GB" sz="1600" b="1" i="0" u="none" strike="noStrike">
                        <a:solidFill>
                          <a:srgbClr val="000000"/>
                        </a:solidFill>
                        <a:effectLst/>
                        <a:latin typeface="Century Gothic" panose="020B050202020202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tc>
                <a:tc>
                  <a:txBody>
                    <a:bodyPr/>
                    <a:lstStyle/>
                    <a:p>
                      <a:pPr marL="0" lvl="0" indent="0" algn="ctr" defTabSz="914400">
                        <a:lnSpc>
                          <a:spcPct val="100000"/>
                        </a:lnSpc>
                        <a:spcBef>
                          <a:spcPts val="0"/>
                        </a:spcBef>
                        <a:spcAft>
                          <a:spcPts val="0"/>
                        </a:spcAft>
                        <a:buNone/>
                        <a:tabLst/>
                        <a:defRPr/>
                      </a:pPr>
                      <a:endParaRPr lang="en-GB" sz="1600" b="1" i="0" u="none" strike="noStrike">
                        <a:solidFill>
                          <a:srgbClr val="000000"/>
                        </a:solidFill>
                        <a:effectLst/>
                        <a:latin typeface="Century Gothic"/>
                      </a:endParaRPr>
                    </a:p>
                  </a:txBody>
                  <a:tcPr marL="3406" marR="3406" marT="3406" marB="0" anchor="b"/>
                </a:tc>
                <a:extLst>
                  <a:ext uri="{0D108BD9-81ED-4DB2-BD59-A6C34878D82A}">
                    <a16:rowId xmlns:a16="http://schemas.microsoft.com/office/drawing/2014/main" val="1610128660"/>
                  </a:ext>
                </a:extLst>
              </a:tr>
              <a:tr h="288223">
                <a:tc>
                  <a:txBody>
                    <a:bodyPr/>
                    <a:lstStyle/>
                    <a:p>
                      <a:pPr algn="l" fontAlgn="b"/>
                      <a:endParaRPr lang="en-GB" sz="16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W4</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W5</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solidFill>
                            <a:srgbClr val="000000"/>
                          </a:solidFill>
                          <a:effectLst/>
                        </a:rPr>
                        <a:t>W6</a:t>
                      </a:r>
                    </a:p>
                  </a:txBody>
                  <a:tcPr marL="3305" marR="3305" marT="3305" marB="0" anchor="b"/>
                </a:tc>
                <a:tc>
                  <a:txBody>
                    <a:bodyPr/>
                    <a:lstStyle/>
                    <a:p>
                      <a:pPr lvl="0" algn="ctr">
                        <a:buNone/>
                      </a:pPr>
                      <a:r>
                        <a:rPr lang="en-GB" sz="800" b="1" u="none" strike="noStrike">
                          <a:solidFill>
                            <a:srgbClr val="000000"/>
                          </a:solidFill>
                          <a:effectLst/>
                        </a:rPr>
                        <a:t>W7</a:t>
                      </a:r>
                    </a:p>
                  </a:txBody>
                  <a:tcPr marL="3305" marR="3305" marT="3305" marB="0" anchor="b"/>
                </a:tc>
                <a:extLst>
                  <a:ext uri="{0D108BD9-81ED-4DB2-BD59-A6C34878D82A}">
                    <a16:rowId xmlns:a16="http://schemas.microsoft.com/office/drawing/2014/main" val="3785340028"/>
                  </a:ext>
                </a:extLst>
              </a:tr>
              <a:tr h="501413">
                <a:tc>
                  <a:txBody>
                    <a:bodyPr/>
                    <a:lstStyle/>
                    <a:p>
                      <a:pPr algn="l" fontAlgn="b"/>
                      <a:r>
                        <a:rPr lang="en-GB" sz="1400" u="none" strike="noStrike">
                          <a:effectLst/>
                        </a:rPr>
                        <a:t>*use dictionaries to check the meaning of words that they have read if they are unsure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501413">
                <a:tc>
                  <a:txBody>
                    <a:bodyPr/>
                    <a:lstStyle/>
                    <a:p>
                      <a:pPr algn="l" fontAlgn="b"/>
                      <a:r>
                        <a:rPr lang="en-GB" sz="1400" u="none" strike="noStrike">
                          <a:effectLst/>
                        </a:rPr>
                        <a:t>*increase their familiarity with a wide range of books, including fairy stories, myths and legends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3507945442"/>
                  </a:ext>
                </a:extLst>
              </a:tr>
              <a:tr h="252692">
                <a:tc>
                  <a:txBody>
                    <a:bodyPr/>
                    <a:lstStyle/>
                    <a:p>
                      <a:pPr algn="l" fontAlgn="b"/>
                      <a:r>
                        <a:rPr lang="en-GB" sz="1400" u="none" strike="noStrike">
                          <a:effectLst/>
                        </a:rPr>
                        <a:t>*Retell some books orally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2606869687"/>
                  </a:ext>
                </a:extLst>
              </a:tr>
              <a:tr h="501413">
                <a:tc>
                  <a:txBody>
                    <a:bodyPr/>
                    <a:lstStyle/>
                    <a:p>
                      <a:pPr algn="l" fontAlgn="b"/>
                      <a:r>
                        <a:rPr lang="en-GB" sz="1400" u="none" strike="noStrike">
                          <a:effectLst/>
                        </a:rPr>
                        <a:t>*identify themes in a wide range of books (</a:t>
                      </a:r>
                      <a:r>
                        <a:rPr lang="en-GB" sz="1400" u="none" strike="noStrike" err="1">
                          <a:effectLst/>
                        </a:rPr>
                        <a:t>ie</a:t>
                      </a:r>
                      <a:r>
                        <a:rPr lang="en-GB" sz="1400" u="none" strike="noStrike">
                          <a:effectLst/>
                        </a:rPr>
                        <a:t> the big messages of a text - e.g. friendship, courage)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501413">
                <a:tc>
                  <a:txBody>
                    <a:bodyPr/>
                    <a:lstStyle/>
                    <a:p>
                      <a:pPr algn="l" fontAlgn="b"/>
                      <a:r>
                        <a:rPr lang="en-GB" sz="1400" u="none" strike="noStrike">
                          <a:effectLst/>
                        </a:rPr>
                        <a:t>*identify conventions in a wide range of books (</a:t>
                      </a:r>
                      <a:r>
                        <a:rPr lang="en-GB" sz="1400" u="none" strike="noStrike" err="1">
                          <a:effectLst/>
                        </a:rPr>
                        <a:t>ie</a:t>
                      </a:r>
                      <a:r>
                        <a:rPr lang="en-GB" sz="1400" u="none" strike="noStrike">
                          <a:effectLst/>
                        </a:rPr>
                        <a:t> key features of a particular author or genre)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252692">
                <a:tc>
                  <a:txBody>
                    <a:bodyPr/>
                    <a:lstStyle/>
                    <a:p>
                      <a:pPr algn="l" fontAlgn="b"/>
                      <a:r>
                        <a:rPr lang="en-GB" sz="1400" u="none" strike="noStrike">
                          <a:effectLst/>
                        </a:rPr>
                        <a:t>*prepare poems and play scripts to read aloud and to perform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1137983178"/>
                  </a:ext>
                </a:extLst>
              </a:tr>
              <a:tr h="252692">
                <a:tc>
                  <a:txBody>
                    <a:bodyPr/>
                    <a:lstStyle/>
                    <a:p>
                      <a:pPr algn="l" fontAlgn="b"/>
                      <a:r>
                        <a:rPr lang="en-GB" sz="1400" u="none" strike="noStrike">
                          <a:effectLst/>
                        </a:rPr>
                        <a:t>*discuss words and phrases that capture the reader’s interest and imagination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252692">
                <a:tc>
                  <a:txBody>
                    <a:bodyPr/>
                    <a:lstStyle/>
                    <a:p>
                      <a:pPr algn="l" fontAlgn="b"/>
                      <a:r>
                        <a:rPr lang="en-GB" sz="1400" u="none" strike="noStrike">
                          <a:effectLst/>
                        </a:rPr>
                        <a:t>*recognise some different forms of poetry</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52692">
                <a:tc>
                  <a:txBody>
                    <a:bodyPr/>
                    <a:lstStyle/>
                    <a:p>
                      <a:pPr algn="l" fontAlgn="b"/>
                      <a:r>
                        <a:rPr lang="en-GB" sz="1400" u="none" strike="noStrike">
                          <a:effectLst/>
                        </a:rPr>
                        <a:t>*explain the meaning of words in context</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91369123"/>
                  </a:ext>
                </a:extLst>
              </a:tr>
              <a:tr h="501413">
                <a:tc>
                  <a:txBody>
                    <a:bodyPr/>
                    <a:lstStyle/>
                    <a:p>
                      <a:pPr algn="l" fontAlgn="b"/>
                      <a:r>
                        <a:rPr lang="en-GB" sz="1400" u="none" strike="noStrike">
                          <a:effectLst/>
                        </a:rPr>
                        <a:t>*draw inferences (such as inferring characters' feelings, thoughts and motives from their actions) and justify inferences with evidence ("I think....because....")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252692">
                <a:tc>
                  <a:txBody>
                    <a:bodyPr/>
                    <a:lstStyle/>
                    <a:p>
                      <a:pPr algn="l" fontAlgn="b"/>
                      <a:r>
                        <a:rPr lang="en-GB" sz="1400" u="none" strike="noStrike">
                          <a:effectLst/>
                        </a:rPr>
                        <a:t>*predict what might happen from details stated and implied</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501413">
                <a:tc>
                  <a:txBody>
                    <a:bodyPr/>
                    <a:lstStyle/>
                    <a:p>
                      <a:pPr algn="l" fontAlgn="b"/>
                      <a:r>
                        <a:rPr lang="en-GB" sz="1400" u="none" strike="noStrike">
                          <a:effectLst/>
                        </a:rPr>
                        <a:t>*identify main ideas drawn from more than 1 paragraph and summarising these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681713109"/>
                  </a:ext>
                </a:extLst>
              </a:tr>
              <a:tr h="501413">
                <a:tc>
                  <a:txBody>
                    <a:bodyPr/>
                    <a:lstStyle/>
                    <a:p>
                      <a:pPr algn="l" fontAlgn="b"/>
                      <a:r>
                        <a:rPr lang="en-GB" sz="1400" u="none" strike="noStrike">
                          <a:effectLst/>
                        </a:rPr>
                        <a:t>*identify how language contributes to meaning  (</a:t>
                      </a:r>
                      <a:r>
                        <a:rPr lang="en-GB" sz="1400" u="none" strike="noStrike" err="1">
                          <a:effectLst/>
                        </a:rPr>
                        <a:t>e.g</a:t>
                      </a:r>
                      <a:r>
                        <a:rPr lang="en-GB" sz="1400" u="none" strike="noStrike">
                          <a:effectLst/>
                        </a:rPr>
                        <a:t> use of figurative language, precise and visual words) </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r h="501413">
                <a:tc>
                  <a:txBody>
                    <a:bodyPr/>
                    <a:lstStyle/>
                    <a:p>
                      <a:pPr algn="l" fontAlgn="b"/>
                      <a:r>
                        <a:rPr lang="en-GB" sz="1400" u="none" strike="noStrike">
                          <a:effectLst/>
                        </a:rPr>
                        <a:t>*identify how structure contributes to meaning (e.g. use of different sentence lengths to build excitement or suspense)</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tc>
                  <a:txBody>
                    <a:bodyPr/>
                    <a:lstStyle/>
                    <a:p>
                      <a:pPr lvl="0" algn="l">
                        <a:buNone/>
                      </a:pPr>
                      <a:r>
                        <a:rPr lang="en-GB" sz="1400" b="0" i="0" u="none" strike="noStrike">
                          <a:solidFill>
                            <a:srgbClr val="000000"/>
                          </a:solidFill>
                          <a:effectLst/>
                          <a:latin typeface="Calibri"/>
                        </a:rPr>
                        <a:t>x</a:t>
                      </a:r>
                    </a:p>
                  </a:txBody>
                  <a:tcPr marL="3406" marR="3406" marT="3406" marB="0" anchor="b"/>
                </a:tc>
                <a:extLst>
                  <a:ext uri="{0D108BD9-81ED-4DB2-BD59-A6C34878D82A}">
                    <a16:rowId xmlns:a16="http://schemas.microsoft.com/office/drawing/2014/main" val="2439666157"/>
                  </a:ext>
                </a:extLst>
              </a:tr>
              <a:tr h="501413">
                <a:tc>
                  <a:txBody>
                    <a:bodyPr/>
                    <a:lstStyle/>
                    <a:p>
                      <a:pPr algn="l" fontAlgn="b"/>
                      <a:r>
                        <a:rPr lang="en-GB" sz="1400" u="none" strike="noStrike">
                          <a:effectLst/>
                        </a:rPr>
                        <a:t>*identify how presentation contributes to meaning (e.g.  certain words written in a different font/bold/italics for emphasis)</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460398396"/>
                  </a:ext>
                </a:extLst>
              </a:tr>
              <a:tr h="252692">
                <a:tc>
                  <a:txBody>
                    <a:bodyPr/>
                    <a:lstStyle/>
                    <a:p>
                      <a:pPr algn="l" fontAlgn="b"/>
                      <a:r>
                        <a:rPr lang="en-GB" sz="1400" u="none" strike="noStrike">
                          <a:effectLst/>
                        </a:rPr>
                        <a:t>* retrieve and record information from non-fiction</a:t>
                      </a:r>
                      <a:endParaRPr lang="en-GB" sz="1400" b="0"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algn="l" fontAlgn="b"/>
                      <a:r>
                        <a:rPr lang="en-GB" sz="1400" b="0" i="0" u="none" strike="noStrike">
                          <a:solidFill>
                            <a:srgbClr val="000000"/>
                          </a:solidFill>
                          <a:effectLst/>
                          <a:latin typeface="Calibri"/>
                        </a:rPr>
                        <a:t>x</a:t>
                      </a:r>
                    </a:p>
                  </a:txBody>
                  <a:tcPr marL="3406" marR="3406" marT="3406" marB="0" anchor="b"/>
                </a:tc>
                <a:tc>
                  <a:txBody>
                    <a:bodyPr/>
                    <a:lstStyle/>
                    <a:p>
                      <a:pPr algn="l" fontAlgn="b"/>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tc>
                  <a:txBody>
                    <a:bodyPr/>
                    <a:lstStyle/>
                    <a:p>
                      <a:pPr lvl="0" algn="l">
                        <a:buNone/>
                      </a:pPr>
                      <a:endParaRPr lang="en-GB" sz="14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884636886"/>
                  </a:ext>
                </a:extLst>
              </a:tr>
            </a:tbl>
          </a:graphicData>
        </a:graphic>
      </p:graphicFrame>
    </p:spTree>
    <p:extLst>
      <p:ext uri="{BB962C8B-B14F-4D97-AF65-F5344CB8AC3E}">
        <p14:creationId xmlns:p14="http://schemas.microsoft.com/office/powerpoint/2010/main" val="425211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683584252"/>
              </p:ext>
            </p:extLst>
          </p:nvPr>
        </p:nvGraphicFramePr>
        <p:xfrm>
          <a:off x="0" y="0"/>
          <a:ext cx="12191999" cy="13891574"/>
        </p:xfrm>
        <a:graphic>
          <a:graphicData uri="http://schemas.openxmlformats.org/drawingml/2006/table">
            <a:tbl>
              <a:tblPr firstRow="1" bandRow="1">
                <a:tableStyleId>{21E4AEA4-8DFA-4A89-87EB-49C32662AFE0}</a:tableStyleId>
              </a:tblPr>
              <a:tblGrid>
                <a:gridCol w="1673157">
                  <a:extLst>
                    <a:ext uri="{9D8B030D-6E8A-4147-A177-3AD203B41FA5}">
                      <a16:colId xmlns:a16="http://schemas.microsoft.com/office/drawing/2014/main" val="3673590467"/>
                    </a:ext>
                  </a:extLst>
                </a:gridCol>
                <a:gridCol w="4422842">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664534">
                <a:tc gridSpan="2">
                  <a:txBody>
                    <a:bodyPr/>
                    <a:lstStyle/>
                    <a:p>
                      <a:r>
                        <a:rPr lang="en-GB"/>
                        <a:t>Year 4 Summer Term 1</a:t>
                      </a:r>
                    </a:p>
                    <a:p>
                      <a:pPr lvl="0">
                        <a:buNone/>
                      </a:pPr>
                      <a:endParaRPr lang="en-GB" sz="1800" b="1" i="0" u="none" strike="noStrike" noProof="0">
                        <a:solidFill>
                          <a:srgbClr val="FFFFFF"/>
                        </a:solidFill>
                        <a:latin typeface="Calibri"/>
                      </a:endParaRPr>
                    </a:p>
                  </a:txBody>
                  <a:tcPr/>
                </a:tc>
                <a:tc hMerge="1">
                  <a:txBody>
                    <a:bodyPr/>
                    <a:lstStyle/>
                    <a:p>
                      <a:endParaRPr lang="en-GB"/>
                    </a:p>
                  </a:txBody>
                  <a:tcPr/>
                </a:tc>
                <a:tc gridSpan="2">
                  <a:txBody>
                    <a:bodyPr/>
                    <a:lstStyle/>
                    <a:p>
                      <a:r>
                        <a:rPr lang="en-GB"/>
                        <a:t>Year 4 Summer Term 2</a:t>
                      </a:r>
                    </a:p>
                    <a:p>
                      <a:pPr lvl="0">
                        <a:buNone/>
                      </a:pPr>
                      <a:endParaRPr lang="en-GB" sz="1800" b="1" i="0" u="none" strike="noStrike" noProof="0">
                        <a:solidFill>
                          <a:srgbClr val="FFFFFF"/>
                        </a:solidFill>
                        <a:latin typeface="Calibri"/>
                      </a:endParaRPr>
                    </a:p>
                  </a:txBody>
                  <a:tcPr/>
                </a:tc>
                <a:tc hMerge="1">
                  <a:txBody>
                    <a:bodyPr/>
                    <a:lstStyle/>
                    <a:p>
                      <a:endParaRPr lang="en-GB"/>
                    </a:p>
                  </a:txBody>
                  <a:tcPr/>
                </a:tc>
                <a:extLst>
                  <a:ext uri="{0D108BD9-81ED-4DB2-BD59-A6C34878D82A}">
                    <a16:rowId xmlns:a16="http://schemas.microsoft.com/office/drawing/2014/main" val="708244901"/>
                  </a:ext>
                </a:extLst>
              </a:tr>
              <a:tr h="756093">
                <a:tc rowSpan="2">
                  <a:txBody>
                    <a:bodyPr/>
                    <a:lstStyle/>
                    <a:p>
                      <a:r>
                        <a:rPr lang="en-GB"/>
                        <a:t>Week 1</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Poetry</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Quick! Let’s Get Out of Here – Michael  Rosen</a:t>
                      </a:r>
                      <a:endParaRPr lang="en-GB" sz="1100"/>
                    </a:p>
                  </a:txBody>
                  <a:tcPr>
                    <a:solidFill>
                      <a:srgbClr val="EA8039"/>
                    </a:solidFill>
                  </a:tcPr>
                </a:tc>
                <a:tc rowSpan="2">
                  <a:txBody>
                    <a:bodyPr/>
                    <a:lstStyle/>
                    <a:p>
                      <a:r>
                        <a:rPr lang="en-GB"/>
                        <a:t>Week 1</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endParaRPr lang="en-US" sz="1100" b="0" i="0" u="sng" strike="noStrike" baseline="0" noProof="0">
                        <a:solidFill>
                          <a:srgbClr val="000000"/>
                        </a:solidFill>
                        <a:latin typeface="Calibri"/>
                      </a:endParaRPr>
                    </a:p>
                    <a:p>
                      <a:pPr marL="0" lvl="0" indent="0" algn="l">
                        <a:lnSpc>
                          <a:spcPct val="100000"/>
                        </a:lnSpc>
                        <a:buNone/>
                      </a:pPr>
                      <a:r>
                        <a:rPr lang="en-GB" sz="1100"/>
                        <a:t>The Hummingbird, My butterfly bouquet, Ride the wind – Nichola Davies (writing unit text)</a:t>
                      </a:r>
                    </a:p>
                    <a:p>
                      <a:pPr marL="0" lvl="0" indent="0" algn="l">
                        <a:lnSpc>
                          <a:spcPct val="100000"/>
                        </a:lnSpc>
                        <a:buNone/>
                      </a:pPr>
                      <a:endParaRPr lang="en-GB" sz="1100"/>
                    </a:p>
                  </a:txBody>
                  <a:tcPr>
                    <a:solidFill>
                      <a:srgbClr val="EA8039"/>
                    </a:solidFill>
                  </a:tcPr>
                </a:tc>
                <a:extLst>
                  <a:ext uri="{0D108BD9-81ED-4DB2-BD59-A6C34878D82A}">
                    <a16:rowId xmlns:a16="http://schemas.microsoft.com/office/drawing/2014/main" val="3903772934"/>
                  </a:ext>
                </a:extLst>
              </a:tr>
              <a:tr h="1396030">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Monday-prepare poems and play scripts to read aloud and to perform </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Tuesday-recognise some different forms of poetry </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 identify conventions across a range of poems</a:t>
                      </a:r>
                    </a:p>
                    <a:p>
                      <a:pPr marL="0" lvl="0" indent="0" algn="l">
                        <a:lnSpc>
                          <a:spcPct val="100000"/>
                        </a:lnSpc>
                        <a:buNone/>
                      </a:pPr>
                      <a:r>
                        <a:rPr lang="en-US" sz="1100" b="0" i="0" u="none" strike="noStrike" noProof="0">
                          <a:solidFill>
                            <a:srgbClr val="000000"/>
                          </a:solidFill>
                          <a:latin typeface="Calibri"/>
                        </a:rPr>
                        <a:t>Friday- discuss words and phrases that capture the reader’s interest and imagination </a:t>
                      </a:r>
                      <a:endParaRPr lang="en-GB"/>
                    </a:p>
                  </a:txBody>
                  <a:tcPr>
                    <a:solidFill>
                      <a:srgbClr val="F8A885"/>
                    </a:solidFill>
                  </a:tcPr>
                </a:tc>
                <a:tc vMerge="1">
                  <a:txBody>
                    <a:bodyPr/>
                    <a:lstStyle/>
                    <a:p>
                      <a:endParaRPr lang="en-GB"/>
                    </a:p>
                  </a:txBody>
                  <a:tcPr/>
                </a:tc>
                <a:tc>
                  <a:txBody>
                    <a:bodyPr/>
                    <a:lstStyle/>
                    <a:p>
                      <a:pPr lvl="0">
                        <a:buNone/>
                      </a:pPr>
                      <a:r>
                        <a:rPr lang="en-GB" sz="1100" b="0" i="0" u="sng" strike="noStrike" noProof="0">
                          <a:solidFill>
                            <a:srgbClr val="000000"/>
                          </a:solidFill>
                          <a:latin typeface="Calibri"/>
                        </a:rPr>
                        <a:t>Key Los</a:t>
                      </a:r>
                      <a:endParaRPr lang="en-US" sz="1100" b="0" i="0" u="none" strike="noStrike" noProof="0">
                        <a:solidFill>
                          <a:srgbClr val="000000"/>
                        </a:solidFill>
                        <a:latin typeface="Calibri"/>
                      </a:endParaRPr>
                    </a:p>
                    <a:p>
                      <a:pPr lvl="0">
                        <a:buNone/>
                      </a:pPr>
                      <a:r>
                        <a:rPr lang="en-US" sz="1100" b="0" i="0" u="none" strike="noStrike" noProof="0">
                          <a:solidFill>
                            <a:srgbClr val="000000"/>
                          </a:solidFill>
                          <a:latin typeface="Calibri"/>
                        </a:rPr>
                        <a:t>Monday-identify how presentation contributes to meaning </a:t>
                      </a:r>
                    </a:p>
                    <a:p>
                      <a:pPr lvl="0">
                        <a:buNone/>
                      </a:pPr>
                      <a:r>
                        <a:rPr lang="en-US" sz="1100" b="0" i="0" u="none" strike="noStrike" noProof="0">
                          <a:solidFill>
                            <a:srgbClr val="000000"/>
                          </a:solidFill>
                          <a:latin typeface="Calibri"/>
                        </a:rPr>
                        <a:t>Tuesday-identify main ideas drawn from more than 1 paragraph and </a:t>
                      </a:r>
                      <a:r>
                        <a:rPr lang="en-US" sz="1100" b="0" i="0" u="none" strike="noStrike" noProof="0" err="1">
                          <a:solidFill>
                            <a:srgbClr val="000000"/>
                          </a:solidFill>
                          <a:latin typeface="Calibri"/>
                        </a:rPr>
                        <a:t>summarising</a:t>
                      </a:r>
                      <a:r>
                        <a:rPr lang="en-US" sz="1100" b="0" i="0" u="none" strike="noStrike" noProof="0">
                          <a:solidFill>
                            <a:srgbClr val="000000"/>
                          </a:solidFill>
                          <a:latin typeface="Calibri"/>
                        </a:rPr>
                        <a:t> these</a:t>
                      </a:r>
                    </a:p>
                    <a:p>
                      <a:pPr marL="0" lvl="0" indent="0" algn="l">
                        <a:lnSpc>
                          <a:spcPct val="100000"/>
                        </a:lnSpc>
                        <a:buNone/>
                      </a:pPr>
                      <a:r>
                        <a:rPr lang="en-GB" sz="1100" b="0" i="0" u="none" strike="noStrike" noProof="0">
                          <a:solidFill>
                            <a:srgbClr val="000000"/>
                          </a:solidFill>
                          <a:latin typeface="Calibri"/>
                        </a:rPr>
                        <a:t>Wednesday-</a:t>
                      </a:r>
                      <a:r>
                        <a:rPr lang="en-US" sz="1100" b="0" i="0" u="none" strike="noStrike" noProof="0">
                          <a:solidFill>
                            <a:srgbClr val="000000"/>
                          </a:solidFill>
                          <a:latin typeface="Calibri"/>
                        </a:rPr>
                        <a:t>identify themes in a wide range of books</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a:t>
                      </a:r>
                      <a:r>
                        <a:rPr lang="en-US" sz="1100" b="0" i="0" u="none" strike="noStrike" noProof="0">
                          <a:solidFill>
                            <a:srgbClr val="000000"/>
                          </a:solidFill>
                          <a:latin typeface="Calibri"/>
                        </a:rPr>
                        <a:t>identify conventions in a wide range of books</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Friday-discuss words and phrases that capture the reader’s interest and imagination</a:t>
                      </a:r>
                    </a:p>
                  </a:txBody>
                  <a:tcPr>
                    <a:solidFill>
                      <a:srgbClr val="F8A885"/>
                    </a:solidFill>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Non-Fiction - Science </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Biography - Thomas Edison – reading booth </a:t>
                      </a:r>
                      <a:endParaRPr lang="en-GB" sz="1100"/>
                    </a:p>
                    <a:p>
                      <a:pPr lvl="0">
                        <a:buNone/>
                      </a:pPr>
                      <a:r>
                        <a:rPr lang="en-GB" sz="1100" b="0" i="0" u="none" strike="noStrike" noProof="0">
                          <a:solidFill>
                            <a:srgbClr val="000000"/>
                          </a:solidFill>
                          <a:latin typeface="Calibri"/>
                        </a:rPr>
                        <a:t>The History of Electricity – reading Booth</a:t>
                      </a:r>
                      <a:endParaRPr lang="en-GB"/>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 –fiction </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It's her story – Irene Sendler (empathy)</a:t>
                      </a:r>
                    </a:p>
                    <a:p>
                      <a:pPr marL="0" lvl="0" indent="0" algn="l">
                        <a:lnSpc>
                          <a:spcPct val="100000"/>
                        </a:lnSpc>
                        <a:buNone/>
                      </a:pPr>
                      <a:endParaRPr lang="en-GB" sz="1100" b="0" i="0" u="none" strike="noStrike" baseline="0" noProof="0">
                        <a:solidFill>
                          <a:srgbClr val="000000"/>
                        </a:solidFill>
                        <a:latin typeface="Calibri"/>
                      </a:endParaRPr>
                    </a:p>
                  </a:txBody>
                  <a:tcPr>
                    <a:solidFill>
                      <a:srgbClr val="EA8039"/>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conventions in a wide range of books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Tuesday-explain the meaning of words in context</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Wednesday-</a:t>
                      </a:r>
                      <a:r>
                        <a:rPr lang="en-US" sz="1100" b="0" i="0" u="none" strike="noStrike" noProof="0">
                          <a:solidFill>
                            <a:srgbClr val="000000"/>
                          </a:solidFill>
                          <a:latin typeface="Calibri"/>
                        </a:rPr>
                        <a:t>retrieve and record information from non-fiction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a:t>
                      </a:r>
                      <a:r>
                        <a:rPr lang="en-US" sz="1100" b="0" i="0" u="none" strike="noStrike" noProof="0">
                          <a:solidFill>
                            <a:srgbClr val="000000"/>
                          </a:solidFill>
                          <a:latin typeface="Calibri"/>
                        </a:rPr>
                        <a:t>skills</a:t>
                      </a:r>
                      <a:endParaRPr lang="en-GB"/>
                    </a:p>
                  </a:txBody>
                  <a:tcPr>
                    <a:solidFill>
                      <a:srgbClr val="F8A885"/>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 To explain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Tuesday-To retrieve and record information from non-fiction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Wednesday-To identify how language contributes to meaning </a:t>
                      </a:r>
                    </a:p>
                    <a:p>
                      <a:pPr lvl="0">
                        <a:buNone/>
                      </a:pPr>
                      <a:r>
                        <a:rPr lang="en-GB" sz="1200" b="0" i="0" u="none" strike="noStrike" noProof="0">
                          <a:solidFill>
                            <a:srgbClr val="000000"/>
                          </a:solidFill>
                          <a:latin typeface="Calibri"/>
                        </a:rPr>
                        <a:t>Thursday- skills</a:t>
                      </a:r>
                    </a:p>
                    <a:p>
                      <a:pPr lvl="0">
                        <a:buNone/>
                      </a:pPr>
                      <a:r>
                        <a:rPr lang="en-GB" sz="1200" b="0" i="0" u="none" strike="noStrike" noProof="0">
                          <a:solidFill>
                            <a:srgbClr val="000000"/>
                          </a:solidFill>
                          <a:latin typeface="Calibri"/>
                        </a:rPr>
                        <a:t>Friday-skills </a:t>
                      </a:r>
                    </a:p>
                  </a:txBody>
                  <a:tcPr>
                    <a:solidFill>
                      <a:srgbClr val="F8A885"/>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rPr>
                        <a:t>The Way of Dog- Zana </a:t>
                      </a:r>
                      <a:r>
                        <a:rPr lang="en-GB" sz="1100" b="0" i="0" u="none" strike="noStrike" baseline="0" noProof="0" err="1">
                          <a:solidFill>
                            <a:srgbClr val="000000"/>
                          </a:solidFill>
                        </a:rPr>
                        <a:t>Fraillon</a:t>
                      </a:r>
                      <a:r>
                        <a:rPr lang="en-GB" sz="1100" b="0" i="0" u="none" strike="noStrike" baseline="0" noProof="0">
                          <a:solidFill>
                            <a:srgbClr val="000000"/>
                          </a:solidFill>
                        </a:rPr>
                        <a:t> (empathy)</a:t>
                      </a:r>
                      <a:endParaRPr lang="en-GB" err="1"/>
                    </a:p>
                    <a:p>
                      <a:pPr lvl="0">
                        <a:buNone/>
                      </a:pPr>
                      <a:endParaRPr lang="en-GB" sz="1100"/>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p>
                    <a:p>
                      <a:pPr marL="0" lvl="0" indent="0" algn="l">
                        <a:lnSpc>
                          <a:spcPct val="100000"/>
                        </a:lnSpc>
                        <a:buNone/>
                      </a:pPr>
                      <a:r>
                        <a:rPr lang="en-GB" sz="1100" b="0" i="0" u="none" strike="noStrike" baseline="0" noProof="0">
                          <a:solidFill>
                            <a:srgbClr val="000000"/>
                          </a:solidFill>
                          <a:latin typeface="Arial"/>
                        </a:rPr>
                        <a:t>Pippi Longstocking by Astrid Lindgren – reading booth</a:t>
                      </a:r>
                      <a:endParaRPr lang="en-GB"/>
                    </a:p>
                  </a:txBody>
                  <a:tcPr>
                    <a:solidFill>
                      <a:srgbClr val="EA8039"/>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lgn="just">
                        <a:buNone/>
                      </a:pPr>
                      <a:r>
                        <a:rPr lang="en-GB" sz="1100" b="0" i="0" u="none" strike="noStrike" noProof="0">
                          <a:solidFill>
                            <a:srgbClr val="000000"/>
                          </a:solidFill>
                          <a:latin typeface="Calibri"/>
                        </a:rPr>
                        <a:t>Monday –To predict what might happen from details stated and implied</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Tuesday- To identify themes in a wide range of books</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Wednesday-To identify how structure contributes to meaning</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Thursday-To identify main ideas drawn from more than 1 paragraph and summarising these</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Friday- To draw inferences about character feelings</a:t>
                      </a:r>
                      <a:endParaRPr lang="en-GB"/>
                    </a:p>
                  </a:txBody>
                  <a:tcPr>
                    <a:solidFill>
                      <a:srgbClr val="F8A885"/>
                    </a:solidFill>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Tuesday-identify themes </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Wednesday-retell orally</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Thursday-Identify main ideas drawn from more than one paragraph</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Friday-identify how language contributes to meaning </a:t>
                      </a:r>
                      <a:endParaRPr lang="en-GB"/>
                    </a:p>
                  </a:txBody>
                  <a:tcPr>
                    <a:solidFill>
                      <a:srgbClr val="F8A885"/>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Non-Fiction</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National Geographic: Everything Volcanoes and Earthquakes (Geography link)</a:t>
                      </a:r>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Non-Fiction</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Inventors: Incredible stories of the world's most ingenious inventions – Robert Winston – writing unit text</a:t>
                      </a:r>
                      <a:endParaRPr lang="en-GB" sz="1100"/>
                    </a:p>
                    <a:p>
                      <a:pPr lvl="0">
                        <a:buNone/>
                      </a:pPr>
                      <a:endParaRPr lang="en-GB" sz="1100"/>
                    </a:p>
                  </a:txBody>
                  <a:tcPr>
                    <a:solidFill>
                      <a:srgbClr val="EA8039"/>
                    </a:solidFill>
                  </a:tcPr>
                </a:tc>
                <a:extLst>
                  <a:ext uri="{0D108BD9-81ED-4DB2-BD59-A6C34878D82A}">
                    <a16:rowId xmlns:a16="http://schemas.microsoft.com/office/drawing/2014/main" val="2636313374"/>
                  </a:ext>
                </a:extLst>
              </a:tr>
              <a:tr h="1233160">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conventions in a wide range of books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Tuesday-explain the meaning of words in context</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Wednesday-</a:t>
                      </a:r>
                      <a:r>
                        <a:rPr lang="en-US" sz="1100" b="0" i="0" u="none" strike="noStrike" noProof="0">
                          <a:solidFill>
                            <a:srgbClr val="000000"/>
                          </a:solidFill>
                          <a:latin typeface="Calibri"/>
                        </a:rPr>
                        <a:t>retrieve and record information from non-fiction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a:t>
                      </a:r>
                      <a:r>
                        <a:rPr lang="en-US" sz="1100" b="0" i="0" u="none" strike="noStrike" noProof="0">
                          <a:solidFill>
                            <a:srgbClr val="000000"/>
                          </a:solidFill>
                          <a:latin typeface="Calibri"/>
                        </a:rPr>
                        <a:t>skills</a:t>
                      </a:r>
                      <a:endParaRPr lang="en-US"/>
                    </a:p>
                  </a:txBody>
                  <a:tcPr>
                    <a:solidFill>
                      <a:srgbClr val="F8A885"/>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 To explain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 To identify main ideas drawn from more than 1 paragraph and summarising these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 To identify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 skills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 skills</a:t>
                      </a:r>
                      <a:endParaRPr lang="en-GB"/>
                    </a:p>
                  </a:txBody>
                  <a:tcPr>
                    <a:solidFill>
                      <a:srgbClr val="F8A885"/>
                    </a:solidFill>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solidFill>
                      <a:srgbClr val="F4A778"/>
                    </a:solidFill>
                  </a:tcPr>
                </a:tc>
                <a:tc>
                  <a:txBody>
                    <a:bodyPr/>
                    <a:lstStyle/>
                    <a:p>
                      <a:pPr marL="0" lvl="0" indent="0" algn="l">
                        <a:lnSpc>
                          <a:spcPct val="100000"/>
                        </a:lnSpc>
                        <a:buNone/>
                      </a:pPr>
                      <a:r>
                        <a:rPr lang="en-GB" sz="1100" b="0" i="0" u="sng" strike="noStrike" baseline="0" noProof="0">
                          <a:solidFill>
                            <a:srgbClr val="000000"/>
                          </a:solidFill>
                          <a:latin typeface="Calibri"/>
                        </a:rPr>
                        <a:t>Fiction</a:t>
                      </a:r>
                      <a:endParaRPr lang="en-US" sz="1100" b="0" i="0" u="sng" strike="noStrike" baseline="0" noProof="0">
                        <a:solidFill>
                          <a:srgbClr val="000000"/>
                        </a:solidFill>
                        <a:latin typeface="Calibri"/>
                      </a:endParaRPr>
                    </a:p>
                    <a:p>
                      <a:pPr marL="0" lvl="0" indent="0" algn="l">
                        <a:lnSpc>
                          <a:spcPct val="100000"/>
                        </a:lnSpc>
                        <a:buNone/>
                      </a:pPr>
                      <a:r>
                        <a:rPr lang="en-GB" sz="1100" b="0" i="0" u="none" strike="noStrike" baseline="0" noProof="0">
                          <a:solidFill>
                            <a:srgbClr val="000000"/>
                          </a:solidFill>
                          <a:latin typeface="Calibri"/>
                        </a:rPr>
                        <a:t>How to be more hedgehog - Anne Marie Conway (empathy)</a:t>
                      </a:r>
                      <a:endParaRPr lang="en-GB" sz="1100" b="0" i="0" u="sng" strike="noStrike" baseline="0" noProof="0">
                        <a:solidFill>
                          <a:srgbClr val="000000"/>
                        </a:solidFill>
                        <a:latin typeface="Calibri"/>
                      </a:endParaRPr>
                    </a:p>
                    <a:p>
                      <a:pPr marL="0" lvl="0" indent="0" algn="l">
                        <a:lnSpc>
                          <a:spcPct val="100000"/>
                        </a:lnSpc>
                        <a:buNone/>
                      </a:pPr>
                      <a:endParaRPr lang="en-GB" sz="1100" b="0" i="0" u="none" strike="noStrike" baseline="0" noProof="0">
                        <a:solidFill>
                          <a:srgbClr val="000000"/>
                        </a:solidFill>
                        <a:latin typeface="Calibri"/>
                      </a:endParaRPr>
                    </a:p>
                    <a:p>
                      <a:pPr lvl="0">
                        <a:buNone/>
                      </a:pPr>
                      <a:endParaRPr lang="en-GB" sz="1100"/>
                    </a:p>
                  </a:txBody>
                  <a:tcPr>
                    <a:solidFill>
                      <a:srgbClr val="EA803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solidFill>
                      <a:srgbClr val="F4A778"/>
                    </a:solidFill>
                  </a:tcPr>
                </a:tc>
                <a:tc>
                  <a:txBody>
                    <a:bodyPr/>
                    <a:lstStyle/>
                    <a:p>
                      <a:pPr lvl="0">
                        <a:buNone/>
                      </a:pPr>
                      <a:r>
                        <a:rPr lang="en-GB" sz="1100" b="0" i="0" u="sng" strike="noStrike" noProof="0">
                          <a:solidFill>
                            <a:schemeClr val="tx1"/>
                          </a:solidFill>
                          <a:latin typeface="Calibri"/>
                        </a:rPr>
                        <a:t>Fiction/Poetry - reading booth</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Arial"/>
                        </a:rPr>
                        <a:t>It’s A No-Money Day by Kate Milner</a:t>
                      </a:r>
                    </a:p>
                    <a:p>
                      <a:pPr lvl="0">
                        <a:buNone/>
                      </a:pPr>
                      <a:r>
                        <a:rPr lang="en-GB" sz="1100" b="0" i="0" u="none" strike="noStrike" noProof="0">
                          <a:solidFill>
                            <a:srgbClr val="000000"/>
                          </a:solidFill>
                          <a:latin typeface="Arial"/>
                        </a:rPr>
                        <a:t>Brother, Can You Spare A Dime? by Bing Crosby</a:t>
                      </a:r>
                      <a:endParaRPr lang="en-GB"/>
                    </a:p>
                  </a:txBody>
                  <a:tcPr>
                    <a:solidFill>
                      <a:srgbClr val="EA8039"/>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lgn="just">
                        <a:buNone/>
                      </a:pPr>
                      <a:r>
                        <a:rPr lang="en-GB" sz="1100" b="0" i="0" u="none" strike="noStrike" noProof="0">
                          <a:solidFill>
                            <a:srgbClr val="000000"/>
                          </a:solidFill>
                          <a:latin typeface="Calibri"/>
                        </a:rPr>
                        <a:t>Monday –To predict what might happen from details stated and implied</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Tuesday- To identify themes in a wide range of books</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Wednesday-To identify how structure contributes to meaning</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Thursday-To identify main ideas drawn from more than 1 paragraph and summarising these</a:t>
                      </a:r>
                      <a:endParaRPr lang="en-US" sz="1100" b="0" i="0" u="none" strike="noStrike" noProof="0">
                        <a:solidFill>
                          <a:srgbClr val="000000"/>
                        </a:solidFill>
                        <a:latin typeface="Calibri"/>
                      </a:endParaRPr>
                    </a:p>
                    <a:p>
                      <a:pPr lvl="0" algn="just">
                        <a:buNone/>
                      </a:pPr>
                      <a:r>
                        <a:rPr lang="en-GB" sz="1100" b="0" i="0" u="none" strike="noStrike" noProof="0">
                          <a:solidFill>
                            <a:srgbClr val="000000"/>
                          </a:solidFill>
                          <a:latin typeface="Calibri"/>
                        </a:rPr>
                        <a:t>Friday- To draw inferences about character feelings</a:t>
                      </a:r>
                      <a:endParaRPr lang="en-GB"/>
                    </a:p>
                    <a:p>
                      <a:pPr marL="0" lvl="0" indent="0" algn="l">
                        <a:lnSpc>
                          <a:spcPct val="100000"/>
                        </a:lnSpc>
                        <a:buNone/>
                      </a:pPr>
                      <a:endParaRPr lang="en-GB" sz="1100" b="0" i="0" u="none" strike="noStrike" noProof="0">
                        <a:solidFill>
                          <a:srgbClr val="000000"/>
                        </a:solidFill>
                        <a:latin typeface="Calibri"/>
                      </a:endParaRPr>
                    </a:p>
                  </a:txBody>
                  <a:tcPr>
                    <a:solidFill>
                      <a:srgbClr val="F8A885"/>
                    </a:solidFill>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Monday-prepare poems and play scripts to read aloud and to perform </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Tuesday-recognise some different forms of poetry </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 identify conventions across a range of poems</a:t>
                      </a:r>
                    </a:p>
                    <a:p>
                      <a:pPr marL="0" lvl="0" indent="0" algn="l">
                        <a:lnSpc>
                          <a:spcPct val="100000"/>
                        </a:lnSpc>
                        <a:buNone/>
                      </a:pPr>
                      <a:r>
                        <a:rPr lang="en-US" sz="1100" b="0" i="0" u="none" strike="noStrike" noProof="0">
                          <a:solidFill>
                            <a:srgbClr val="000000"/>
                          </a:solidFill>
                          <a:latin typeface="Calibri"/>
                        </a:rPr>
                        <a:t>Friday- discuss words and phrases that capture the reader’s interest and imagination </a:t>
                      </a:r>
                      <a:endParaRPr lang="en-GB"/>
                    </a:p>
                  </a:txBody>
                  <a:tcPr>
                    <a:solidFill>
                      <a:srgbClr val="F8A885"/>
                    </a:solidFill>
                  </a:tcPr>
                </a:tc>
                <a:extLst>
                  <a:ext uri="{0D108BD9-81ED-4DB2-BD59-A6C34878D82A}">
                    <a16:rowId xmlns:a16="http://schemas.microsoft.com/office/drawing/2014/main" val="2016320638"/>
                  </a:ext>
                </a:extLst>
              </a:tr>
              <a:tr h="489857">
                <a:tc rowSpan="2">
                  <a:txBody>
                    <a:bodyPr/>
                    <a:lstStyle/>
                    <a:p>
                      <a:pPr marL="0" marR="0" lvl="0" indent="0" algn="l" rtl="0" eaLnBrk="1" fontAlgn="auto" latinLnBrk="0" hangingPunct="1">
                        <a:lnSpc>
                          <a:spcPct val="100000"/>
                        </a:lnSpc>
                        <a:spcBef>
                          <a:spcPts val="0"/>
                        </a:spcBef>
                        <a:spcAft>
                          <a:spcPts val="0"/>
                        </a:spcAft>
                        <a:buClrTx/>
                        <a:buSzTx/>
                        <a:buFontTx/>
                        <a:buNone/>
                      </a:pPr>
                      <a:r>
                        <a:rPr lang="en-GB"/>
                        <a:t>Week 6</a:t>
                      </a:r>
                    </a:p>
                    <a:p>
                      <a:endParaRPr lang="en-GB"/>
                    </a:p>
                  </a:txBody>
                  <a:tcPr>
                    <a:solidFill>
                      <a:srgbClr val="F4A778"/>
                    </a:solidFill>
                  </a:tcPr>
                </a:tc>
                <a:tc>
                  <a:txBody>
                    <a:bodyPr/>
                    <a:lstStyle/>
                    <a:p>
                      <a:r>
                        <a:rPr lang="en-GB" sz="1100" u="sng">
                          <a:solidFill>
                            <a:schemeClr val="tx1"/>
                          </a:solidFill>
                        </a:rPr>
                        <a:t>Fiction/</a:t>
                      </a:r>
                    </a:p>
                    <a:p>
                      <a:pPr lvl="0">
                        <a:buNone/>
                      </a:pPr>
                      <a:r>
                        <a:rPr lang="en-GB" sz="1100" u="none">
                          <a:solidFill>
                            <a:schemeClr val="tx1"/>
                          </a:solidFill>
                        </a:rPr>
                        <a:t>Running on the roof of the world – Jess Butterworth </a:t>
                      </a:r>
                      <a:endParaRPr lang="en-GB" sz="1100" u="sng">
                        <a:solidFill>
                          <a:schemeClr val="tx1"/>
                        </a:solidFill>
                      </a:endParaRPr>
                    </a:p>
                    <a:p>
                      <a:pPr lvl="0">
                        <a:buNone/>
                      </a:pPr>
                      <a:endParaRPr lang="en-GB" sz="1100" u="none">
                        <a:solidFill>
                          <a:schemeClr val="tx1"/>
                        </a:solidFill>
                      </a:endParaRPr>
                    </a:p>
                  </a:txBody>
                  <a:tcPr>
                    <a:solidFill>
                      <a:srgbClr val="EA8039"/>
                    </a:solidFill>
                  </a:tcPr>
                </a:tc>
                <a:tc rowSpan="2">
                  <a:txBody>
                    <a:bodyPr/>
                    <a:lstStyle/>
                    <a:p>
                      <a:pPr marL="0" marR="0" lvl="0" indent="0" algn="l" rtl="0" eaLnBrk="1" fontAlgn="auto" latinLnBrk="0" hangingPunct="1">
                        <a:lnSpc>
                          <a:spcPct val="100000"/>
                        </a:lnSpc>
                        <a:spcBef>
                          <a:spcPts val="0"/>
                        </a:spcBef>
                        <a:spcAft>
                          <a:spcPts val="0"/>
                        </a:spcAft>
                        <a:buClrTx/>
                        <a:buSzTx/>
                        <a:buFontTx/>
                        <a:buNone/>
                      </a:pPr>
                      <a:r>
                        <a:rPr lang="en-GB"/>
                        <a:t>Week 6</a:t>
                      </a:r>
                    </a:p>
                  </a:txBody>
                  <a:tcPr>
                    <a:solidFill>
                      <a:srgbClr val="F4A778"/>
                    </a:solidFill>
                  </a:tcPr>
                </a:tc>
                <a:tc>
                  <a:txBody>
                    <a:bodyPr/>
                    <a:lstStyle/>
                    <a:p>
                      <a:pPr lvl="0">
                        <a:buNone/>
                      </a:pPr>
                      <a:r>
                        <a:rPr lang="en-GB" sz="1100" b="0" i="0" u="sng" strike="noStrike" noProof="0">
                          <a:solidFill>
                            <a:schemeClr val="tx1"/>
                          </a:solidFill>
                          <a:latin typeface="Calibri"/>
                        </a:rPr>
                        <a:t>Fiction- </a:t>
                      </a:r>
                      <a:r>
                        <a:rPr lang="en-GB" sz="1100" b="0" i="0" u="none" strike="noStrike" noProof="0">
                          <a:solidFill>
                            <a:srgbClr val="000000"/>
                          </a:solidFill>
                          <a:latin typeface="Arial"/>
                        </a:rPr>
                        <a:t>Harry Potter And The Philosopher’s Stone by JK Rowling</a:t>
                      </a:r>
                      <a:endParaRPr lang="en-US" sz="1100" b="0" i="0" u="none" strike="noStrike" noProof="0">
                        <a:solidFill>
                          <a:srgbClr val="000000"/>
                        </a:solidFill>
                        <a:latin typeface="Calibri"/>
                      </a:endParaRPr>
                    </a:p>
                    <a:p>
                      <a:pPr lvl="0">
                        <a:buNone/>
                      </a:pPr>
                      <a:endParaRPr lang="en-GB" sz="1100" b="0" i="0" u="none" strike="noStrike" noProof="0">
                        <a:solidFill>
                          <a:schemeClr val="tx1"/>
                        </a:solidFill>
                        <a:latin typeface="Calibri"/>
                      </a:endParaRPr>
                    </a:p>
                  </a:txBody>
                  <a:tcPr>
                    <a:solidFill>
                      <a:srgbClr val="EA8039"/>
                    </a:solidFill>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how presentation contributes to meaning </a:t>
                      </a:r>
                    </a:p>
                    <a:p>
                      <a:pPr lvl="0">
                        <a:buNone/>
                      </a:pPr>
                      <a:r>
                        <a:rPr lang="en-US" sz="1100" b="0" i="0" u="none" strike="noStrike" noProof="0">
                          <a:solidFill>
                            <a:srgbClr val="000000"/>
                          </a:solidFill>
                          <a:latin typeface="Calibri"/>
                        </a:rPr>
                        <a:t>Tuesday-identify main ideas drawn from more than 1 paragraph and </a:t>
                      </a:r>
                      <a:r>
                        <a:rPr lang="en-US" sz="1100" b="0" i="0" u="none" strike="noStrike" noProof="0" err="1">
                          <a:solidFill>
                            <a:srgbClr val="000000"/>
                          </a:solidFill>
                          <a:latin typeface="Calibri"/>
                        </a:rPr>
                        <a:t>summarising</a:t>
                      </a:r>
                      <a:r>
                        <a:rPr lang="en-US" sz="1100" b="0" i="0" u="none" strike="noStrike" noProof="0">
                          <a:solidFill>
                            <a:srgbClr val="000000"/>
                          </a:solidFill>
                          <a:latin typeface="Calibri"/>
                        </a:rPr>
                        <a:t> these </a:t>
                      </a:r>
                    </a:p>
                    <a:p>
                      <a:pPr marL="0" lvl="0" indent="0" algn="l">
                        <a:lnSpc>
                          <a:spcPct val="100000"/>
                        </a:lnSpc>
                        <a:buNone/>
                      </a:pPr>
                      <a:r>
                        <a:rPr lang="en-GB" sz="1100" b="0" i="0" u="none" strike="noStrike" noProof="0">
                          <a:solidFill>
                            <a:srgbClr val="000000"/>
                          </a:solidFill>
                          <a:latin typeface="Calibri"/>
                        </a:rPr>
                        <a:t>Wednesday-discuss words and phrases that capture the reader’s interest and imagination</a:t>
                      </a:r>
                    </a:p>
                    <a:p>
                      <a:pPr marL="0" lvl="0" indent="0" algn="l">
                        <a:lnSpc>
                          <a:spcPct val="100000"/>
                        </a:lnSpc>
                        <a:buNone/>
                      </a:pPr>
                      <a:r>
                        <a:rPr lang="en-GB" sz="1100" b="0" i="0" u="none" strike="noStrike" noProof="0">
                          <a:solidFill>
                            <a:srgbClr val="000000"/>
                          </a:solidFill>
                          <a:latin typeface="Calibri"/>
                        </a:rPr>
                        <a:t>Thursday- skills</a:t>
                      </a:r>
                    </a:p>
                    <a:p>
                      <a:pPr marL="0" lvl="0" indent="0" algn="l">
                        <a:lnSpc>
                          <a:spcPct val="100000"/>
                        </a:lnSpc>
                        <a:buNone/>
                      </a:pPr>
                      <a:r>
                        <a:rPr lang="en-GB" sz="1100" b="0" i="0" u="none" strike="noStrike" noProof="0">
                          <a:solidFill>
                            <a:srgbClr val="000000"/>
                          </a:solidFill>
                          <a:latin typeface="Calibri"/>
                        </a:rPr>
                        <a:t>Friday- skills </a:t>
                      </a:r>
                    </a:p>
                    <a:p>
                      <a:pPr marL="0" lvl="0" indent="0" algn="l">
                        <a:lnSpc>
                          <a:spcPct val="100000"/>
                        </a:lnSpc>
                        <a:buNone/>
                      </a:pPr>
                      <a:endParaRPr lang="en-GB" sz="1100" b="0" i="0" u="none" strike="noStrike" noProof="0">
                        <a:solidFill>
                          <a:srgbClr val="000000"/>
                        </a:solidFill>
                        <a:latin typeface="Calibri"/>
                      </a:endParaRPr>
                    </a:p>
                  </a:txBody>
                  <a:tcPr>
                    <a:solidFill>
                      <a:srgbClr val="F8A885"/>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 To explain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Tuesday-To identify themes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Wednesday-To identify how structure contributes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Thursday-To identify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Friday-To identify how language contributes to meaning </a:t>
                      </a:r>
                      <a:endParaRPr lang="en-GB"/>
                    </a:p>
                    <a:p>
                      <a:pPr marL="0" lvl="0" indent="0" algn="l">
                        <a:lnSpc>
                          <a:spcPct val="100000"/>
                        </a:lnSpc>
                        <a:buNone/>
                      </a:pPr>
                      <a:endParaRPr lang="en-GB" sz="1100" b="0" i="0" u="none" strike="noStrike" noProof="0">
                        <a:solidFill>
                          <a:srgbClr val="000000"/>
                        </a:solidFill>
                        <a:latin typeface="Calibri"/>
                      </a:endParaRPr>
                    </a:p>
                  </a:txBody>
                  <a:tcPr>
                    <a:solidFill>
                      <a:srgbClr val="F8A885"/>
                    </a:solidFill>
                  </a:tcPr>
                </a:tc>
                <a:extLst>
                  <a:ext uri="{0D108BD9-81ED-4DB2-BD59-A6C34878D82A}">
                    <a16:rowId xmlns:a16="http://schemas.microsoft.com/office/drawing/2014/main" val="4019619930"/>
                  </a:ext>
                </a:extLst>
              </a:tr>
              <a:tr h="247402">
                <a:tc rowSpan="2">
                  <a:txBody>
                    <a:bodyPr/>
                    <a:lstStyle/>
                    <a:p>
                      <a:pPr lvl="0">
                        <a:buNone/>
                      </a:pPr>
                      <a:r>
                        <a:rPr lang="en-GB" sz="1800" b="0" i="0" u="none" strike="noStrike" baseline="0" noProof="0">
                          <a:solidFill>
                            <a:srgbClr val="000000"/>
                          </a:solidFill>
                          <a:latin typeface="Calibri"/>
                        </a:rPr>
                        <a:t>Week 7</a:t>
                      </a:r>
                      <a:endParaRPr lang="en-US"/>
                    </a:p>
                  </a:txBody>
                  <a:tcPr>
                    <a:solidFill>
                      <a:srgbClr val="F4A778"/>
                    </a:solidFill>
                  </a:tcPr>
                </a:tc>
                <a:tc>
                  <a:txBody>
                    <a:bodyPr/>
                    <a:lstStyle/>
                    <a:p>
                      <a:pPr lvl="0">
                        <a:buNone/>
                      </a:pPr>
                      <a:r>
                        <a:rPr lang="en-GB" sz="1100" b="0" i="0" u="sng" strike="noStrike" noProof="0">
                          <a:solidFill>
                            <a:schemeClr val="tx1"/>
                          </a:solidFill>
                          <a:latin typeface="Calibri"/>
                        </a:rPr>
                        <a:t>Fiction</a:t>
                      </a:r>
                      <a:endParaRPr lang="en-US" sz="1100" b="0" i="0" u="sng" strike="noStrike" noProof="0">
                        <a:solidFill>
                          <a:srgbClr val="000000"/>
                        </a:solidFill>
                        <a:latin typeface="Calibri"/>
                      </a:endParaRPr>
                    </a:p>
                    <a:p>
                      <a:pPr lvl="0">
                        <a:buNone/>
                      </a:pPr>
                      <a:r>
                        <a:rPr lang="en-US" sz="1100" b="0" i="0" u="none" strike="noStrike" noProof="0">
                          <a:solidFill>
                            <a:srgbClr val="000000"/>
                          </a:solidFill>
                          <a:latin typeface="Arial"/>
                        </a:rPr>
                        <a:t>Bright bursts of </a:t>
                      </a:r>
                      <a:r>
                        <a:rPr lang="en-US" sz="1100" b="0" i="0" u="none" strike="noStrike" noProof="0" err="1">
                          <a:solidFill>
                            <a:srgbClr val="000000"/>
                          </a:solidFill>
                          <a:latin typeface="Arial"/>
                        </a:rPr>
                        <a:t>Colour</a:t>
                      </a:r>
                      <a:r>
                        <a:rPr lang="en-US" sz="1100" b="0" i="0" u="none" strike="noStrike" noProof="0">
                          <a:solidFill>
                            <a:srgbClr val="000000"/>
                          </a:solidFill>
                          <a:latin typeface="Arial"/>
                        </a:rPr>
                        <a:t> – Matt Goodfellow </a:t>
                      </a:r>
                      <a:endParaRPr lang="en-US"/>
                    </a:p>
                    <a:p>
                      <a:pPr lvl="0">
                        <a:buNone/>
                      </a:pPr>
                      <a:endParaRPr lang="en-GB" sz="1100" b="0" i="0" u="none" strike="noStrike" noProof="0">
                        <a:solidFill>
                          <a:schemeClr val="tx1"/>
                        </a:solidFill>
                        <a:latin typeface="Calibri"/>
                      </a:endParaRPr>
                    </a:p>
                  </a:txBody>
                  <a:tcPr>
                    <a:solidFill>
                      <a:srgbClr val="EA8039"/>
                    </a:solidFill>
                  </a:tcPr>
                </a:tc>
                <a:tc rowSpan="2">
                  <a:txBody>
                    <a:bodyPr/>
                    <a:lstStyle/>
                    <a:p>
                      <a:pPr marL="0" lvl="0" indent="0" algn="l">
                        <a:lnSpc>
                          <a:spcPct val="100000"/>
                        </a:lnSpc>
                        <a:spcBef>
                          <a:spcPts val="0"/>
                        </a:spcBef>
                        <a:spcAft>
                          <a:spcPts val="0"/>
                        </a:spcAft>
                        <a:buNone/>
                      </a:pPr>
                      <a:r>
                        <a:rPr lang="en-GB" sz="1800" b="0" i="0" u="none" strike="noStrike" noProof="0">
                          <a:solidFill>
                            <a:srgbClr val="000000"/>
                          </a:solidFill>
                          <a:latin typeface="Calibri"/>
                        </a:rPr>
                        <a:t>Week 7</a:t>
                      </a:r>
                    </a:p>
                  </a:txBody>
                  <a:tcPr>
                    <a:solidFill>
                      <a:srgbClr val="F4A778"/>
                    </a:solidFill>
                  </a:tcPr>
                </a:tc>
                <a:tc>
                  <a:txBody>
                    <a:bodyPr/>
                    <a:lstStyle/>
                    <a:p>
                      <a:pPr lvl="0">
                        <a:buNone/>
                      </a:pPr>
                      <a:r>
                        <a:rPr lang="en-GB" sz="1100" b="0" i="0" u="sng" strike="noStrike" noProof="0">
                          <a:solidFill>
                            <a:schemeClr val="tx1"/>
                          </a:solidFill>
                          <a:latin typeface="Calibri"/>
                        </a:rPr>
                        <a:t>Poetry (song) (reading booth)</a:t>
                      </a:r>
                      <a:endParaRPr lang="en-US" sz="1100" b="0" i="0" u="sng" strike="noStrike" noProof="0">
                        <a:solidFill>
                          <a:srgbClr val="000000"/>
                        </a:solidFill>
                        <a:latin typeface="Calibri"/>
                      </a:endParaRPr>
                    </a:p>
                    <a:p>
                      <a:pPr lvl="0">
                        <a:buNone/>
                      </a:pPr>
                      <a:r>
                        <a:rPr lang="en-GB" sz="1100" b="0" i="0" u="none" strike="noStrike" noProof="0">
                          <a:solidFill>
                            <a:srgbClr val="000000"/>
                          </a:solidFill>
                          <a:latin typeface="Arial"/>
                        </a:rPr>
                        <a:t>A Spoonful of Sugar from Mary Poppins</a:t>
                      </a:r>
                      <a:endParaRPr lang="en-GB"/>
                    </a:p>
                    <a:p>
                      <a:pPr lvl="0">
                        <a:buNone/>
                      </a:pPr>
                      <a:r>
                        <a:rPr lang="en-GB" sz="1100" b="0" i="0" u="none" strike="noStrike" noProof="0">
                          <a:solidFill>
                            <a:srgbClr val="000000"/>
                          </a:solidFill>
                          <a:latin typeface="Arial"/>
                        </a:rPr>
                        <a:t>Castle on a Cloud from Les Misérables</a:t>
                      </a:r>
                      <a:endParaRPr lang="en-GB"/>
                    </a:p>
                    <a:p>
                      <a:pPr lvl="0">
                        <a:buNone/>
                      </a:pPr>
                      <a:r>
                        <a:rPr lang="en-GB" sz="1100" b="0" i="0" u="none" strike="noStrike" noProof="0">
                          <a:solidFill>
                            <a:srgbClr val="000000"/>
                          </a:solidFill>
                          <a:latin typeface="Arial"/>
                        </a:rPr>
                        <a:t>The Place Where the Lost Things Go from Mary Poppins Returns</a:t>
                      </a:r>
                      <a:endParaRPr lang="en-GB"/>
                    </a:p>
                  </a:txBody>
                  <a:tcPr>
                    <a:solidFill>
                      <a:srgbClr val="EA8039"/>
                    </a:solidFill>
                  </a:tcPr>
                </a:tc>
                <a:extLst>
                  <a:ext uri="{0D108BD9-81ED-4DB2-BD59-A6C34878D82A}">
                    <a16:rowId xmlns:a16="http://schemas.microsoft.com/office/drawing/2014/main" val="4255451983"/>
                  </a:ext>
                </a:extLst>
              </a:tr>
              <a:tr h="247402">
                <a:tc vMerge="1">
                  <a:txBody>
                    <a:bodyPr/>
                    <a:lstStyle/>
                    <a:p>
                      <a:pPr lvl="0">
                        <a:buNone/>
                      </a:pPr>
                      <a:endParaRPr lang="en-US"/>
                    </a:p>
                  </a:txBody>
                  <a:tcPr>
                    <a:solidFill>
                      <a:srgbClr val="F4A778"/>
                    </a:solidFill>
                  </a:tcPr>
                </a:tc>
                <a:tc>
                  <a:txBody>
                    <a:bodyPr/>
                    <a:lstStyle/>
                    <a:p>
                      <a:pPr lvl="0">
                        <a:buNone/>
                      </a:pPr>
                      <a:r>
                        <a:rPr lang="en-GB" sz="1100" b="0" i="0" u="none" strike="noStrike" noProof="0">
                          <a:solidFill>
                            <a:srgbClr val="000000"/>
                          </a:solidFill>
                          <a:latin typeface="Calibri"/>
                        </a:rPr>
                        <a:t>Monday-</a:t>
                      </a:r>
                      <a:r>
                        <a:rPr lang="en-US" sz="1100" b="0" i="0" u="none" strike="noStrike" noProof="0">
                          <a:solidFill>
                            <a:srgbClr val="000000"/>
                          </a:solidFill>
                          <a:latin typeface="Calibri"/>
                        </a:rPr>
                        <a:t>identify how structure contributes to meaning </a:t>
                      </a:r>
                      <a:endParaRPr lang="en-GB"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Tuesday-predict what might happen from details stated and implied</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Wednesday-retell orally</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Thursday-Identify main ideas drawn from more than one paragraph</a:t>
                      </a:r>
                      <a:endParaRPr lang="en-US" sz="1100" b="0" i="0" u="none" strike="noStrike" noProof="0">
                        <a:solidFill>
                          <a:srgbClr val="000000"/>
                        </a:solidFill>
                        <a:latin typeface="Calibri"/>
                      </a:endParaRPr>
                    </a:p>
                    <a:p>
                      <a:pPr marL="0" lvl="0" indent="0" algn="l">
                        <a:lnSpc>
                          <a:spcPct val="100000"/>
                        </a:lnSpc>
                        <a:buNone/>
                      </a:pPr>
                      <a:r>
                        <a:rPr lang="en-GB" sz="1100" b="0" i="0" u="none" strike="noStrike" noProof="0">
                          <a:solidFill>
                            <a:srgbClr val="000000"/>
                          </a:solidFill>
                          <a:latin typeface="Calibri"/>
                        </a:rPr>
                        <a:t>Friday-identify how language contributes to meaning</a:t>
                      </a:r>
                      <a:endParaRPr lang="en-GB"/>
                    </a:p>
                  </a:txBody>
                  <a:tcPr>
                    <a:solidFill>
                      <a:srgbClr val="F8A885"/>
                    </a:solidFill>
                  </a:tcPr>
                </a:tc>
                <a:tc vMerge="1">
                  <a:txBody>
                    <a:bodyPr/>
                    <a:lstStyle/>
                    <a:p>
                      <a:pPr marL="0" lvl="0" indent="0" algn="l">
                        <a:lnSpc>
                          <a:spcPct val="100000"/>
                        </a:lnSpc>
                        <a:spcBef>
                          <a:spcPts val="0"/>
                        </a:spcBef>
                        <a:spcAft>
                          <a:spcPts val="0"/>
                        </a:spcAft>
                        <a:buNone/>
                      </a:pPr>
                      <a:endParaRPr lang="en-US"/>
                    </a:p>
                  </a:txBody>
                  <a:tcPr>
                    <a:solidFill>
                      <a:srgbClr val="F4A778"/>
                    </a:solidFill>
                  </a:tcPr>
                </a:tc>
                <a:tc>
                  <a:txBody>
                    <a:bodyPr/>
                    <a:lstStyle/>
                    <a:p>
                      <a:pPr lvl="0">
                        <a:buNone/>
                      </a:pPr>
                      <a:r>
                        <a:rPr lang="en-GB" sz="1100" b="0" i="0" u="none" strike="noStrike" noProof="0">
                          <a:solidFill>
                            <a:srgbClr val="000000"/>
                          </a:solidFill>
                          <a:latin typeface="Calibri"/>
                        </a:rPr>
                        <a:t>Monday - To prepare poems and play scripts to read aloud and to perform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 To identify themes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 To recognise some different forms of poetry</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Thursday-skills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 - skills</a:t>
                      </a:r>
                      <a:endParaRPr lang="en-GB"/>
                    </a:p>
                  </a:txBody>
                  <a:tcPr>
                    <a:solidFill>
                      <a:srgbClr val="F8A885"/>
                    </a:solidFill>
                  </a:tcPr>
                </a:tc>
                <a:extLst>
                  <a:ext uri="{0D108BD9-81ED-4DB2-BD59-A6C34878D82A}">
                    <a16:rowId xmlns:a16="http://schemas.microsoft.com/office/drawing/2014/main" val="3215582567"/>
                  </a:ext>
                </a:extLst>
              </a:tr>
            </a:tbl>
          </a:graphicData>
        </a:graphic>
      </p:graphicFrame>
    </p:spTree>
    <p:extLst>
      <p:ext uri="{BB962C8B-B14F-4D97-AF65-F5344CB8AC3E}">
        <p14:creationId xmlns:p14="http://schemas.microsoft.com/office/powerpoint/2010/main" val="2661411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A7B8C-1684-E0A7-6460-05BFD095D5B5}"/>
              </a:ext>
            </a:extLst>
          </p:cNvPr>
          <p:cNvPicPr>
            <a:picLocks noChangeAspect="1"/>
          </p:cNvPicPr>
          <p:nvPr/>
        </p:nvPicPr>
        <p:blipFill>
          <a:blip r:embed="rId2"/>
          <a:stretch>
            <a:fillRect/>
          </a:stretch>
        </p:blipFill>
        <p:spPr>
          <a:xfrm>
            <a:off x="441025" y="826579"/>
            <a:ext cx="10953750" cy="5855957"/>
          </a:xfrm>
          <a:prstGeom prst="rect">
            <a:avLst/>
          </a:prstGeom>
        </p:spPr>
      </p:pic>
      <p:sp>
        <p:nvSpPr>
          <p:cNvPr id="4" name="Text Placeholder 1">
            <a:extLst>
              <a:ext uri="{FF2B5EF4-FFF2-40B4-BE49-F238E27FC236}">
                <a16:creationId xmlns:a16="http://schemas.microsoft.com/office/drawing/2014/main" id="{92E417A3-52E8-9681-3F50-A9B288DCBD6E}"/>
              </a:ext>
            </a:extLst>
          </p:cNvPr>
          <p:cNvSpPr txBox="1">
            <a:spLocks/>
          </p:cNvSpPr>
          <p:nvPr/>
        </p:nvSpPr>
        <p:spPr>
          <a:xfrm>
            <a:off x="250094" y="234235"/>
            <a:ext cx="9478446" cy="45808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n w="12700">
                  <a:solidFill>
                    <a:srgbClr val="565656"/>
                  </a:solidFill>
                </a:ln>
                <a:latin typeface="ABeeZee"/>
              </a:rPr>
              <a:t>Year 5 writing unit and text overview</a:t>
            </a:r>
            <a:endParaRPr lang="en-US" sz="1600" b="1">
              <a:ln w="12700">
                <a:solidFill>
                  <a:srgbClr val="565656"/>
                </a:solidFill>
              </a:ln>
            </a:endParaRPr>
          </a:p>
        </p:txBody>
      </p:sp>
    </p:spTree>
    <p:extLst>
      <p:ext uri="{BB962C8B-B14F-4D97-AF65-F5344CB8AC3E}">
        <p14:creationId xmlns:p14="http://schemas.microsoft.com/office/powerpoint/2010/main" val="1680421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151954244"/>
              </p:ext>
            </p:extLst>
          </p:nvPr>
        </p:nvGraphicFramePr>
        <p:xfrm>
          <a:off x="0" y="0"/>
          <a:ext cx="12191998" cy="6953073"/>
        </p:xfrm>
        <a:graphic>
          <a:graphicData uri="http://schemas.openxmlformats.org/drawingml/2006/table">
            <a:tbl>
              <a:tblPr firstRow="1" bandRow="1">
                <a:tableStyleId>{7DF18680-E054-41AD-8BC1-D1AEF772440D}</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545567">
                <a:tc>
                  <a:txBody>
                    <a:bodyPr/>
                    <a:lstStyle/>
                    <a:p>
                      <a:r>
                        <a:rPr lang="en-GB"/>
                        <a:t>Year 5 Autumn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5 Autumn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6312993">
                <a:tc>
                  <a:txBody>
                    <a:bodyPr/>
                    <a:lstStyle/>
                    <a:p>
                      <a:pPr lvl="0">
                        <a:buNone/>
                      </a:pPr>
                      <a:r>
                        <a:rPr lang="en-GB"/>
                        <a:t>Malorie Blackman – A dangerous game</a:t>
                      </a:r>
                      <a:endParaRPr lang="en-US" sz="1200" b="0" i="1" u="none" strike="noStrike" noProof="0">
                        <a:solidFill>
                          <a:srgbClr val="0F1111"/>
                        </a:solidFill>
                        <a:latin typeface="Calibri"/>
                      </a:endParaRPr>
                    </a:p>
                    <a:p>
                      <a:pPr lvl="0">
                        <a:buNone/>
                      </a:pPr>
                      <a:endParaRPr lang="en-US" sz="1200" b="1" i="0" u="none" strike="noStrike" noProof="0">
                        <a:solidFill>
                          <a:srgbClr val="0F1111"/>
                        </a:solidFill>
                        <a:latin typeface="Calibri"/>
                      </a:endParaRPr>
                    </a:p>
                    <a:p>
                      <a:pPr lvl="0">
                        <a:buNone/>
                      </a:pPr>
                      <a:endParaRPr lang="en-US" sz="1100" b="0" i="1" u="none" strike="noStrike" noProof="0">
                        <a:solidFill>
                          <a:srgbClr val="000000"/>
                        </a:solidFill>
                        <a:latin typeface="Calibri"/>
                      </a:endParaRPr>
                    </a:p>
                    <a:p>
                      <a:pPr lvl="0">
                        <a:buNone/>
                      </a:pPr>
                      <a:endParaRPr lang="en-GB"/>
                    </a:p>
                  </a:txBody>
                  <a:tcPr/>
                </a:tc>
                <a:tc>
                  <a:txBody>
                    <a:bodyPr/>
                    <a:lstStyle/>
                    <a:p>
                      <a:pPr lvl="0">
                        <a:buNone/>
                      </a:pPr>
                      <a:r>
                        <a:rPr lang="en-US" sz="1200" b="1" i="0" u="none" strike="noStrike" noProof="0">
                          <a:solidFill>
                            <a:srgbClr val="0F1111"/>
                          </a:solidFill>
                          <a:latin typeface="Calibri"/>
                        </a:rPr>
                        <a:t>Katherine Rundell  </a:t>
                      </a:r>
                      <a:r>
                        <a:rPr lang="en-US" sz="1200" b="0" i="0" u="none" strike="noStrike" noProof="0">
                          <a:solidFill>
                            <a:srgbClr val="0F1111"/>
                          </a:solidFill>
                          <a:latin typeface="Calibri"/>
                        </a:rPr>
                        <a:t>- </a:t>
                      </a:r>
                      <a:r>
                        <a:rPr lang="en-US" sz="1200" b="0" i="1" u="none" strike="noStrike" noProof="0">
                          <a:solidFill>
                            <a:srgbClr val="0F1111"/>
                          </a:solidFill>
                          <a:latin typeface="Calibri"/>
                        </a:rPr>
                        <a:t>The Wolf Wilder</a:t>
                      </a:r>
                      <a:endParaRPr lang="en-GB" sz="1200" b="0" i="0" u="none" strike="noStrike" noProof="0">
                        <a:solidFill>
                          <a:srgbClr val="0F1111"/>
                        </a:solidFill>
                        <a:latin typeface="Calibri"/>
                      </a:endParaRPr>
                    </a:p>
                  </a:txBody>
                  <a:tcPr/>
                </a:tc>
                <a:extLst>
                  <a:ext uri="{0D108BD9-81ED-4DB2-BD59-A6C34878D82A}">
                    <a16:rowId xmlns:a16="http://schemas.microsoft.com/office/drawing/2014/main" val="1888981797"/>
                  </a:ext>
                </a:extLst>
              </a:tr>
            </a:tbl>
          </a:graphicData>
        </a:graphic>
      </p:graphicFrame>
      <p:pic>
        <p:nvPicPr>
          <p:cNvPr id="2" name="Picture 1" descr="Text, whiteboard&#10;&#10;Description automatically generated">
            <a:extLst>
              <a:ext uri="{FF2B5EF4-FFF2-40B4-BE49-F238E27FC236}">
                <a16:creationId xmlns:a16="http://schemas.microsoft.com/office/drawing/2014/main" id="{416979DA-515F-620F-1C0A-95B3DDC3B919}"/>
              </a:ext>
            </a:extLst>
          </p:cNvPr>
          <p:cNvPicPr>
            <a:picLocks noChangeAspect="1"/>
          </p:cNvPicPr>
          <p:nvPr/>
        </p:nvPicPr>
        <p:blipFill>
          <a:blip r:embed="rId3"/>
          <a:stretch>
            <a:fillRect/>
          </a:stretch>
        </p:blipFill>
        <p:spPr>
          <a:xfrm>
            <a:off x="1216235" y="1000575"/>
            <a:ext cx="3670359" cy="5615436"/>
          </a:xfrm>
          <a:prstGeom prst="rect">
            <a:avLst/>
          </a:prstGeom>
        </p:spPr>
      </p:pic>
      <p:pic>
        <p:nvPicPr>
          <p:cNvPr id="4" name="Picture 3" descr="The Wolf Wilder: : Katherine Rundell: Bloomsbury Children's Books">
            <a:extLst>
              <a:ext uri="{FF2B5EF4-FFF2-40B4-BE49-F238E27FC236}">
                <a16:creationId xmlns:a16="http://schemas.microsoft.com/office/drawing/2014/main" id="{4109DA5B-3F31-DB24-51B4-4DB26BAA732C}"/>
              </a:ext>
            </a:extLst>
          </p:cNvPr>
          <p:cNvPicPr>
            <a:picLocks noChangeAspect="1"/>
          </p:cNvPicPr>
          <p:nvPr/>
        </p:nvPicPr>
        <p:blipFill>
          <a:blip r:embed="rId4"/>
          <a:stretch>
            <a:fillRect/>
          </a:stretch>
        </p:blipFill>
        <p:spPr>
          <a:xfrm>
            <a:off x="6751338" y="933450"/>
            <a:ext cx="3736855" cy="5753459"/>
          </a:xfrm>
          <a:prstGeom prst="rect">
            <a:avLst/>
          </a:prstGeom>
        </p:spPr>
      </p:pic>
    </p:spTree>
    <p:extLst>
      <p:ext uri="{BB962C8B-B14F-4D97-AF65-F5344CB8AC3E}">
        <p14:creationId xmlns:p14="http://schemas.microsoft.com/office/powerpoint/2010/main" val="1435097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B9DF0A-CABB-E568-2D17-D0ABE5C660B0}"/>
              </a:ext>
            </a:extLst>
          </p:cNvPr>
          <p:cNvSpPr txBox="1">
            <a:spLocks/>
          </p:cNvSpPr>
          <p:nvPr/>
        </p:nvSpPr>
        <p:spPr>
          <a:xfrm>
            <a:off x="2659810" y="144702"/>
            <a:ext cx="6742981" cy="87797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00B050"/>
                </a:solidFill>
                <a:latin typeface="Century Gothic"/>
                <a:ea typeface="Calibri Light"/>
                <a:cs typeface="Calibri Light"/>
              </a:rPr>
              <a:t>Weekly reading structure </a:t>
            </a:r>
            <a:endParaRPr lang="en-US" sz="4800" b="1">
              <a:solidFill>
                <a:srgbClr val="00B050"/>
              </a:solidFill>
              <a:latin typeface="Century Gothic"/>
            </a:endParaRPr>
          </a:p>
        </p:txBody>
      </p:sp>
      <p:sp>
        <p:nvSpPr>
          <p:cNvPr id="3" name="Title 1">
            <a:extLst>
              <a:ext uri="{FF2B5EF4-FFF2-40B4-BE49-F238E27FC236}">
                <a16:creationId xmlns:a16="http://schemas.microsoft.com/office/drawing/2014/main" id="{0578EF28-8584-1DAA-EE06-BFF15BE23E44}"/>
              </a:ext>
            </a:extLst>
          </p:cNvPr>
          <p:cNvSpPr txBox="1">
            <a:spLocks/>
          </p:cNvSpPr>
          <p:nvPr/>
        </p:nvSpPr>
        <p:spPr>
          <a:xfrm>
            <a:off x="5136360" y="832585"/>
            <a:ext cx="1912189" cy="877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a:latin typeface="Century Gothic"/>
                <a:ea typeface="Calibri Light"/>
                <a:cs typeface="Calibri Light"/>
              </a:rPr>
              <a:t>Year 5 </a:t>
            </a:r>
            <a:endParaRPr lang="en-US" sz="3600" b="1" u="sng">
              <a:latin typeface="Century Gothic"/>
            </a:endParaRPr>
          </a:p>
        </p:txBody>
      </p:sp>
      <p:pic>
        <p:nvPicPr>
          <p:cNvPr id="6" name="Picture 5" descr="A logo with a tree and text&#10;&#10;Description automatically generated">
            <a:extLst>
              <a:ext uri="{FF2B5EF4-FFF2-40B4-BE49-F238E27FC236}">
                <a16:creationId xmlns:a16="http://schemas.microsoft.com/office/drawing/2014/main" id="{3EEEB649-3726-1BBB-92DC-E41DEF3FC27B}"/>
              </a:ext>
            </a:extLst>
          </p:cNvPr>
          <p:cNvPicPr>
            <a:picLocks noChangeAspect="1"/>
          </p:cNvPicPr>
          <p:nvPr/>
        </p:nvPicPr>
        <p:blipFill>
          <a:blip r:embed="rId2"/>
          <a:stretch>
            <a:fillRect/>
          </a:stretch>
        </p:blipFill>
        <p:spPr>
          <a:xfrm>
            <a:off x="10115909" y="-5899"/>
            <a:ext cx="2038710" cy="1492667"/>
          </a:xfrm>
          <a:prstGeom prst="rect">
            <a:avLst/>
          </a:prstGeom>
        </p:spPr>
      </p:pic>
      <p:graphicFrame>
        <p:nvGraphicFramePr>
          <p:cNvPr id="8" name="Table 7">
            <a:extLst>
              <a:ext uri="{FF2B5EF4-FFF2-40B4-BE49-F238E27FC236}">
                <a16:creationId xmlns:a16="http://schemas.microsoft.com/office/drawing/2014/main" id="{5A027872-D03E-01DF-D5C3-B29EFEF1A210}"/>
              </a:ext>
            </a:extLst>
          </p:cNvPr>
          <p:cNvGraphicFramePr>
            <a:graphicFrameLocks noGrp="1"/>
          </p:cNvGraphicFramePr>
          <p:nvPr>
            <p:extLst>
              <p:ext uri="{D42A27DB-BD31-4B8C-83A1-F6EECF244321}">
                <p14:modId xmlns:p14="http://schemas.microsoft.com/office/powerpoint/2010/main" val="1501666951"/>
              </p:ext>
            </p:extLst>
          </p:nvPr>
        </p:nvGraphicFramePr>
        <p:xfrm>
          <a:off x="640263" y="1485997"/>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pPr lvl="0">
                        <a:buNone/>
                      </a:pPr>
                      <a:r>
                        <a:rPr lang="en-US" sz="2400" b="1" i="0" u="none" strike="noStrike" noProof="0" dirty="0">
                          <a:solidFill>
                            <a:srgbClr val="00B050"/>
                          </a:solidFill>
                          <a:latin typeface="Century Gothic"/>
                        </a:rPr>
                        <a:t>Extended</a:t>
                      </a:r>
                      <a:endParaRPr lang="en-US" dirty="0"/>
                    </a:p>
                    <a:p>
                      <a:pPr lvl="0">
                        <a:buNone/>
                      </a:pPr>
                      <a:r>
                        <a:rPr lang="en-US" sz="2400" b="1" i="0" u="none" strike="noStrike" noProof="0" dirty="0">
                          <a:solidFill>
                            <a:srgbClr val="00B050"/>
                          </a:solidFill>
                          <a:latin typeface="Century Gothic"/>
                        </a:rPr>
                        <a:t> reading</a:t>
                      </a:r>
                      <a:r>
                        <a:rPr lang="en-US" sz="2400" b="0" i="0" u="none" strike="noStrike" noProof="0" dirty="0">
                          <a:solidFill>
                            <a:srgbClr val="00B050"/>
                          </a:solidFill>
                          <a:latin typeface="Century Gothic"/>
                        </a:rPr>
                        <a:t> </a:t>
                      </a:r>
                      <a:endParaRPr lang="en-US" dirty="0"/>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Close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Fluency </a:t>
                      </a:r>
                      <a:r>
                        <a:rPr lang="en-US" sz="2400" b="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Close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graphicFrame>
        <p:nvGraphicFramePr>
          <p:cNvPr id="2" name="Table 1">
            <a:extLst>
              <a:ext uri="{FF2B5EF4-FFF2-40B4-BE49-F238E27FC236}">
                <a16:creationId xmlns:a16="http://schemas.microsoft.com/office/drawing/2014/main" id="{D696D6AE-E1DC-1519-8627-007F68A703D7}"/>
              </a:ext>
            </a:extLst>
          </p:cNvPr>
          <p:cNvGraphicFramePr>
            <a:graphicFrameLocks noGrp="1"/>
          </p:cNvGraphicFramePr>
          <p:nvPr>
            <p:extLst>
              <p:ext uri="{D42A27DB-BD31-4B8C-83A1-F6EECF244321}">
                <p14:modId xmlns:p14="http://schemas.microsoft.com/office/powerpoint/2010/main" val="1776914911"/>
              </p:ext>
            </p:extLst>
          </p:nvPr>
        </p:nvGraphicFramePr>
        <p:xfrm>
          <a:off x="640263" y="4158363"/>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pPr lvl="0">
                        <a:buNone/>
                      </a:pPr>
                      <a:r>
                        <a:rPr lang="en-US" sz="2400" b="1" i="0" u="none" strike="noStrike" noProof="0" dirty="0">
                          <a:solidFill>
                            <a:srgbClr val="00B050"/>
                          </a:solidFill>
                          <a:latin typeface="Century Gothic"/>
                        </a:rPr>
                        <a:t>Extended</a:t>
                      </a:r>
                      <a:endParaRPr lang="en-US" dirty="0"/>
                    </a:p>
                    <a:p>
                      <a:pPr lvl="0">
                        <a:buNone/>
                      </a:pPr>
                      <a:r>
                        <a:rPr lang="en-US" sz="2400" b="1" i="0" u="none" strike="noStrike" noProof="0" dirty="0">
                          <a:solidFill>
                            <a:srgbClr val="00B050"/>
                          </a:solidFill>
                          <a:latin typeface="Century Gothic"/>
                        </a:rPr>
                        <a:t> reading</a:t>
                      </a:r>
                      <a:r>
                        <a:rPr lang="en-US" sz="2400" b="0" i="0" u="none" strike="noStrike" noProof="0" dirty="0">
                          <a:solidFill>
                            <a:srgbClr val="00B050"/>
                          </a:solidFill>
                          <a:latin typeface="Century Gothic"/>
                        </a:rPr>
                        <a:t> </a:t>
                      </a:r>
                      <a:endParaRPr lang="en-US" dirty="0"/>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Close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Fluency </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Skills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Skills</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spTree>
    <p:extLst>
      <p:ext uri="{BB962C8B-B14F-4D97-AF65-F5344CB8AC3E}">
        <p14:creationId xmlns:p14="http://schemas.microsoft.com/office/powerpoint/2010/main" val="322115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284292246"/>
              </p:ext>
            </p:extLst>
          </p:nvPr>
        </p:nvGraphicFramePr>
        <p:xfrm>
          <a:off x="0" y="0"/>
          <a:ext cx="12191999" cy="18137710"/>
        </p:xfrm>
        <a:graphic>
          <a:graphicData uri="http://schemas.openxmlformats.org/drawingml/2006/table">
            <a:tbl>
              <a:tblPr firstRow="1" bandRow="1">
                <a:tableStyleId>{7DF18680-E054-41AD-8BC1-D1AEF772440D}</a:tableStyleId>
              </a:tblPr>
              <a:tblGrid>
                <a:gridCol w="1632857">
                  <a:extLst>
                    <a:ext uri="{9D8B030D-6E8A-4147-A177-3AD203B41FA5}">
                      <a16:colId xmlns:a16="http://schemas.microsoft.com/office/drawing/2014/main" val="3673590467"/>
                    </a:ext>
                  </a:extLst>
                </a:gridCol>
                <a:gridCol w="4463142">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dirty="0"/>
                        <a:t>Year 5 Autumn Term 1</a:t>
                      </a:r>
                    </a:p>
                  </a:txBody>
                  <a:tcPr/>
                </a:tc>
                <a:tc hMerge="1">
                  <a:txBody>
                    <a:bodyPr/>
                    <a:lstStyle/>
                    <a:p>
                      <a:endParaRPr lang="en-GB"/>
                    </a:p>
                  </a:txBody>
                  <a:tcPr/>
                </a:tc>
                <a:tc gridSpan="2">
                  <a:txBody>
                    <a:bodyPr/>
                    <a:lstStyle/>
                    <a:p>
                      <a:r>
                        <a:rPr lang="en-GB" dirty="0"/>
                        <a:t>Year 5 Autumn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dirty="0"/>
                        <a:t>Week 1</a:t>
                      </a:r>
                    </a:p>
                  </a:txBody>
                  <a:tcPr/>
                </a:tc>
                <a:tc>
                  <a:txBody>
                    <a:bodyPr/>
                    <a:lstStyle/>
                    <a:p>
                      <a:r>
                        <a:rPr lang="en-GB" dirty="0"/>
                        <a:t>Poetry Text - Karl Nova (writing)</a:t>
                      </a:r>
                      <a:endParaRPr lang="en-GB" i="1" dirty="0"/>
                    </a:p>
                  </a:txBody>
                  <a:tcPr>
                    <a:solidFill>
                      <a:schemeClr val="accent5">
                        <a:lumMod val="60000"/>
                        <a:lumOff val="40000"/>
                      </a:schemeClr>
                    </a:solidFill>
                  </a:tcPr>
                </a:tc>
                <a:tc rowSpan="2">
                  <a:txBody>
                    <a:bodyPr/>
                    <a:lstStyle/>
                    <a:p>
                      <a:r>
                        <a:rPr lang="en-GB" dirty="0"/>
                        <a:t>Week 1</a:t>
                      </a:r>
                    </a:p>
                  </a:txBody>
                  <a:tcPr/>
                </a:tc>
                <a:tc>
                  <a:txBody>
                    <a:bodyPr/>
                    <a:lstStyle/>
                    <a:p>
                      <a:r>
                        <a:rPr lang="en-GB" dirty="0"/>
                        <a:t>Fiction - The Inventions of Hugo Cabaret (writing unit text)</a:t>
                      </a:r>
                      <a:endParaRPr lang="en-GB" i="1" dirty="0"/>
                    </a:p>
                  </a:txBody>
                  <a:tcPr>
                    <a:solidFill>
                      <a:schemeClr val="accent5">
                        <a:lumMod val="60000"/>
                        <a:lumOff val="40000"/>
                      </a:schemeClr>
                    </a:solidFill>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marL="0" lvl="0" indent="0" algn="l">
                        <a:lnSpc>
                          <a:spcPct val="100000"/>
                        </a:lnSpc>
                        <a:buNone/>
                      </a:pPr>
                      <a:r>
                        <a:rPr lang="en-GB" sz="1100" b="0" i="0" u="none" strike="noStrike" noProof="0" dirty="0">
                          <a:solidFill>
                            <a:srgbClr val="000000"/>
                          </a:solidFill>
                          <a:latin typeface="Calibri"/>
                        </a:rPr>
                        <a:t>Monday-Identify themes and conventions</a:t>
                      </a:r>
                    </a:p>
                    <a:p>
                      <a:pPr marL="0" marR="0" lvl="0" indent="0" algn="l">
                        <a:lnSpc>
                          <a:spcPct val="100000"/>
                        </a:lnSpc>
                        <a:spcBef>
                          <a:spcPts val="0"/>
                        </a:spcBef>
                        <a:spcAft>
                          <a:spcPts val="0"/>
                        </a:spcAft>
                        <a:buNone/>
                      </a:pPr>
                      <a:r>
                        <a:rPr lang="en-GB" sz="1100" b="0" i="0" u="none" strike="noStrike" noProof="0" dirty="0">
                          <a:solidFill>
                            <a:srgbClr val="000000"/>
                          </a:solidFill>
                          <a:latin typeface="Calibri"/>
                        </a:rPr>
                        <a:t>Tuesday-discuss and evaluate how authors use language, including figurative language, considering the impact on the reader</a:t>
                      </a:r>
                      <a:endParaRPr lang="en-US" sz="1100" b="0" i="0" u="none" strike="noStrike" noProof="0" dirty="0">
                        <a:solidFill>
                          <a:srgbClr val="000000"/>
                        </a:solidFill>
                        <a:latin typeface="Calibri"/>
                      </a:endParaRPr>
                    </a:p>
                    <a:p>
                      <a:pPr marL="0" lvl="0" indent="0" algn="l">
                        <a:lnSpc>
                          <a:spcPct val="100000"/>
                        </a:lnSpc>
                        <a:buNone/>
                      </a:pPr>
                      <a:r>
                        <a:rPr lang="en-US" sz="1100" b="0" i="0" u="none" strike="noStrike" noProof="0" dirty="0">
                          <a:solidFill>
                            <a:srgbClr val="000000"/>
                          </a:solidFill>
                          <a:latin typeface="Calibri"/>
                        </a:rPr>
                        <a:t>Wednesday-</a:t>
                      </a:r>
                      <a:r>
                        <a:rPr lang="en-GB" sz="1100" b="0" i="0" u="none" strike="noStrike" noProof="0" dirty="0">
                          <a:solidFill>
                            <a:srgbClr val="000000"/>
                          </a:solidFill>
                          <a:latin typeface="Calibri"/>
                        </a:rPr>
                        <a:t>learn a wider range of poetry by heart</a:t>
                      </a:r>
                    </a:p>
                    <a:p>
                      <a:pPr marL="0" lvl="0" indent="0" algn="l">
                        <a:lnSpc>
                          <a:spcPct val="100000"/>
                        </a:lnSpc>
                        <a:buNone/>
                      </a:pPr>
                      <a:r>
                        <a:rPr lang="en-US" sz="1100" b="0" i="0" u="none" strike="noStrike" noProof="0" dirty="0">
                          <a:solidFill>
                            <a:srgbClr val="000000"/>
                          </a:solidFill>
                          <a:latin typeface="Calibri"/>
                        </a:rPr>
                        <a:t>Thursday-make comparisons between poems </a:t>
                      </a:r>
                    </a:p>
                    <a:p>
                      <a:pPr marL="0" lvl="0" indent="0" algn="l">
                        <a:lnSpc>
                          <a:spcPct val="100000"/>
                        </a:lnSpc>
                        <a:buNone/>
                      </a:pPr>
                      <a:r>
                        <a:rPr lang="en-US" sz="1100" b="0" i="0" u="none" strike="noStrike" noProof="0" dirty="0">
                          <a:solidFill>
                            <a:srgbClr val="000000"/>
                          </a:solidFill>
                          <a:latin typeface="Calibri"/>
                        </a:rPr>
                        <a:t>Friday- Identify how language contributes to meaning</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a:t>
                      </a:r>
                      <a:r>
                        <a:rPr lang="en-GB" sz="1100" b="0" i="0" u="none" strike="noStrike" noProof="0" dirty="0">
                          <a:solidFill>
                            <a:srgbClr val="000000"/>
                          </a:solidFill>
                          <a:latin typeface="Calibri"/>
                        </a:rPr>
                        <a:t>-Identify themes and conventions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a:t>
                      </a:r>
                      <a:r>
                        <a:rPr lang="en-GB" sz="1100" b="0" i="0" u="none" strike="noStrike" noProof="0" dirty="0">
                          <a:solidFill>
                            <a:srgbClr val="000000"/>
                          </a:solidFill>
                          <a:latin typeface="Calibri"/>
                        </a:rPr>
                        <a:t>discuss and evaluate how authors use language, including figurative language, considering the impact on the reader</a:t>
                      </a:r>
                    </a:p>
                    <a:p>
                      <a:pPr lvl="0">
                        <a:buNone/>
                      </a:pPr>
                      <a:r>
                        <a:rPr lang="en-GB" sz="1200" b="0" i="0" u="none" strike="noStrike" noProof="0">
                          <a:solidFill>
                            <a:srgbClr val="000000"/>
                          </a:solidFill>
                          <a:latin typeface="Calibri"/>
                        </a:rPr>
                        <a:t>Wednesday-Identify how presentation contributes to meaning</a:t>
                      </a:r>
                    </a:p>
                    <a:p>
                      <a:pPr lvl="0">
                        <a:buNone/>
                      </a:pPr>
                      <a:r>
                        <a:rPr lang="en-GB" sz="1200" b="0" i="0" u="none" strike="noStrike" noProof="0" dirty="0">
                          <a:solidFill>
                            <a:srgbClr val="000000"/>
                          </a:solidFill>
                          <a:latin typeface="Calibri"/>
                        </a:rPr>
                        <a:t>Thursday-skills</a:t>
                      </a:r>
                    </a:p>
                    <a:p>
                      <a:pPr lvl="0">
                        <a:buNone/>
                      </a:pPr>
                      <a:r>
                        <a:rPr lang="en-GB" sz="1200" b="0" i="0" u="none" strike="noStrike" noProof="0" dirty="0">
                          <a:solidFill>
                            <a:srgbClr val="000000"/>
                          </a:solidFill>
                          <a:latin typeface="Calibri"/>
                        </a:rPr>
                        <a:t>Friday-skills</a:t>
                      </a:r>
                      <a:endParaRPr lang="en-GB" dirty="0"/>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GB" dirty="0"/>
                        <a:t>Fiction–</a:t>
                      </a:r>
                      <a:r>
                        <a:rPr lang="en-GB" sz="1800" b="0" i="0" u="none" strike="noStrike" noProof="0" dirty="0">
                          <a:latin typeface="Calibri"/>
                        </a:rPr>
                        <a:t>City of Stolen Magic Nazneen Ahmed Pathak (empathy lab)</a:t>
                      </a:r>
                      <a:endParaRPr lang="en-GB" i="1" dirty="0"/>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GB" dirty="0"/>
                        <a:t>Poetry - Michael Rosen – Everyone comes from somewhere </a:t>
                      </a:r>
                      <a:endParaRPr lang="en-GB" i="1" dirty="0"/>
                    </a:p>
                  </a:txBody>
                  <a:tcPr>
                    <a:solidFill>
                      <a:schemeClr val="accent5">
                        <a:lumMod val="60000"/>
                        <a:lumOff val="40000"/>
                      </a:schemeClr>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lgn="just">
                        <a:buNone/>
                      </a:pPr>
                      <a:r>
                        <a:rPr lang="en-GB" sz="1200" b="0" i="0" u="none" strike="noStrike" noProof="0" dirty="0">
                          <a:solidFill>
                            <a:srgbClr val="000000"/>
                          </a:solidFill>
                          <a:latin typeface="Calibri"/>
                        </a:rPr>
                        <a:t>Monday –To predict what might happen from details stated and implied</a:t>
                      </a:r>
                      <a:endParaRPr lang="en-US" sz="1200" b="0" i="0" u="none" strike="noStrike" noProof="0" dirty="0">
                        <a:solidFill>
                          <a:srgbClr val="000000"/>
                        </a:solidFill>
                        <a:latin typeface="Calibri"/>
                      </a:endParaRPr>
                    </a:p>
                    <a:p>
                      <a:pPr lvl="0" algn="just">
                        <a:buNone/>
                      </a:pPr>
                      <a:r>
                        <a:rPr lang="en-GB" sz="1200" b="0" i="0" u="none" strike="noStrike" noProof="0" dirty="0">
                          <a:solidFill>
                            <a:srgbClr val="000000"/>
                          </a:solidFill>
                          <a:latin typeface="Calibri"/>
                        </a:rPr>
                        <a:t>Tuesday- To identify themes in a wide range of books</a:t>
                      </a:r>
                      <a:endParaRPr lang="en-US" sz="1200" b="0" i="0" u="none" strike="noStrike" noProof="0" dirty="0">
                        <a:solidFill>
                          <a:srgbClr val="000000"/>
                        </a:solidFill>
                        <a:latin typeface="Calibri"/>
                      </a:endParaRPr>
                    </a:p>
                    <a:p>
                      <a:pPr lvl="0" algn="just">
                        <a:buNone/>
                      </a:pPr>
                      <a:r>
                        <a:rPr lang="en-GB" sz="1200" b="0" i="0" u="none" strike="noStrike" noProof="0" dirty="0">
                          <a:solidFill>
                            <a:srgbClr val="000000"/>
                          </a:solidFill>
                          <a:latin typeface="Calibri"/>
                        </a:rPr>
                        <a:t>Wednesday-To identify how structure contributes to meaning</a:t>
                      </a:r>
                      <a:endParaRPr lang="en-US" sz="1200" b="0" i="0" u="none" strike="noStrike" noProof="0" dirty="0">
                        <a:solidFill>
                          <a:srgbClr val="000000"/>
                        </a:solidFill>
                        <a:latin typeface="Calibri"/>
                      </a:endParaRPr>
                    </a:p>
                    <a:p>
                      <a:pPr lvl="0" algn="just">
                        <a:buNone/>
                      </a:pPr>
                      <a:r>
                        <a:rPr lang="en-GB" sz="1200" b="0" i="0" u="none" strike="noStrike" noProof="0" dirty="0">
                          <a:solidFill>
                            <a:srgbClr val="000000"/>
                          </a:solidFill>
                          <a:latin typeface="Calibri"/>
                        </a:rPr>
                        <a:t>Thursday-skills</a:t>
                      </a:r>
                    </a:p>
                    <a:p>
                      <a:pPr lvl="0" algn="just">
                        <a:buNone/>
                      </a:pPr>
                      <a:r>
                        <a:rPr lang="en-GB" sz="1200" b="0" i="0" u="none" strike="noStrike" noProof="0" dirty="0">
                          <a:solidFill>
                            <a:srgbClr val="000000"/>
                          </a:solidFill>
                          <a:latin typeface="Calibri"/>
                        </a:rPr>
                        <a:t>Friday- skills</a:t>
                      </a:r>
                      <a:endParaRPr lang="en-GB" sz="1200" dirty="0"/>
                    </a:p>
                  </a:txBody>
                  <a:tcPr>
                    <a:solidFill>
                      <a:schemeClr val="accent5">
                        <a:lumMod val="20000"/>
                        <a:lumOff val="80000"/>
                      </a:schemeClr>
                    </a:solidFill>
                  </a:tcPr>
                </a:tc>
                <a:tc vMerge="1">
                  <a:txBody>
                    <a:bodyPr/>
                    <a:lstStyle/>
                    <a:p>
                      <a:endParaRPr lang="en-GB"/>
                    </a:p>
                  </a:txBody>
                  <a:tcPr/>
                </a:tc>
                <a:tc>
                  <a:txBody>
                    <a:bodyPr/>
                    <a:lstStyle/>
                    <a:p>
                      <a:pPr marL="0" lvl="0" indent="0" algn="l">
                        <a:lnSpc>
                          <a:spcPct val="100000"/>
                        </a:lnSpc>
                        <a:buNone/>
                      </a:pPr>
                      <a:r>
                        <a:rPr lang="en-GB" sz="1100" b="0" i="0" u="none" strike="noStrike" noProof="0" dirty="0">
                          <a:solidFill>
                            <a:srgbClr val="000000"/>
                          </a:solidFill>
                          <a:latin typeface="Calibri"/>
                        </a:rPr>
                        <a:t>Monday-Identify themes and conventions</a:t>
                      </a:r>
                      <a:endParaRPr lang="en-US" sz="1100" b="0" i="0" u="none" strike="noStrike" noProof="0" dirty="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dirty="0">
                          <a:solidFill>
                            <a:srgbClr val="000000"/>
                          </a:solidFill>
                          <a:latin typeface="Calibri"/>
                        </a:rPr>
                        <a:t>Tuesday-discuss and evaluate how authors use language, including figurative language, considering the impact on the reader</a:t>
                      </a:r>
                      <a:endParaRPr lang="en-US" sz="1100" b="0" i="0" u="none" strike="noStrike" noProof="0" dirty="0">
                        <a:solidFill>
                          <a:srgbClr val="000000"/>
                        </a:solidFill>
                        <a:latin typeface="Calibri"/>
                      </a:endParaRPr>
                    </a:p>
                    <a:p>
                      <a:pPr marL="0" lvl="0" indent="0" algn="l">
                        <a:lnSpc>
                          <a:spcPct val="100000"/>
                        </a:lnSpc>
                        <a:buNone/>
                      </a:pPr>
                      <a:r>
                        <a:rPr lang="en-US" sz="1100" b="0" i="0" u="none" strike="noStrike" noProof="0" dirty="0">
                          <a:solidFill>
                            <a:srgbClr val="000000"/>
                          </a:solidFill>
                          <a:latin typeface="Calibri"/>
                        </a:rPr>
                        <a:t>Wednesday-</a:t>
                      </a:r>
                      <a:r>
                        <a:rPr lang="en-GB" sz="1100" b="0" i="0" u="none" strike="noStrike" noProof="0" dirty="0">
                          <a:solidFill>
                            <a:srgbClr val="000000"/>
                          </a:solidFill>
                          <a:latin typeface="Calibri"/>
                        </a:rPr>
                        <a:t>learn a wider range of poetry by heart</a:t>
                      </a:r>
                      <a:endParaRPr lang="en-US" sz="1100" b="0" i="0" u="none" strike="noStrike" noProof="0" dirty="0">
                        <a:solidFill>
                          <a:srgbClr val="000000"/>
                        </a:solidFill>
                        <a:latin typeface="Calibri"/>
                      </a:endParaRPr>
                    </a:p>
                    <a:p>
                      <a:pPr marL="0" lvl="0" indent="0" algn="l">
                        <a:lnSpc>
                          <a:spcPct val="100000"/>
                        </a:lnSpc>
                        <a:buNone/>
                      </a:pPr>
                      <a:r>
                        <a:rPr lang="en-US" sz="1100" b="0" i="0" u="none" strike="noStrike" noProof="0" dirty="0">
                          <a:solidFill>
                            <a:srgbClr val="000000"/>
                          </a:solidFill>
                          <a:latin typeface="Calibri"/>
                        </a:rPr>
                        <a:t>Thursday-make comparisons between poems </a:t>
                      </a:r>
                    </a:p>
                    <a:p>
                      <a:pPr marL="0" lvl="0" indent="0" algn="l">
                        <a:lnSpc>
                          <a:spcPct val="100000"/>
                        </a:lnSpc>
                        <a:buNone/>
                      </a:pPr>
                      <a:r>
                        <a:rPr lang="en-US" sz="1100" b="0" i="0" u="none" strike="noStrike" noProof="0" dirty="0">
                          <a:solidFill>
                            <a:srgbClr val="000000"/>
                          </a:solidFill>
                          <a:latin typeface="Calibri"/>
                        </a:rPr>
                        <a:t>Friday- Identify how language contributes to meaning</a:t>
                      </a:r>
                      <a:endParaRPr lang="en-GB" dirty="0"/>
                    </a:p>
                  </a:txBody>
                  <a:tcPr>
                    <a:solidFill>
                      <a:schemeClr val="accent5">
                        <a:lumMod val="20000"/>
                        <a:lumOff val="80000"/>
                      </a:schemeClr>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p>
                      <a:endParaRPr lang="en-GB"/>
                    </a:p>
                  </a:txBody>
                  <a:tcPr/>
                </a:tc>
                <a:tc>
                  <a:txBody>
                    <a:bodyPr/>
                    <a:lstStyle/>
                    <a:p>
                      <a:r>
                        <a:rPr lang="en-GB" dirty="0"/>
                        <a:t>Fiction – The Clockwork Crow ( reading booth)</a:t>
                      </a:r>
                      <a:endParaRPr lang="en-GB" i="1" dirty="0"/>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Week 3</a:t>
                      </a:r>
                    </a:p>
                  </a:txBody>
                  <a:tcPr/>
                </a:tc>
                <a:tc>
                  <a:txBody>
                    <a:bodyPr/>
                    <a:lstStyle/>
                    <a:p>
                      <a:pPr lvl="0">
                        <a:buNone/>
                      </a:pPr>
                      <a:r>
                        <a:rPr lang="en-GB" sz="1800" b="0" i="0" u="none" strike="noStrike" noProof="0" dirty="0">
                          <a:latin typeface="Calibri"/>
                        </a:rPr>
                        <a:t>Fiction - My life on fire – Cath Howe (empathy)</a:t>
                      </a:r>
                    </a:p>
                  </a:txBody>
                  <a:tcPr>
                    <a:solidFill>
                      <a:schemeClr val="accent5">
                        <a:lumMod val="60000"/>
                        <a:lumOff val="40000"/>
                      </a:schemeClr>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Monday-Discuss understanding, explore the meanings of words in context</a:t>
                      </a:r>
                    </a:p>
                    <a:p>
                      <a:pPr lvl="0">
                        <a:buNone/>
                      </a:pPr>
                      <a:r>
                        <a:rPr lang="en-GB" sz="1200" b="0" i="0" u="none" strike="noStrike" noProof="0" dirty="0">
                          <a:solidFill>
                            <a:srgbClr val="000000"/>
                          </a:solidFill>
                          <a:latin typeface="Calibri"/>
                        </a:rPr>
                        <a:t>Tuesday-draw inferences such as inferring characters' feelings, thoughts and motives from their actions</a:t>
                      </a:r>
                    </a:p>
                    <a:p>
                      <a:pPr lvl="0">
                        <a:buNone/>
                      </a:pPr>
                      <a:r>
                        <a:rPr lang="en-GB" sz="1200" b="0" i="0" u="none" strike="noStrike" noProof="0" dirty="0">
                          <a:solidFill>
                            <a:srgbClr val="000000"/>
                          </a:solidFill>
                          <a:latin typeface="Calibri"/>
                        </a:rPr>
                        <a:t>Wednesday-identify how language, structure and presentation contribute to meaning </a:t>
                      </a:r>
                    </a:p>
                    <a:p>
                      <a:pPr lvl="0">
                        <a:buNone/>
                      </a:pPr>
                      <a:r>
                        <a:rPr lang="en-GB" sz="1200" b="0" i="0" u="none" strike="noStrike" noProof="0" dirty="0">
                          <a:solidFill>
                            <a:srgbClr val="000000"/>
                          </a:solidFill>
                          <a:latin typeface="Calibri"/>
                        </a:rPr>
                        <a:t>Thursday-predict what might happen from details stated and implied</a:t>
                      </a:r>
                    </a:p>
                    <a:p>
                      <a:pPr lvl="0">
                        <a:buNone/>
                      </a:pPr>
                      <a:r>
                        <a:rPr lang="en-GB" sz="1200" b="0" i="0" u="none" strike="noStrike" noProof="0" dirty="0">
                          <a:solidFill>
                            <a:srgbClr val="000000"/>
                          </a:solidFill>
                          <a:latin typeface="Calibri"/>
                        </a:rPr>
                        <a:t>Friday-discuss and evaluate how authors use language, including figurative language, considering the impact on the reader </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Monday-identify themes and conventions</a:t>
                      </a:r>
                    </a:p>
                    <a:p>
                      <a:pPr lvl="0">
                        <a:buNone/>
                      </a:pPr>
                      <a:r>
                        <a:rPr lang="en-GB" sz="1200" b="0" i="0" u="none" strike="noStrike" noProof="0" dirty="0">
                          <a:solidFill>
                            <a:srgbClr val="000000"/>
                          </a:solidFill>
                          <a:latin typeface="Calibri"/>
                        </a:rPr>
                        <a:t>Tuesday-draw inferences such as inferring characters' feelings, thoughts and motives from their actions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Wednesday-identify how language, structure and presentation contribute to meaning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Thursday-skills</a:t>
                      </a:r>
                    </a:p>
                    <a:p>
                      <a:pPr lvl="0">
                        <a:buNone/>
                      </a:pPr>
                      <a:r>
                        <a:rPr lang="en-GB" sz="1200" b="0" i="0" u="none" strike="noStrike" noProof="0" dirty="0">
                          <a:solidFill>
                            <a:srgbClr val="000000"/>
                          </a:solidFill>
                          <a:latin typeface="Calibri"/>
                        </a:rPr>
                        <a:t>Friday-skills</a:t>
                      </a:r>
                    </a:p>
                  </a:txBody>
                  <a:tcPr>
                    <a:solidFill>
                      <a:schemeClr val="accent5">
                        <a:lumMod val="20000"/>
                        <a:lumOff val="80000"/>
                      </a:schemeClr>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p>
                      <a:endParaRPr lang="en-GB"/>
                    </a:p>
                  </a:txBody>
                  <a:tcPr/>
                </a:tc>
                <a:tc>
                  <a:txBody>
                    <a:bodyPr/>
                    <a:lstStyle/>
                    <a:p>
                      <a:r>
                        <a:rPr lang="en-GB" sz="1800" dirty="0"/>
                        <a:t>Non-fiction- The Romans, gods, emperors and dormice – by Marcia Williams (history link)</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txBody>
                  <a:tcPr/>
                </a:tc>
                <a:tc>
                  <a:txBody>
                    <a:bodyPr/>
                    <a:lstStyle/>
                    <a:p>
                      <a:r>
                        <a:rPr lang="en-GB" dirty="0"/>
                        <a:t>Non-fiction -The way things work - David Mcauley</a:t>
                      </a:r>
                    </a:p>
                  </a:txBody>
                  <a:tcPr>
                    <a:solidFill>
                      <a:schemeClr val="accent5">
                        <a:lumMod val="60000"/>
                        <a:lumOff val="40000"/>
                      </a:schemeClr>
                    </a:solidFill>
                  </a:tcPr>
                </a:tc>
                <a:extLst>
                  <a:ext uri="{0D108BD9-81ED-4DB2-BD59-A6C34878D82A}">
                    <a16:rowId xmlns:a16="http://schemas.microsoft.com/office/drawing/2014/main" val="2636313374"/>
                  </a:ext>
                </a:extLst>
              </a:tr>
              <a:tr h="1489099">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Monday-Retrieve and record information from non-fiction</a:t>
                      </a:r>
                    </a:p>
                    <a:p>
                      <a:pPr lvl="0">
                        <a:buNone/>
                      </a:pPr>
                      <a:r>
                        <a:rPr lang="en-GB" sz="1200" b="0" i="0" u="none" strike="noStrike" noProof="0" dirty="0">
                          <a:solidFill>
                            <a:srgbClr val="000000"/>
                          </a:solidFill>
                          <a:latin typeface="Calibri"/>
                        </a:rPr>
                        <a:t>Tuesday-Provide justified reasoning for their views </a:t>
                      </a:r>
                    </a:p>
                    <a:p>
                      <a:pPr lvl="0">
                        <a:buNone/>
                      </a:pPr>
                      <a:r>
                        <a:rPr lang="en-GB" sz="1200" b="0" i="0" u="none" strike="noStrike" noProof="0" dirty="0">
                          <a:solidFill>
                            <a:srgbClr val="000000"/>
                          </a:solidFill>
                          <a:latin typeface="Calibri"/>
                        </a:rPr>
                        <a:t>Wednesday-Explore the meanings of words in context</a:t>
                      </a:r>
                    </a:p>
                    <a:p>
                      <a:pPr lvl="0">
                        <a:buNone/>
                      </a:pPr>
                      <a:r>
                        <a:rPr lang="en-GB" sz="1200" b="0" i="0" u="none" strike="noStrike" noProof="0" dirty="0">
                          <a:solidFill>
                            <a:srgbClr val="000000"/>
                          </a:solidFill>
                          <a:latin typeface="Calibri"/>
                        </a:rPr>
                        <a:t>Thursday-skills</a:t>
                      </a:r>
                    </a:p>
                    <a:p>
                      <a:pPr lvl="0">
                        <a:buNone/>
                      </a:pPr>
                      <a:r>
                        <a:rPr lang="en-GB" sz="1200" b="0" i="0" u="none" strike="noStrike" noProof="0" dirty="0">
                          <a:solidFill>
                            <a:srgbClr val="000000"/>
                          </a:solidFill>
                          <a:latin typeface="Calibri"/>
                        </a:rPr>
                        <a:t>Friday-skills</a:t>
                      </a:r>
                    </a:p>
                  </a:txBody>
                  <a:tcPr>
                    <a:solidFill>
                      <a:schemeClr val="accent5">
                        <a:lumMod val="20000"/>
                        <a:lumOff val="80000"/>
                      </a:schemeClr>
                    </a:solidFill>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Monday-Provide justified reasoning for views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Tuesday-Distinguish between fact and opinion</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Wednesday-identify how presentation contributes to meaning</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Thursday-explain and discuss their understanding of what they have read, including through formal presentations and debates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Friday-Explain meaning of words in context</a:t>
                      </a:r>
                      <a:endParaRPr lang="en-GB" dirty="0"/>
                    </a:p>
                    <a:p>
                      <a:pPr lvl="0">
                        <a:buNone/>
                      </a:pPr>
                      <a:endParaRPr lang="en-GB"/>
                    </a:p>
                  </a:txBody>
                  <a:tcPr>
                    <a:solidFill>
                      <a:schemeClr val="accent5">
                        <a:lumMod val="20000"/>
                        <a:lumOff val="80000"/>
                      </a:schemeClr>
                    </a:solidFill>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p>
                      <a:endParaRPr lang="en-GB"/>
                    </a:p>
                  </a:txBody>
                  <a:tcPr/>
                </a:tc>
                <a:tc>
                  <a:txBody>
                    <a:bodyPr/>
                    <a:lstStyle/>
                    <a:p>
                      <a:r>
                        <a:rPr lang="en-GB" dirty="0"/>
                        <a:t>Fiction – Peter Pan </a:t>
                      </a:r>
                      <a:endParaRPr lang="en-GB" i="1" dirty="0"/>
                    </a:p>
                  </a:txBody>
                  <a:tcPr>
                    <a:solidFill>
                      <a:schemeClr val="accent5">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txBody>
                  <a:tcPr/>
                </a:tc>
                <a:tc>
                  <a:txBody>
                    <a:bodyPr/>
                    <a:lstStyle/>
                    <a:p>
                      <a:r>
                        <a:rPr lang="en-GB" dirty="0"/>
                        <a:t>Fiction - The Orchard Book of Roman Myths</a:t>
                      </a:r>
                    </a:p>
                  </a:txBody>
                  <a:tcPr>
                    <a:solidFill>
                      <a:schemeClr val="accent5">
                        <a:lumMod val="60000"/>
                        <a:lumOff val="40000"/>
                      </a:schemeClr>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Monday-summarise the main ideas drawn from more than 1 paragraph, identifying key details that support the main ideas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Tuesday-discuss and evaluate how authors use language, including figurative language, considering the impact on the reader</a:t>
                      </a:r>
                    </a:p>
                    <a:p>
                      <a:pPr lvl="0">
                        <a:buNone/>
                      </a:pPr>
                      <a:r>
                        <a:rPr lang="en-GB" sz="1100" b="0" i="0" u="none" strike="noStrike" noProof="0" dirty="0">
                          <a:solidFill>
                            <a:srgbClr val="000000"/>
                          </a:solidFill>
                          <a:latin typeface="Calibri"/>
                        </a:rPr>
                        <a:t>Wednesday-identify how language, structure and presentation contribute to meaning </a:t>
                      </a:r>
                    </a:p>
                    <a:p>
                      <a:pPr lvl="0">
                        <a:buNone/>
                      </a:pPr>
                      <a:r>
                        <a:rPr lang="en-GB" sz="1100" b="0" i="0" u="none" strike="noStrike" noProof="0" dirty="0">
                          <a:solidFill>
                            <a:srgbClr val="000000"/>
                          </a:solidFill>
                          <a:latin typeface="Calibri"/>
                        </a:rPr>
                        <a:t>Thursday-identify and discuss themes and conventions</a:t>
                      </a:r>
                    </a:p>
                    <a:p>
                      <a:pPr lvl="0">
                        <a:buNone/>
                      </a:pPr>
                      <a:r>
                        <a:rPr lang="en-GB" sz="1100" b="0" i="0" u="none" strike="noStrike" noProof="0" dirty="0">
                          <a:solidFill>
                            <a:srgbClr val="000000"/>
                          </a:solidFill>
                          <a:latin typeface="Calibri"/>
                        </a:rPr>
                        <a:t>Friday-draw inferences such as inferring characters' feelings, thoughts and motives from their actions, and justifying inferences with evidence</a:t>
                      </a:r>
                      <a:endParaRPr lang="en-GB" sz="1100" dirty="0"/>
                    </a:p>
                  </a:txBody>
                  <a:tcPr/>
                </a:tc>
                <a:tc vMerge="1">
                  <a:txBody>
                    <a:bodyPr/>
                    <a:lstStyle/>
                    <a:p>
                      <a:endParaRPr lang="en-GB"/>
                    </a:p>
                  </a:txBody>
                  <a:tcPr/>
                </a:tc>
                <a:tc>
                  <a:txBody>
                    <a:bodyPr/>
                    <a:lstStyle/>
                    <a:p>
                      <a:pPr lvl="0">
                        <a:buNone/>
                      </a:pPr>
                      <a:r>
                        <a:rPr lang="en-GB" sz="1100" b="0" i="0" u="none" strike="noStrike" noProof="0" dirty="0">
                          <a:solidFill>
                            <a:srgbClr val="000000"/>
                          </a:solidFill>
                          <a:latin typeface="Calibri"/>
                        </a:rPr>
                        <a:t>Monday-summarise the main ideas drawn from more than 1 paragraph, identifying key details that support the main ideas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Tuesday-discuss and evaluate how authors use language, including figurative language, considering the impact on the reader</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Wednesday-identify how language, structure and presentation contribute to meaning </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Thursday-identify and discuss themes and conventions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Friday-draw inferences such as inferring characters' feelings, thoughts and motives from their actions, and justifying inferences with evidence</a:t>
                      </a:r>
                      <a:endParaRPr lang="en-GB" dirty="0"/>
                    </a:p>
                  </a:txBody>
                  <a:tcPr>
                    <a:solidFill>
                      <a:schemeClr val="accent5">
                        <a:lumMod val="20000"/>
                        <a:lumOff val="80000"/>
                      </a:schemeClr>
                    </a:solidFill>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p>
                      <a:endParaRPr lang="en-GB"/>
                    </a:p>
                  </a:txBody>
                  <a:tcPr/>
                </a:tc>
                <a:tc>
                  <a:txBody>
                    <a:bodyPr/>
                    <a:lstStyle/>
                    <a:p>
                      <a:r>
                        <a:rPr lang="en-GB" dirty="0"/>
                        <a:t>Non-fiction - What's the difference? - non-fiction (Writing text)</a:t>
                      </a:r>
                    </a:p>
                  </a:txBody>
                  <a:tcPr>
                    <a:solidFill>
                      <a:schemeClr val="accent5">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txBody>
                  <a:tcPr/>
                </a:tc>
                <a:tc>
                  <a:txBody>
                    <a:bodyPr/>
                    <a:lstStyle/>
                    <a:p>
                      <a:r>
                        <a:rPr lang="en-GB" dirty="0"/>
                        <a:t>Poetry - We Refugees by Benjamin Zephaniah</a:t>
                      </a:r>
                      <a:endParaRPr lang="en-GB" dirty="0" err="1"/>
                    </a:p>
                    <a:p>
                      <a:pPr lvl="0">
                        <a:buNone/>
                      </a:pPr>
                      <a:r>
                        <a:rPr lang="en-GB" sz="1400" b="0" i="0" u="none" strike="noStrike" noProof="0" dirty="0">
                          <a:solidFill>
                            <a:srgbClr val="000000"/>
                          </a:solidFill>
                          <a:latin typeface="Arial"/>
                        </a:rPr>
                        <a:t>Do Not Stand At My Grave And Weep by Mary Elizabeth Frye (reading booth) </a:t>
                      </a:r>
                      <a:endParaRPr lang="en-GB" sz="1400" dirty="0"/>
                    </a:p>
                  </a:txBody>
                  <a:tcPr>
                    <a:solidFill>
                      <a:schemeClr val="accent5">
                        <a:lumMod val="60000"/>
                        <a:lumOff val="40000"/>
                      </a:schemeClr>
                    </a:solidFill>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GB" sz="1200" b="0" i="0" u="none" strike="noStrike" noProof="0" dirty="0">
                          <a:solidFill>
                            <a:srgbClr val="000000"/>
                          </a:solidFill>
                          <a:latin typeface="Calibri"/>
                        </a:rPr>
                        <a:t>Monday--explain and discuss their understanding of what they have read, including through formal presentations and debates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Tuesday-Retrieve and record information from non-fiction</a:t>
                      </a:r>
                    </a:p>
                    <a:p>
                      <a:pPr lvl="0">
                        <a:buNone/>
                      </a:pPr>
                      <a:r>
                        <a:rPr lang="en-GB" sz="1200" b="0" i="0" u="none" strike="noStrike" noProof="0" dirty="0">
                          <a:solidFill>
                            <a:srgbClr val="000000"/>
                          </a:solidFill>
                          <a:latin typeface="Calibri"/>
                        </a:rPr>
                        <a:t>Wednesday-identify how presentation contributes to meaning</a:t>
                      </a:r>
                    </a:p>
                    <a:p>
                      <a:pPr lvl="0">
                        <a:buNone/>
                      </a:pPr>
                      <a:r>
                        <a:rPr lang="en-GB" sz="1200" b="0" i="0" u="none" strike="noStrike" noProof="0" dirty="0">
                          <a:solidFill>
                            <a:srgbClr val="000000"/>
                          </a:solidFill>
                          <a:latin typeface="Calibri"/>
                        </a:rPr>
                        <a:t>Thursday-skills</a:t>
                      </a:r>
                    </a:p>
                    <a:p>
                      <a:pPr lvl="0">
                        <a:buNone/>
                      </a:pPr>
                      <a:r>
                        <a:rPr lang="en-GB" sz="1200" b="0" i="0" u="none" strike="noStrike" noProof="0" dirty="0">
                          <a:solidFill>
                            <a:srgbClr val="000000"/>
                          </a:solidFill>
                          <a:latin typeface="Calibri"/>
                        </a:rPr>
                        <a:t>Friday-skills</a:t>
                      </a:r>
                      <a:endParaRPr lang="en-GB" dirty="0"/>
                    </a:p>
                  </a:txBody>
                  <a:tcPr/>
                </a:tc>
                <a:tc vMerge="1">
                  <a:txBody>
                    <a:bodyPr/>
                    <a:lstStyle/>
                    <a:p>
                      <a:endParaRPr lang="en-GB"/>
                    </a:p>
                  </a:txBody>
                  <a:tcPr/>
                </a:tc>
                <a:tc>
                  <a:txBody>
                    <a:bodyPr/>
                    <a:lstStyle/>
                    <a:p>
                      <a:pPr marL="0" lvl="0" indent="0" algn="l">
                        <a:lnSpc>
                          <a:spcPct val="100000"/>
                        </a:lnSpc>
                        <a:buNone/>
                      </a:pPr>
                      <a:r>
                        <a:rPr lang="en-GB" sz="1100" b="0" i="0" u="none" strike="noStrike" noProof="0" dirty="0">
                          <a:solidFill>
                            <a:srgbClr val="000000"/>
                          </a:solidFill>
                          <a:latin typeface="Calibri"/>
                        </a:rPr>
                        <a:t>Monday-Identify themes and conventions</a:t>
                      </a:r>
                      <a:endParaRPr lang="en-US" sz="1100" b="0" i="0" u="none" strike="noStrike" noProof="0" dirty="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dirty="0">
                          <a:solidFill>
                            <a:srgbClr val="000000"/>
                          </a:solidFill>
                          <a:latin typeface="Calibri"/>
                        </a:rPr>
                        <a:t>Tuesday-discuss and evaluate how authors use language, including figurative language, considering the impact on the reader</a:t>
                      </a:r>
                      <a:endParaRPr lang="en-US" sz="1100" b="0" i="0" u="none" strike="noStrike" noProof="0" dirty="0">
                        <a:solidFill>
                          <a:srgbClr val="000000"/>
                        </a:solidFill>
                        <a:latin typeface="Calibri"/>
                      </a:endParaRPr>
                    </a:p>
                    <a:p>
                      <a:pPr marL="0" lvl="0" indent="0" algn="l">
                        <a:lnSpc>
                          <a:spcPct val="100000"/>
                        </a:lnSpc>
                        <a:buNone/>
                      </a:pPr>
                      <a:r>
                        <a:rPr lang="en-US" sz="1100" b="0" i="0" u="none" strike="noStrike" noProof="0" dirty="0">
                          <a:solidFill>
                            <a:srgbClr val="000000"/>
                          </a:solidFill>
                          <a:latin typeface="Calibri"/>
                        </a:rPr>
                        <a:t>Wednesday-</a:t>
                      </a:r>
                      <a:r>
                        <a:rPr lang="en-GB" sz="1100" b="0" i="0" u="none" strike="noStrike" noProof="0" dirty="0">
                          <a:solidFill>
                            <a:srgbClr val="000000"/>
                          </a:solidFill>
                          <a:latin typeface="Calibri"/>
                        </a:rPr>
                        <a:t>perform poetry</a:t>
                      </a:r>
                      <a:endParaRPr lang="en-US" sz="1100" b="0" i="0" u="none" strike="noStrike" noProof="0" dirty="0">
                        <a:solidFill>
                          <a:srgbClr val="000000"/>
                        </a:solidFill>
                        <a:latin typeface="Calibri"/>
                      </a:endParaRPr>
                    </a:p>
                    <a:p>
                      <a:pPr marL="0" lvl="0" indent="0" algn="l">
                        <a:lnSpc>
                          <a:spcPct val="100000"/>
                        </a:lnSpc>
                        <a:buNone/>
                      </a:pPr>
                      <a:r>
                        <a:rPr lang="en-US" sz="1100" b="0" i="0" u="none" strike="noStrike" noProof="0" dirty="0">
                          <a:solidFill>
                            <a:srgbClr val="000000"/>
                          </a:solidFill>
                          <a:latin typeface="Calibri"/>
                        </a:rPr>
                        <a:t>Thursday-skills</a:t>
                      </a:r>
                    </a:p>
                    <a:p>
                      <a:pPr marL="0" lvl="0" indent="0" algn="l">
                        <a:lnSpc>
                          <a:spcPct val="100000"/>
                        </a:lnSpc>
                        <a:buNone/>
                      </a:pPr>
                      <a:r>
                        <a:rPr lang="en-US" sz="1100" b="0" i="0" u="none" strike="noStrike" noProof="0" dirty="0">
                          <a:solidFill>
                            <a:srgbClr val="000000"/>
                          </a:solidFill>
                          <a:latin typeface="Calibri"/>
                        </a:rPr>
                        <a:t>Friday- skills</a:t>
                      </a:r>
                      <a:endParaRPr lang="en-GB" dirty="0"/>
                    </a:p>
                  </a:txBody>
                  <a:tcPr>
                    <a:solidFill>
                      <a:schemeClr val="accent5">
                        <a:lumMod val="20000"/>
                        <a:lumOff val="80000"/>
                      </a:schemeClr>
                    </a:solidFill>
                  </a:tcPr>
                </a:tc>
                <a:extLst>
                  <a:ext uri="{0D108BD9-81ED-4DB2-BD59-A6C34878D82A}">
                    <a16:rowId xmlns:a16="http://schemas.microsoft.com/office/drawing/2014/main" val="4019619930"/>
                  </a:ext>
                </a:extLst>
              </a:tr>
              <a:tr h="489857">
                <a:tc rowSpan="2">
                  <a:txBody>
                    <a:bodyPr/>
                    <a:lstStyle/>
                    <a:p>
                      <a:pPr lvl="0">
                        <a:buNone/>
                      </a:pPr>
                      <a:r>
                        <a:rPr lang="en-GB" sz="1800" b="0" i="0" u="none" strike="noStrike" noProof="0" dirty="0">
                          <a:latin typeface="Calibri"/>
                        </a:rPr>
                        <a:t>Week 7 </a:t>
                      </a:r>
                      <a:endParaRPr lang="en-US" dirty="0"/>
                    </a:p>
                  </a:txBody>
                  <a:tcPr/>
                </a:tc>
                <a:tc>
                  <a:txBody>
                    <a:bodyPr/>
                    <a:lstStyle/>
                    <a:p>
                      <a:pPr lvl="0">
                        <a:buNone/>
                      </a:pPr>
                      <a:r>
                        <a:rPr lang="en-GB" sz="1800" b="0" i="0" u="none" strike="noStrike" noProof="0" dirty="0">
                          <a:solidFill>
                            <a:srgbClr val="000000"/>
                          </a:solidFill>
                          <a:latin typeface="Calibri"/>
                        </a:rPr>
                        <a:t>Non-fiction Marjane Satrapi biography </a:t>
                      </a:r>
                      <a:r>
                        <a:rPr lang="en-GB" sz="1800" b="0" i="0" u="none" strike="noStrike" noProof="0" dirty="0">
                          <a:solidFill>
                            <a:srgbClr val="000000"/>
                          </a:solidFill>
                          <a:hlinkClick r:id="rId3"/>
                        </a:rPr>
                        <a:t>https://kids.kiddle.co/Marjane_Satrapi#:~:text=Filmography-,Biography,monarchy%20of%20the%20last%20Shah.</a:t>
                      </a:r>
                      <a:endParaRPr lang="en-GB" sz="1800" b="0" i="0" u="none" strike="noStrike" noProof="0" dirty="0">
                        <a:solidFill>
                          <a:srgbClr val="000000"/>
                        </a:solidFill>
                        <a:latin typeface="Calibri"/>
                      </a:endParaRPr>
                    </a:p>
                  </a:txBody>
                  <a:tcPr>
                    <a:solidFill>
                      <a:schemeClr val="accent5">
                        <a:lumMod val="40000"/>
                        <a:lumOff val="60000"/>
                      </a:schemeClr>
                    </a:solidFill>
                  </a:tcPr>
                </a:tc>
                <a:tc>
                  <a:txBody>
                    <a:bodyPr/>
                    <a:lstStyle/>
                    <a:p>
                      <a:pPr marL="0" lvl="0" indent="0" algn="l">
                        <a:lnSpc>
                          <a:spcPct val="100000"/>
                        </a:lnSpc>
                        <a:spcBef>
                          <a:spcPts val="0"/>
                        </a:spcBef>
                        <a:spcAft>
                          <a:spcPts val="0"/>
                        </a:spcAft>
                        <a:buNone/>
                      </a:pPr>
                      <a:r>
                        <a:rPr lang="en-GB" dirty="0"/>
                        <a:t>Week 7</a:t>
                      </a:r>
                    </a:p>
                  </a:txBody>
                  <a:tcPr/>
                </a:tc>
                <a:tc>
                  <a:txBody>
                    <a:bodyPr/>
                    <a:lstStyle/>
                    <a:p>
                      <a:pPr lvl="0" algn="l">
                        <a:lnSpc>
                          <a:spcPct val="100000"/>
                        </a:lnSpc>
                        <a:spcBef>
                          <a:spcPts val="0"/>
                        </a:spcBef>
                        <a:spcAft>
                          <a:spcPts val="0"/>
                        </a:spcAft>
                        <a:buNone/>
                      </a:pPr>
                      <a:r>
                        <a:rPr lang="en-GB" sz="1800" b="0" i="0" u="none" strike="noStrike" baseline="0" noProof="0" dirty="0">
                          <a:solidFill>
                            <a:srgbClr val="000000"/>
                          </a:solidFill>
                          <a:latin typeface="Calibri"/>
                        </a:rPr>
                        <a:t>Non-fiction – How parachutes work</a:t>
                      </a:r>
                    </a:p>
                    <a:p>
                      <a:pPr lvl="0" algn="l">
                        <a:lnSpc>
                          <a:spcPct val="100000"/>
                        </a:lnSpc>
                        <a:spcBef>
                          <a:spcPts val="0"/>
                        </a:spcBef>
                        <a:spcAft>
                          <a:spcPts val="0"/>
                        </a:spcAft>
                        <a:buNone/>
                      </a:pPr>
                      <a:r>
                        <a:rPr lang="en-GB" sz="1800" b="0" i="0" u="none" strike="noStrike" baseline="0" noProof="0" dirty="0">
                          <a:solidFill>
                            <a:srgbClr val="000000"/>
                          </a:solidFill>
                          <a:latin typeface="Calibri"/>
                        </a:rPr>
                        <a:t>How do solar panels work (reading booth-science link)</a:t>
                      </a:r>
                    </a:p>
                  </a:txBody>
                  <a:tcPr>
                    <a:solidFill>
                      <a:schemeClr val="accent5">
                        <a:lumMod val="60000"/>
                        <a:lumOff val="40000"/>
                      </a:schemeClr>
                    </a:solidFill>
                  </a:tcPr>
                </a:tc>
                <a:extLst>
                  <a:ext uri="{0D108BD9-81ED-4DB2-BD59-A6C34878D82A}">
                    <a16:rowId xmlns:a16="http://schemas.microsoft.com/office/drawing/2014/main" val="3479984897"/>
                  </a:ext>
                </a:extLst>
              </a:tr>
              <a:tr h="489857">
                <a:tc vMerge="1">
                  <a:txBody>
                    <a:bodyPr/>
                    <a:lstStyle/>
                    <a:p>
                      <a:endParaRPr lang="en-GB" sz="1800" b="0" i="0" u="none" strike="noStrike" noProof="0">
                        <a:latin typeface="Calibri"/>
                      </a:endParaRPr>
                    </a:p>
                  </a:txBody>
                  <a:tcPr/>
                </a:tc>
                <a:tc>
                  <a:txBody>
                    <a:bodyPr/>
                    <a:lstStyle/>
                    <a:p>
                      <a:pPr lvl="0">
                        <a:buNone/>
                      </a:pPr>
                      <a:r>
                        <a:rPr lang="en-GB" sz="1200" b="0" i="0" u="none" strike="noStrike" noProof="0" dirty="0">
                          <a:solidFill>
                            <a:srgbClr val="000000"/>
                          </a:solidFill>
                          <a:latin typeface="Calibri"/>
                        </a:rPr>
                        <a:t>Monday-Provide justified reasoning for views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Tuesday-Distinguish between fact and opinion</a:t>
                      </a:r>
                    </a:p>
                    <a:p>
                      <a:pPr lvl="0">
                        <a:buNone/>
                      </a:pPr>
                      <a:r>
                        <a:rPr lang="en-GB" sz="1200" b="0" i="0" u="none" strike="noStrike" noProof="0" dirty="0">
                          <a:solidFill>
                            <a:srgbClr val="000000"/>
                          </a:solidFill>
                          <a:latin typeface="Calibri"/>
                        </a:rPr>
                        <a:t>Wednesday-identify how presentation contributes to meaning</a:t>
                      </a:r>
                    </a:p>
                    <a:p>
                      <a:pPr lvl="0">
                        <a:buNone/>
                      </a:pPr>
                      <a:r>
                        <a:rPr lang="en-GB" sz="1200" b="0" i="0" u="none" strike="noStrike" noProof="0" dirty="0">
                          <a:solidFill>
                            <a:srgbClr val="000000"/>
                          </a:solidFill>
                          <a:latin typeface="Calibri"/>
                        </a:rPr>
                        <a:t>Thursday-explain and discuss their understanding of what they have read, including through formal presentations and debates</a:t>
                      </a:r>
                    </a:p>
                    <a:p>
                      <a:pPr lvl="0">
                        <a:buNone/>
                      </a:pPr>
                      <a:r>
                        <a:rPr lang="en-GB" sz="1200" b="0" i="0" u="none" strike="noStrike" noProof="0" dirty="0">
                          <a:solidFill>
                            <a:srgbClr val="000000"/>
                          </a:solidFill>
                          <a:latin typeface="Calibri"/>
                        </a:rPr>
                        <a:t>Friday-Explain meaning of words in context</a:t>
                      </a:r>
                      <a:endParaRPr lang="en-GB" dirty="0"/>
                    </a:p>
                    <a:p>
                      <a:pPr lvl="0">
                        <a:buNone/>
                      </a:pPr>
                      <a:endParaRPr lang="en-GB" sz="1200" b="0" i="0" u="none" strike="noStrike" noProof="0">
                        <a:solidFill>
                          <a:srgbClr val="000000"/>
                        </a:solidFill>
                        <a:latin typeface="Calibri"/>
                      </a:endParaRPr>
                    </a:p>
                  </a:txBody>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r>
                        <a:rPr lang="en-GB" sz="1200" b="0" i="0" u="none" strike="noStrike" noProof="0" dirty="0">
                          <a:solidFill>
                            <a:srgbClr val="000000"/>
                          </a:solidFill>
                          <a:latin typeface="Calibri"/>
                        </a:rPr>
                        <a:t>Monday-Provide justified reasoning for views </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Tuesday-Distinguish between fact and opinion</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Wednesday-identify how presentation contributes to meaning</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Thursday-explain and discuss their understanding of what they have read, including through formal presentations and debates</a:t>
                      </a:r>
                      <a:endParaRPr lang="en-US"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Friday-Explain meaning of words in context</a:t>
                      </a:r>
                    </a:p>
                    <a:p>
                      <a:pPr lvl="0">
                        <a:buNone/>
                      </a:pPr>
                      <a:endParaRPr lang="en-GB" sz="1200" b="0" i="0" u="none" strike="noStrike" noProof="0">
                        <a:solidFill>
                          <a:srgbClr val="000000"/>
                        </a:solidFill>
                        <a:latin typeface="Calibri"/>
                      </a:endParaRPr>
                    </a:p>
                  </a:txBody>
                  <a:tcPr/>
                </a:tc>
                <a:extLst>
                  <a:ext uri="{0D108BD9-81ED-4DB2-BD59-A6C34878D82A}">
                    <a16:rowId xmlns:a16="http://schemas.microsoft.com/office/drawing/2014/main" val="827151399"/>
                  </a:ext>
                </a:extLst>
              </a:tr>
              <a:tr h="489857">
                <a:tc>
                  <a:txBody>
                    <a:bodyPr/>
                    <a:lstStyle/>
                    <a:p>
                      <a:pPr lvl="0">
                        <a:buNone/>
                      </a:pPr>
                      <a:r>
                        <a:rPr lang="en-GB" sz="1800" b="0" i="0" u="none" strike="noStrike" noProof="0" dirty="0">
                          <a:latin typeface="Calibri"/>
                        </a:rPr>
                        <a:t>Week 8</a:t>
                      </a:r>
                    </a:p>
                  </a:txBody>
                  <a:tcPr/>
                </a:tc>
                <a:tc>
                  <a:txBody>
                    <a:bodyPr/>
                    <a:lstStyle/>
                    <a:p>
                      <a:pPr lvl="0">
                        <a:buNone/>
                      </a:pPr>
                      <a:r>
                        <a:rPr lang="en-GB" sz="1800" b="0" i="0" u="none" strike="noStrike" noProof="0" dirty="0">
                          <a:solidFill>
                            <a:srgbClr val="000000"/>
                          </a:solidFill>
                          <a:latin typeface="Calibri"/>
                        </a:rPr>
                        <a:t>Fiction - Kofi and the rap battle summer (empathy)</a:t>
                      </a:r>
                    </a:p>
                  </a:txBody>
                  <a:tcPr>
                    <a:solidFill>
                      <a:schemeClr val="accent5">
                        <a:lumMod val="60000"/>
                        <a:lumOff val="40000"/>
                      </a:schemeClr>
                    </a:solidFill>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sz="1200" b="0" i="0" u="none" strike="noStrike" noProof="0">
                        <a:solidFill>
                          <a:srgbClr val="000000"/>
                        </a:solidFill>
                        <a:latin typeface="Calibri"/>
                      </a:endParaRPr>
                    </a:p>
                  </a:txBody>
                  <a:tcPr/>
                </a:tc>
                <a:extLst>
                  <a:ext uri="{0D108BD9-81ED-4DB2-BD59-A6C34878D82A}">
                    <a16:rowId xmlns:a16="http://schemas.microsoft.com/office/drawing/2014/main" val="633127026"/>
                  </a:ext>
                </a:extLst>
              </a:tr>
              <a:tr h="489857">
                <a:tc>
                  <a:txBody>
                    <a:bodyPr/>
                    <a:lstStyle/>
                    <a:p>
                      <a:pPr lvl="0">
                        <a:buNone/>
                      </a:pPr>
                      <a:endParaRPr lang="en-GB" sz="1800" b="0" i="0" u="none" strike="noStrike" noProof="0">
                        <a:latin typeface="Calibri"/>
                      </a:endParaRPr>
                    </a:p>
                  </a:txBody>
                  <a:tcPr/>
                </a:tc>
                <a:tc>
                  <a:txBody>
                    <a:bodyPr/>
                    <a:lstStyle/>
                    <a:p>
                      <a:pPr lvl="0">
                        <a:buNone/>
                      </a:pPr>
                      <a:r>
                        <a:rPr lang="en-GB" sz="1100" b="0" i="0" u="none" strike="noStrike" noProof="0" dirty="0">
                          <a:solidFill>
                            <a:srgbClr val="000000"/>
                          </a:solidFill>
                          <a:latin typeface="Calibri"/>
                        </a:rPr>
                        <a:t>Monday-summarise the main ideas drawn from more than 1 paragraph, identifying key details that support the main ideas</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Tuesday-discuss and evaluate how authors use language, including figurative language, considering the impact on the reader</a:t>
                      </a:r>
                      <a:endParaRPr lang="en-US" sz="1100" b="0" i="0" u="none" strike="noStrike" noProof="0" dirty="0">
                        <a:solidFill>
                          <a:srgbClr val="000000"/>
                        </a:solidFill>
                        <a:latin typeface="Calibri"/>
                      </a:endParaRPr>
                    </a:p>
                    <a:p>
                      <a:pPr lvl="0">
                        <a:buNone/>
                      </a:pPr>
                      <a:r>
                        <a:rPr lang="en-GB" sz="1100" b="0" i="0" u="none" strike="noStrike" noProof="0" dirty="0">
                          <a:solidFill>
                            <a:srgbClr val="000000"/>
                          </a:solidFill>
                          <a:latin typeface="Calibri"/>
                        </a:rPr>
                        <a:t>Wednesday-identify how language, structure and presentation contribute to meaning </a:t>
                      </a:r>
                      <a:endParaRPr lang="en-US" sz="11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Thursday-skills</a:t>
                      </a:r>
                    </a:p>
                    <a:p>
                      <a:pPr lvl="0">
                        <a:buNone/>
                      </a:pPr>
                      <a:r>
                        <a:rPr lang="en-GB" sz="1200" b="0" i="0" u="none" strike="noStrike" noProof="0" dirty="0">
                          <a:solidFill>
                            <a:srgbClr val="000000"/>
                          </a:solidFill>
                          <a:latin typeface="Calibri"/>
                        </a:rPr>
                        <a:t>Friday-skills</a:t>
                      </a:r>
                      <a:endParaRPr lang="en-GB" dirty="0"/>
                    </a:p>
                  </a:txBody>
                  <a:tcPr>
                    <a:solidFill>
                      <a:schemeClr val="accent5">
                        <a:lumMod val="20000"/>
                        <a:lumOff val="80000"/>
                      </a:schemeClr>
                    </a:solidFill>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sz="1200" b="0" i="0" u="none" strike="noStrike" noProof="0">
                        <a:solidFill>
                          <a:srgbClr val="000000"/>
                        </a:solidFill>
                        <a:latin typeface="Calibri"/>
                      </a:endParaRPr>
                    </a:p>
                  </a:txBody>
                  <a:tcPr/>
                </a:tc>
                <a:extLst>
                  <a:ext uri="{0D108BD9-81ED-4DB2-BD59-A6C34878D82A}">
                    <a16:rowId xmlns:a16="http://schemas.microsoft.com/office/drawing/2014/main" val="2774206930"/>
                  </a:ext>
                </a:extLst>
              </a:tr>
            </a:tbl>
          </a:graphicData>
        </a:graphic>
      </p:graphicFrame>
    </p:spTree>
    <p:extLst>
      <p:ext uri="{BB962C8B-B14F-4D97-AF65-F5344CB8AC3E}">
        <p14:creationId xmlns:p14="http://schemas.microsoft.com/office/powerpoint/2010/main" val="2257068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3539922344"/>
              </p:ext>
            </p:extLst>
          </p:nvPr>
        </p:nvGraphicFramePr>
        <p:xfrm>
          <a:off x="0" y="0"/>
          <a:ext cx="12191996" cy="6929210"/>
        </p:xfrm>
        <a:graphic>
          <a:graphicData uri="http://schemas.openxmlformats.org/drawingml/2006/table">
            <a:tbl>
              <a:tblPr>
                <a:tableStyleId>{35758FB7-9AC5-4552-8A53-C91805E547FA}</a:tableStyleId>
              </a:tblPr>
              <a:tblGrid>
                <a:gridCol w="6430220">
                  <a:extLst>
                    <a:ext uri="{9D8B030D-6E8A-4147-A177-3AD203B41FA5}">
                      <a16:colId xmlns:a16="http://schemas.microsoft.com/office/drawing/2014/main" val="2231689394"/>
                    </a:ext>
                  </a:extLst>
                </a:gridCol>
                <a:gridCol w="480148">
                  <a:extLst>
                    <a:ext uri="{9D8B030D-6E8A-4147-A177-3AD203B41FA5}">
                      <a16:colId xmlns:a16="http://schemas.microsoft.com/office/drawing/2014/main" val="3943300594"/>
                    </a:ext>
                  </a:extLst>
                </a:gridCol>
                <a:gridCol w="480148">
                  <a:extLst>
                    <a:ext uri="{9D8B030D-6E8A-4147-A177-3AD203B41FA5}">
                      <a16:colId xmlns:a16="http://schemas.microsoft.com/office/drawing/2014/main" val="3328274532"/>
                    </a:ext>
                  </a:extLst>
                </a:gridCol>
                <a:gridCol w="480148">
                  <a:extLst>
                    <a:ext uri="{9D8B030D-6E8A-4147-A177-3AD203B41FA5}">
                      <a16:colId xmlns:a16="http://schemas.microsoft.com/office/drawing/2014/main" val="75750837"/>
                    </a:ext>
                  </a:extLst>
                </a:gridCol>
                <a:gridCol w="480148">
                  <a:extLst>
                    <a:ext uri="{9D8B030D-6E8A-4147-A177-3AD203B41FA5}">
                      <a16:colId xmlns:a16="http://schemas.microsoft.com/office/drawing/2014/main" val="4263156327"/>
                    </a:ext>
                  </a:extLst>
                </a:gridCol>
                <a:gridCol w="480148">
                  <a:extLst>
                    <a:ext uri="{9D8B030D-6E8A-4147-A177-3AD203B41FA5}">
                      <a16:colId xmlns:a16="http://schemas.microsoft.com/office/drawing/2014/main" val="2347812215"/>
                    </a:ext>
                  </a:extLst>
                </a:gridCol>
                <a:gridCol w="480148">
                  <a:extLst>
                    <a:ext uri="{9D8B030D-6E8A-4147-A177-3AD203B41FA5}">
                      <a16:colId xmlns:a16="http://schemas.microsoft.com/office/drawing/2014/main" val="989524370"/>
                    </a:ext>
                  </a:extLst>
                </a:gridCol>
                <a:gridCol w="480148">
                  <a:extLst>
                    <a:ext uri="{9D8B030D-6E8A-4147-A177-3AD203B41FA5}">
                      <a16:colId xmlns:a16="http://schemas.microsoft.com/office/drawing/2014/main" val="3642781609"/>
                    </a:ext>
                  </a:extLst>
                </a:gridCol>
                <a:gridCol w="480148">
                  <a:extLst>
                    <a:ext uri="{9D8B030D-6E8A-4147-A177-3AD203B41FA5}">
                      <a16:colId xmlns:a16="http://schemas.microsoft.com/office/drawing/2014/main" val="3438074016"/>
                    </a:ext>
                  </a:extLst>
                </a:gridCol>
                <a:gridCol w="480148">
                  <a:extLst>
                    <a:ext uri="{9D8B030D-6E8A-4147-A177-3AD203B41FA5}">
                      <a16:colId xmlns:a16="http://schemas.microsoft.com/office/drawing/2014/main" val="2205537914"/>
                    </a:ext>
                  </a:extLst>
                </a:gridCol>
                <a:gridCol w="480148">
                  <a:extLst>
                    <a:ext uri="{9D8B030D-6E8A-4147-A177-3AD203B41FA5}">
                      <a16:colId xmlns:a16="http://schemas.microsoft.com/office/drawing/2014/main" val="340030408"/>
                    </a:ext>
                  </a:extLst>
                </a:gridCol>
                <a:gridCol w="480148">
                  <a:extLst>
                    <a:ext uri="{9D8B030D-6E8A-4147-A177-3AD203B41FA5}">
                      <a16:colId xmlns:a16="http://schemas.microsoft.com/office/drawing/2014/main" val="1893871232"/>
                    </a:ext>
                  </a:extLst>
                </a:gridCol>
                <a:gridCol w="480148">
                  <a:extLst>
                    <a:ext uri="{9D8B030D-6E8A-4147-A177-3AD203B41FA5}">
                      <a16:colId xmlns:a16="http://schemas.microsoft.com/office/drawing/2014/main" val="1009837812"/>
                    </a:ext>
                  </a:extLst>
                </a:gridCol>
              </a:tblGrid>
              <a:tr h="271800">
                <a:tc gridSpan="13">
                  <a:txBody>
                    <a:bodyPr/>
                    <a:lstStyle/>
                    <a:p>
                      <a:pPr algn="ctr" fontAlgn="b"/>
                      <a:r>
                        <a:rPr lang="en-GB" sz="1400" b="1" u="none" strike="noStrike">
                          <a:solidFill>
                            <a:srgbClr val="000000"/>
                          </a:solidFill>
                          <a:effectLst/>
                        </a:rPr>
                        <a:t>NNC Year 5 Reading Comprehension Objectives AUTUMN</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1800">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769177059"/>
                  </a:ext>
                </a:extLst>
              </a:tr>
              <a:tr h="672346">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 – </a:t>
                      </a:r>
                      <a:r>
                        <a:rPr lang="en-GB" sz="1200" b="1" u="none" strike="noStrike">
                          <a:effectLst/>
                        </a:rPr>
                        <a:t>extended over a longer period </a:t>
                      </a:r>
                      <a:endParaRPr lang="en-GB" sz="12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 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0" i="0" u="none" strike="noStrike">
                          <a:solidFill>
                            <a:srgbClr val="000000"/>
                          </a:solidFill>
                          <a:effectLst/>
                          <a:latin typeface="Calibri"/>
                        </a:rPr>
                        <a:t>x</a:t>
                      </a:r>
                      <a:endParaRPr lang="en-US"/>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4237700874"/>
                  </a:ext>
                </a:extLst>
              </a:tr>
              <a:tr h="343325">
                <a:tc>
                  <a:txBody>
                    <a:bodyPr/>
                    <a:lstStyle/>
                    <a:p>
                      <a:pPr algn="l" fontAlgn="b"/>
                      <a:r>
                        <a:rPr lang="en-GB" sz="1200" u="none" strike="noStrike">
                          <a:effectLst/>
                        </a:rPr>
                        <a:t>*recommend books that they have read to their peers, giving reasons for their choices – </a:t>
                      </a:r>
                      <a:r>
                        <a:rPr lang="en-GB" sz="1200" b="1" u="none" strike="noStrike">
                          <a:effectLst/>
                        </a:rPr>
                        <a:t>extended reading </a:t>
                      </a:r>
                      <a:endParaRPr lang="en-GB" sz="1200" b="1" i="0" u="none" strike="noStrike">
                        <a:solidFill>
                          <a:srgbClr val="000000"/>
                        </a:solidFill>
                        <a:effectLst/>
                        <a:latin typeface="Century Gothic"/>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779066050"/>
                  </a:ext>
                </a:extLst>
              </a:tr>
              <a:tr h="228884">
                <a:tc>
                  <a:txBody>
                    <a:bodyPr/>
                    <a:lstStyle/>
                    <a:p>
                      <a:pPr algn="l" fontAlgn="b"/>
                      <a:r>
                        <a:rPr lang="en-GB" sz="1200" u="none" strike="noStrike">
                          <a:effectLst/>
                        </a:rPr>
                        <a:t>*identify and discuss themes and conventions in and across a wide range of writing – </a:t>
                      </a:r>
                      <a:r>
                        <a:rPr lang="en-GB" sz="1200" b="1" u="none" strike="noStrike">
                          <a:effectLst/>
                        </a:rPr>
                        <a:t>extended reading</a:t>
                      </a:r>
                      <a:endParaRPr lang="en-GB" sz="1200" b="1" i="0" u="none" strike="noStrike">
                        <a:solidFill>
                          <a:srgbClr val="000000"/>
                        </a:solidFill>
                        <a:effectLst/>
                        <a:latin typeface="Century Gothic"/>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025139843"/>
                  </a:ext>
                </a:extLst>
              </a:tr>
              <a:tr h="457767">
                <a:tc>
                  <a:txBody>
                    <a:bodyPr/>
                    <a:lstStyle/>
                    <a:p>
                      <a:pPr algn="l" fontAlgn="b"/>
                      <a:r>
                        <a:rPr lang="en-GB" sz="1200" u="none" strike="noStrike">
                          <a:effectLst/>
                        </a:rPr>
                        <a:t>*make comparisons within and across books (e.g. between characters, settings, themes, conventions, viewpoints) -</a:t>
                      </a:r>
                      <a:r>
                        <a:rPr lang="en-GB" sz="1200" b="1" u="none" strike="noStrike">
                          <a:effectLst/>
                        </a:rPr>
                        <a:t> extended </a:t>
                      </a:r>
                      <a:endParaRPr lang="en-GB" sz="12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618343733"/>
                  </a:ext>
                </a:extLst>
              </a:tr>
              <a:tr h="228884">
                <a:tc>
                  <a:txBody>
                    <a:bodyPr/>
                    <a:lstStyle/>
                    <a:p>
                      <a:pPr algn="l" fontAlgn="b"/>
                      <a:r>
                        <a:rPr lang="en-GB" sz="1200" u="none" strike="noStrike">
                          <a:effectLst/>
                        </a:rPr>
                        <a:t>*learn a wider range of poetry by heart - </a:t>
                      </a:r>
                      <a:r>
                        <a:rPr lang="en-GB" sz="1200" b="1" u="none" strike="noStrike">
                          <a:effectLst/>
                        </a:rPr>
                        <a:t>fluency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50229430"/>
                  </a:ext>
                </a:extLst>
              </a:tr>
              <a:tr h="457767">
                <a:tc>
                  <a:txBody>
                    <a:bodyPr/>
                    <a:lstStyle/>
                    <a:p>
                      <a:pPr algn="l" fontAlgn="b"/>
                      <a:r>
                        <a:rPr lang="en-GB" sz="1200" u="none" strike="noStrike">
                          <a:effectLst/>
                        </a:rPr>
                        <a:t>*prepare poems and plays to read aloud and to perform, showing understanding through intonation, tone and volume so that the meaning is clear to an audience - </a:t>
                      </a:r>
                      <a:r>
                        <a:rPr lang="en-GB" sz="1200" b="1" u="none" strike="noStrike">
                          <a:effectLst/>
                        </a:rPr>
                        <a:t>fluency</a:t>
                      </a:r>
                      <a:endParaRPr lang="en-GB" sz="12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042018397"/>
                  </a:ext>
                </a:extLst>
              </a:tr>
              <a:tr h="457767">
                <a:tc>
                  <a:txBody>
                    <a:bodyPr/>
                    <a:lstStyle/>
                    <a:p>
                      <a:pPr algn="l" fontAlgn="b"/>
                      <a:r>
                        <a:rPr lang="en-GB" sz="1200" u="none" strike="noStrike">
                          <a:effectLst/>
                        </a:rPr>
                        <a:t>*check that the book makes sense to them, discussing their understanding and exploring the meaning of words in context (e.g. trying out synonyms to check meaning) - </a:t>
                      </a:r>
                      <a:r>
                        <a:rPr lang="en-GB" sz="1200" b="1" u="none" strike="noStrike">
                          <a:effectLst/>
                        </a:rPr>
                        <a:t>fluency and close reading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 F</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570737116"/>
                  </a:ext>
                </a:extLst>
              </a:tr>
              <a:tr h="457767">
                <a:tc>
                  <a:txBody>
                    <a:bodyPr/>
                    <a:lstStyle/>
                    <a:p>
                      <a:pPr algn="l" fontAlgn="b"/>
                      <a:r>
                        <a:rPr lang="en-GB" sz="1200" u="none" strike="noStrike">
                          <a:effectLst/>
                        </a:rPr>
                        <a:t>*draw inferences such as inferring characters' feelings, thoughts and motives from their actions, and justifying inferences with evidence ("I think...because in the text....") - </a:t>
                      </a:r>
                      <a:r>
                        <a:rPr lang="en-GB" sz="1200" b="1" u="none" strike="noStrike">
                          <a:effectLst/>
                        </a:rPr>
                        <a:t>close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020688995"/>
                  </a:ext>
                </a:extLst>
              </a:tr>
              <a:tr h="228884">
                <a:tc>
                  <a:txBody>
                    <a:bodyPr/>
                    <a:lstStyle/>
                    <a:p>
                      <a:pPr algn="l" fontAlgn="b"/>
                      <a:r>
                        <a:rPr lang="en-GB" sz="1200" u="none" strike="noStrike">
                          <a:effectLst/>
                        </a:rPr>
                        <a:t>*predict what might happen from details stated and implied – </a:t>
                      </a:r>
                      <a:r>
                        <a:rPr lang="en-GB" sz="1200" b="1" u="none" strike="noStrike">
                          <a:effectLst/>
                        </a:rPr>
                        <a:t>close reading and extended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01727330"/>
                  </a:ext>
                </a:extLst>
              </a:tr>
              <a:tr h="443462">
                <a:tc>
                  <a:txBody>
                    <a:bodyPr/>
                    <a:lstStyle/>
                    <a:p>
                      <a:pPr algn="l" fontAlgn="b"/>
                      <a:r>
                        <a:rPr lang="en-GB" sz="1200" u="none" strike="noStrike">
                          <a:effectLst/>
                        </a:rPr>
                        <a:t>*summarise the main ideas drawn from more than 1 paragraph, identifying key details that support the main ideas (e.g. words and phrases that exemplify the main idea) - </a:t>
                      </a:r>
                      <a:r>
                        <a:rPr lang="en-GB" sz="1200" b="1" u="none" strike="noStrike">
                          <a:effectLst/>
                        </a:rPr>
                        <a:t>extended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883292804"/>
                  </a:ext>
                </a:extLst>
              </a:tr>
              <a:tr h="457767">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 - </a:t>
                      </a:r>
                      <a:r>
                        <a:rPr lang="en-GB" sz="1200" b="1" u="none" strike="noStrike">
                          <a:effectLst/>
                        </a:rPr>
                        <a:t>fluency </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75903371"/>
                  </a:ext>
                </a:extLst>
              </a:tr>
              <a:tr h="68665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 - </a:t>
                      </a:r>
                      <a:r>
                        <a:rPr lang="en-GB" sz="1200" b="1" u="none" strike="noStrike">
                          <a:effectLst/>
                        </a:rPr>
                        <a:t>close </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267445767"/>
                  </a:ext>
                </a:extLst>
              </a:tr>
              <a:tr h="228884">
                <a:tc>
                  <a:txBody>
                    <a:bodyPr/>
                    <a:lstStyle/>
                    <a:p>
                      <a:pPr algn="l" fontAlgn="b"/>
                      <a:r>
                        <a:rPr lang="en-GB" sz="1200" u="none" strike="noStrike">
                          <a:effectLst/>
                        </a:rPr>
                        <a:t>*distinguish between statements of fact and opinion </a:t>
                      </a:r>
                      <a:r>
                        <a:rPr lang="en-GB" sz="1200" b="1" u="none" strike="noStrike">
                          <a:effectLst/>
                        </a:rPr>
                        <a:t>close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650155723"/>
                  </a:ext>
                </a:extLst>
              </a:tr>
              <a:tr h="228884">
                <a:tc>
                  <a:txBody>
                    <a:bodyPr/>
                    <a:lstStyle/>
                    <a:p>
                      <a:pPr algn="l" fontAlgn="b"/>
                      <a:r>
                        <a:rPr lang="en-GB" sz="1200" u="none" strike="noStrike">
                          <a:effectLst/>
                        </a:rPr>
                        <a:t>*retrieve, record and present information from non-fiction </a:t>
                      </a:r>
                      <a:r>
                        <a:rPr lang="en-GB" sz="1200" b="1" i="0" u="none" strike="noStrike" noProof="0">
                          <a:solidFill>
                            <a:srgbClr val="000000"/>
                          </a:solidFill>
                          <a:effectLst/>
                          <a:latin typeface="Calibri"/>
                        </a:rPr>
                        <a:t>extended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20424749"/>
                  </a:ext>
                </a:extLst>
              </a:tr>
              <a:tr h="514988">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 – </a:t>
                      </a:r>
                      <a:r>
                        <a:rPr lang="en-GB" sz="1200" b="1" u="none" strike="noStrike">
                          <a:effectLst/>
                        </a:rPr>
                        <a:t>extended reading</a:t>
                      </a:r>
                      <a:endParaRPr lang="en-GB" sz="12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248149095"/>
                  </a:ext>
                </a:extLst>
              </a:tr>
              <a:tr h="228884">
                <a:tc>
                  <a:txBody>
                    <a:bodyPr/>
                    <a:lstStyle/>
                    <a:p>
                      <a:pPr algn="l" fontAlgn="b"/>
                      <a:r>
                        <a:rPr lang="en-GB" sz="1200" u="none" strike="noStrike">
                          <a:effectLst/>
                        </a:rPr>
                        <a:t>*provide reasoned justifications for their views – </a:t>
                      </a:r>
                      <a:r>
                        <a:rPr lang="en-GB" sz="1200" b="1" u="none" strike="noStrike">
                          <a:effectLst/>
                        </a:rPr>
                        <a:t>close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20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3018266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323076283"/>
              </p:ext>
            </p:extLst>
          </p:nvPr>
        </p:nvGraphicFramePr>
        <p:xfrm>
          <a:off x="0" y="0"/>
          <a:ext cx="12191998" cy="6953073"/>
        </p:xfrm>
        <a:graphic>
          <a:graphicData uri="http://schemas.openxmlformats.org/drawingml/2006/table">
            <a:tbl>
              <a:tblPr firstRow="1" bandRow="1">
                <a:tableStyleId>{7DF18680-E054-41AD-8BC1-D1AEF772440D}</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545567">
                <a:tc>
                  <a:txBody>
                    <a:bodyPr/>
                    <a:lstStyle/>
                    <a:p>
                      <a:r>
                        <a:rPr lang="en-GB"/>
                        <a:t>Year 5 Spring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5 Spring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6312993">
                <a:tc>
                  <a:txBody>
                    <a:bodyPr/>
                    <a:lstStyle/>
                    <a:p>
                      <a:pPr lvl="0">
                        <a:buNone/>
                      </a:pPr>
                      <a:r>
                        <a:rPr lang="en-US" sz="1100" b="1" i="0" u="none" strike="noStrike" noProof="0" err="1">
                          <a:solidFill>
                            <a:srgbClr val="000000"/>
                          </a:solidFill>
                          <a:latin typeface="Calibri"/>
                        </a:rPr>
                        <a:t>Onjali</a:t>
                      </a:r>
                      <a:r>
                        <a:rPr lang="en-US" sz="1100" b="1" i="0" u="none" strike="noStrike" noProof="0">
                          <a:solidFill>
                            <a:srgbClr val="000000"/>
                          </a:solidFill>
                          <a:latin typeface="Calibri"/>
                        </a:rPr>
                        <a:t> Rauf  - </a:t>
                      </a:r>
                      <a:r>
                        <a:rPr lang="en-US" sz="1100" b="0" i="1" u="none" strike="noStrike" noProof="0">
                          <a:solidFill>
                            <a:srgbClr val="000000"/>
                          </a:solidFill>
                          <a:latin typeface="Calibri"/>
                        </a:rPr>
                        <a:t>The Day we met the Queen</a:t>
                      </a:r>
                      <a:endParaRPr lang="en-US" sz="1100" b="0" i="0" u="none" strike="noStrike" noProof="0">
                        <a:solidFill>
                          <a:srgbClr val="000000"/>
                        </a:solidFill>
                        <a:latin typeface="Calibri"/>
                      </a:endParaRPr>
                    </a:p>
                  </a:txBody>
                  <a:tcPr/>
                </a:tc>
                <a:tc>
                  <a:txBody>
                    <a:bodyPr/>
                    <a:lstStyle/>
                    <a:p>
                      <a:pPr lvl="0">
                        <a:buNone/>
                      </a:pPr>
                      <a:r>
                        <a:rPr lang="en-US" sz="1100" b="1" i="0" u="none" strike="noStrike" noProof="0">
                          <a:solidFill>
                            <a:srgbClr val="000000"/>
                          </a:solidFill>
                          <a:latin typeface="Calibri"/>
                        </a:rPr>
                        <a:t>Charlie Higson -</a:t>
                      </a:r>
                      <a:r>
                        <a:rPr lang="en-US" sz="1100" b="0" i="0" u="none" strike="noStrike" noProof="0">
                          <a:solidFill>
                            <a:srgbClr val="000000"/>
                          </a:solidFill>
                          <a:latin typeface="Calibri"/>
                        </a:rPr>
                        <a:t> </a:t>
                      </a:r>
                      <a:r>
                        <a:rPr lang="en-US" sz="1100" b="0" i="1" u="none" strike="noStrike" noProof="0" err="1">
                          <a:solidFill>
                            <a:srgbClr val="000000"/>
                          </a:solidFill>
                          <a:latin typeface="Calibri"/>
                        </a:rPr>
                        <a:t>Silverfin</a:t>
                      </a:r>
                      <a:endParaRPr lang="en-GB" sz="1100" b="0" i="0" u="none" strike="noStrike" noProof="0" err="1">
                        <a:solidFill>
                          <a:srgbClr val="000000"/>
                        </a:solidFill>
                        <a:latin typeface="Calibri"/>
                      </a:endParaRPr>
                    </a:p>
                  </a:txBody>
                  <a:tcPr/>
                </a:tc>
                <a:extLst>
                  <a:ext uri="{0D108BD9-81ED-4DB2-BD59-A6C34878D82A}">
                    <a16:rowId xmlns:a16="http://schemas.microsoft.com/office/drawing/2014/main" val="1888981797"/>
                  </a:ext>
                </a:extLst>
              </a:tr>
            </a:tbl>
          </a:graphicData>
        </a:graphic>
      </p:graphicFrame>
      <p:pic>
        <p:nvPicPr>
          <p:cNvPr id="2" name="Picture 1" descr="A picture containing text&#10;&#10;Description automatically generated">
            <a:extLst>
              <a:ext uri="{FF2B5EF4-FFF2-40B4-BE49-F238E27FC236}">
                <a16:creationId xmlns:a16="http://schemas.microsoft.com/office/drawing/2014/main" id="{E6C186D2-A34C-CFD7-DF0A-6BF4F8AB664C}"/>
              </a:ext>
            </a:extLst>
          </p:cNvPr>
          <p:cNvPicPr>
            <a:picLocks noChangeAspect="1"/>
          </p:cNvPicPr>
          <p:nvPr/>
        </p:nvPicPr>
        <p:blipFill>
          <a:blip r:embed="rId3"/>
          <a:stretch>
            <a:fillRect/>
          </a:stretch>
        </p:blipFill>
        <p:spPr>
          <a:xfrm>
            <a:off x="1029059" y="996262"/>
            <a:ext cx="3178833" cy="5133975"/>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FC5998F7-BBD6-3482-F053-45B62D53DF9B}"/>
              </a:ext>
            </a:extLst>
          </p:cNvPr>
          <p:cNvPicPr>
            <a:picLocks noChangeAspect="1"/>
          </p:cNvPicPr>
          <p:nvPr/>
        </p:nvPicPr>
        <p:blipFill>
          <a:blip r:embed="rId4"/>
          <a:stretch>
            <a:fillRect/>
          </a:stretch>
        </p:blipFill>
        <p:spPr>
          <a:xfrm>
            <a:off x="7235855" y="857250"/>
            <a:ext cx="3868228" cy="5866860"/>
          </a:xfrm>
          <a:prstGeom prst="rect">
            <a:avLst/>
          </a:prstGeom>
        </p:spPr>
      </p:pic>
    </p:spTree>
    <p:extLst>
      <p:ext uri="{BB962C8B-B14F-4D97-AF65-F5344CB8AC3E}">
        <p14:creationId xmlns:p14="http://schemas.microsoft.com/office/powerpoint/2010/main" val="2623859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392120276"/>
              </p:ext>
            </p:extLst>
          </p:nvPr>
        </p:nvGraphicFramePr>
        <p:xfrm>
          <a:off x="0" y="0"/>
          <a:ext cx="12192000" cy="11586754"/>
        </p:xfrm>
        <a:graphic>
          <a:graphicData uri="http://schemas.openxmlformats.org/drawingml/2006/table">
            <a:tbl>
              <a:tblPr firstRow="1" bandRow="1">
                <a:tableStyleId>{7DF18680-E054-41AD-8BC1-D1AEF772440D}</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5 Spring Term 1</a:t>
                      </a:r>
                    </a:p>
                  </a:txBody>
                  <a:tcPr/>
                </a:tc>
                <a:tc hMerge="1">
                  <a:txBody>
                    <a:bodyPr/>
                    <a:lstStyle/>
                    <a:p>
                      <a:endParaRPr lang="en-GB"/>
                    </a:p>
                  </a:txBody>
                  <a:tcPr/>
                </a:tc>
                <a:tc gridSpan="2">
                  <a:txBody>
                    <a:bodyPr/>
                    <a:lstStyle/>
                    <a:p>
                      <a:r>
                        <a:rPr lang="en-GB"/>
                        <a:t>Year 5 Spring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Non-fiction Shackleton's journey (writing unit text) </a:t>
                      </a:r>
                    </a:p>
                  </a:txBody>
                  <a:tcPr>
                    <a:solidFill>
                      <a:schemeClr val="accent5">
                        <a:lumMod val="60000"/>
                        <a:lumOff val="40000"/>
                      </a:schemeClr>
                    </a:solidFill>
                  </a:tcPr>
                </a:tc>
                <a:tc rowSpan="2">
                  <a:txBody>
                    <a:bodyPr/>
                    <a:lstStyle/>
                    <a:p>
                      <a:r>
                        <a:rPr lang="en-GB"/>
                        <a:t>Week 1</a:t>
                      </a:r>
                    </a:p>
                  </a:txBody>
                  <a:tcPr/>
                </a:tc>
                <a:tc>
                  <a:txBody>
                    <a:bodyPr/>
                    <a:lstStyle/>
                    <a:p>
                      <a:pPr lvl="0">
                        <a:buNone/>
                      </a:pPr>
                      <a:r>
                        <a:rPr lang="en-GB"/>
                        <a:t>Poetry - Cloud Busting – Malorie Blackman (writing unit text)</a:t>
                      </a:r>
                      <a:endParaRPr lang="en-US"/>
                    </a:p>
                    <a:p>
                      <a:pPr lvl="0">
                        <a:buNone/>
                      </a:pPr>
                      <a:endParaRPr lang="en-GB"/>
                    </a:p>
                  </a:txBody>
                  <a:tcPr>
                    <a:solidFill>
                      <a:schemeClr val="accent5">
                        <a:lumMod val="60000"/>
                        <a:lumOff val="40000"/>
                      </a:schemeClr>
                    </a:solidFill>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Monday-Summarise from more than 1 paragraph</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Friday-Explain meaning of words in context</a:t>
                      </a:r>
                      <a:endParaRPr lang="en-GB"/>
                    </a:p>
                  </a:txBody>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Monday-Identify themes and conventions</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a:t>
                      </a:r>
                      <a:r>
                        <a:rPr lang="en-GB" sz="1100" b="0" i="0" u="none" strike="noStrike" noProof="0">
                          <a:solidFill>
                            <a:srgbClr val="000000"/>
                          </a:solidFill>
                          <a:latin typeface="Calibri"/>
                        </a:rPr>
                        <a:t>learn a wider range of poetry by heart</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Thursday-make comparisons between poems </a:t>
                      </a:r>
                    </a:p>
                    <a:p>
                      <a:pPr marL="0" lvl="0" indent="0" algn="l">
                        <a:lnSpc>
                          <a:spcPct val="100000"/>
                        </a:lnSpc>
                        <a:buNone/>
                      </a:pPr>
                      <a:r>
                        <a:rPr lang="en-US" sz="1100" b="0" i="0" u="none" strike="noStrike" noProof="0">
                          <a:solidFill>
                            <a:srgbClr val="000000"/>
                          </a:solidFill>
                          <a:latin typeface="Calibri"/>
                        </a:rPr>
                        <a:t>Friday- Identify how language contributes to meaning</a:t>
                      </a:r>
                      <a:endParaRPr lang="en-GB"/>
                    </a:p>
                  </a:txBody>
                  <a:tcPr>
                    <a:solidFill>
                      <a:schemeClr val="accent5">
                        <a:lumMod val="20000"/>
                        <a:lumOff val="80000"/>
                      </a:schemeClr>
                    </a:solidFill>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pPr lvl="0">
                        <a:buNone/>
                      </a:pPr>
                      <a:r>
                        <a:rPr lang="en-GB"/>
                        <a:t>Non-fiction - Life cycles (reading booth-science link)</a:t>
                      </a:r>
                      <a:endParaRPr lang="en-US"/>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 The explorer by Katherine Rundell (reading booth)</a:t>
                      </a:r>
                    </a:p>
                  </a:txBody>
                  <a:tcPr>
                    <a:solidFill>
                      <a:schemeClr val="accent5">
                        <a:lumMod val="60000"/>
                        <a:lumOff val="40000"/>
                      </a:schemeClr>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Monday-Provide justified reasoning for views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Tuesday-Distinguish between fact and opinion</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p>
                    <a:p>
                      <a:pPr lvl="0">
                        <a:buNone/>
                      </a:pPr>
                      <a:r>
                        <a:rPr lang="en-GB" sz="1200" b="0" i="0" u="none" strike="noStrike" noProof="0">
                          <a:solidFill>
                            <a:srgbClr val="000000"/>
                          </a:solidFill>
                          <a:latin typeface="Calibri"/>
                        </a:rPr>
                        <a:t>Friday-skills</a:t>
                      </a:r>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Friday-skills</a:t>
                      </a:r>
                      <a:endParaRPr lang="en-GB"/>
                    </a:p>
                  </a:txBody>
                  <a:tcPr>
                    <a:solidFill>
                      <a:schemeClr val="accent5">
                        <a:lumMod val="20000"/>
                        <a:lumOff val="80000"/>
                      </a:schemeClr>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pPr lvl="0">
                        <a:buNone/>
                      </a:pPr>
                      <a:r>
                        <a:rPr lang="en-GB" sz="1800" b="0" i="0" u="none" strike="noStrike" noProof="0">
                          <a:latin typeface="Calibri"/>
                        </a:rPr>
                        <a:t>Fiction - Until the Road Ends- Phil Earle (empathy lab)</a:t>
                      </a:r>
                      <a:endParaRPr lang="en-US"/>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 </a:t>
                      </a:r>
                      <a:r>
                        <a:rPr lang="en-GB" err="1"/>
                        <a:t>Cogheart</a:t>
                      </a:r>
                      <a:r>
                        <a:rPr lang="en-GB"/>
                        <a:t> by Peter Bunzl (reading booth)</a:t>
                      </a:r>
                    </a:p>
                  </a:txBody>
                  <a:tcPr>
                    <a:solidFill>
                      <a:schemeClr val="accent5">
                        <a:lumMod val="60000"/>
                        <a:lumOff val="40000"/>
                      </a:schemeClr>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Thursday-predict what might happen from details stated and implied</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Friday-discuss and evaluate how authors use language, including figurative language, considering the impact on the reader</a:t>
                      </a:r>
                      <a:endParaRPr lang="en-GB"/>
                    </a:p>
                  </a:txBody>
                  <a:tcPr>
                    <a:solidFill>
                      <a:schemeClr val="accent5">
                        <a:lumMod val="20000"/>
                        <a:lumOff val="80000"/>
                      </a:schemeClr>
                    </a:solidFill>
                  </a:tcPr>
                </a:tc>
                <a:tc vMerge="1">
                  <a:txBody>
                    <a:bodyPr/>
                    <a:lstStyle/>
                    <a:p>
                      <a:endParaRPr lang="en-GB"/>
                    </a:p>
                  </a:txBody>
                  <a:tcPr/>
                </a:tc>
                <a:tc>
                  <a:txBody>
                    <a:bodyPr/>
                    <a:lstStyle/>
                    <a:p>
                      <a:pPr lvl="0">
                        <a:buNone/>
                      </a:pPr>
                      <a:r>
                        <a:rPr lang="en-GB" sz="1100" b="0" i="0" u="none" strike="noStrike" noProof="0">
                          <a:solidFill>
                            <a:srgbClr val="000000"/>
                          </a:solidFill>
                          <a:latin typeface="Calibri"/>
                        </a:rPr>
                        <a:t>Monday-summarise the main ideas drawn from more than 1 paragraph, identifying key details that support the main ideas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Wednesday-identify how language, structure and presentation contribute to meaning </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Thursday-identify and discuss themes and conventions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Friday-draw inferences such as inferring characters' feelings, thoughts and motives from their actions, and justifying inferences with evidence</a:t>
                      </a:r>
                      <a:endParaRPr lang="en-GB"/>
                    </a:p>
                  </a:txBody>
                  <a:tcPr>
                    <a:solidFill>
                      <a:schemeClr val="accent5">
                        <a:lumMod val="20000"/>
                        <a:lumOff val="80000"/>
                      </a:schemeClr>
                    </a:solidFill>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 </a:t>
                      </a:r>
                      <a:r>
                        <a:rPr lang="en-GB" err="1"/>
                        <a:t>Varjak</a:t>
                      </a:r>
                      <a:r>
                        <a:rPr lang="en-GB"/>
                        <a:t> Paw (writing unit text)</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pPr lvl="0">
                        <a:buNone/>
                      </a:pPr>
                      <a:r>
                        <a:rPr lang="en-GB"/>
                        <a:t>Non-fiction - Survivors – David Long (writing unit text)</a:t>
                      </a:r>
                      <a:endParaRPr lang="en-US"/>
                    </a:p>
                  </a:txBody>
                  <a:tcPr>
                    <a:solidFill>
                      <a:schemeClr val="accent5">
                        <a:lumMod val="60000"/>
                        <a:lumOff val="40000"/>
                      </a:schemeClr>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Monday-summarise the main ideas drawn from more than 1 paragraph, identifying key details that support the main ideas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Wednesday-identify how language, structure and presentation contribute to meaning </a:t>
                      </a:r>
                      <a:endParaRPr lang="en-US" sz="11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Friday-skills</a:t>
                      </a:r>
                      <a:endParaRPr lang="en-GB"/>
                    </a:p>
                  </a:txBody>
                  <a:tcPr>
                    <a:solidFill>
                      <a:schemeClr val="accent5">
                        <a:lumMod val="20000"/>
                        <a:lumOff val="80000"/>
                      </a:schemeClr>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Monday-Summarise from more than 1 paragraph</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structure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p>
                    <a:p>
                      <a:pPr lvl="0">
                        <a:buNone/>
                      </a:pPr>
                      <a:r>
                        <a:rPr lang="en-GB" sz="1200" b="0" i="0" u="none" strike="noStrike" noProof="0">
                          <a:solidFill>
                            <a:srgbClr val="000000"/>
                          </a:solidFill>
                          <a:latin typeface="Calibri"/>
                        </a:rPr>
                        <a:t>Friday-skills</a:t>
                      </a:r>
                      <a:endParaRPr lang="en-GB"/>
                    </a:p>
                  </a:txBody>
                  <a:tcPr>
                    <a:solidFill>
                      <a:schemeClr val="accent5">
                        <a:lumMod val="20000"/>
                        <a:lumOff val="80000"/>
                      </a:schemeClr>
                    </a:solidFill>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pPr marL="0" lvl="0" indent="0" algn="l">
                        <a:lnSpc>
                          <a:spcPct val="100000"/>
                        </a:lnSpc>
                      </a:pPr>
                      <a:r>
                        <a:rPr lang="en-GB"/>
                        <a:t>Poetry- The Listeners by Walter De La Mere (reading booth)</a:t>
                      </a:r>
                      <a:endParaRPr lang="en-GB" i="1"/>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Poetry - Where Is The Love? by The Black Eyed Peas, Piece By Piece by Kelly Clarkson (reading booth)</a:t>
                      </a:r>
                    </a:p>
                  </a:txBody>
                  <a:tcPr>
                    <a:solidFill>
                      <a:schemeClr val="accent5">
                        <a:lumMod val="60000"/>
                        <a:lumOff val="40000"/>
                      </a:schemeClr>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Monday-Identify themes and conventions</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a:t>
                      </a:r>
                      <a:r>
                        <a:rPr lang="en-GB" sz="1100" b="0" i="0" u="none" strike="noStrike" noProof="0">
                          <a:solidFill>
                            <a:srgbClr val="000000"/>
                          </a:solidFill>
                          <a:latin typeface="Calibri"/>
                        </a:rPr>
                        <a:t>learn a wider range of poetry by heart</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Thursday-make comparisons between poems </a:t>
                      </a:r>
                    </a:p>
                    <a:p>
                      <a:pPr marL="0" lvl="0" indent="0" algn="l">
                        <a:lnSpc>
                          <a:spcPct val="100000"/>
                        </a:lnSpc>
                        <a:buNone/>
                      </a:pPr>
                      <a:r>
                        <a:rPr lang="en-US" sz="1100" b="0" i="0" u="none" strike="noStrike" noProof="0">
                          <a:solidFill>
                            <a:srgbClr val="000000"/>
                          </a:solidFill>
                          <a:latin typeface="Calibri"/>
                        </a:rPr>
                        <a:t>Friday- Identify how language contributes to meaning</a:t>
                      </a:r>
                      <a:endParaRPr lang="en-GB"/>
                    </a:p>
                  </a:txBody>
                  <a:tcPr>
                    <a:solidFill>
                      <a:schemeClr val="accent5">
                        <a:lumMod val="20000"/>
                        <a:lumOff val="80000"/>
                      </a:schemeClr>
                    </a:solidFill>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Monday-Identify themes and conventions</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a:t>
                      </a:r>
                      <a:r>
                        <a:rPr lang="en-GB" sz="1100" b="0" i="0" u="none" strike="noStrike" noProof="0">
                          <a:solidFill>
                            <a:srgbClr val="000000"/>
                          </a:solidFill>
                          <a:latin typeface="Calibri"/>
                        </a:rPr>
                        <a:t>learn a wider range of poetry by heart</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Thursday-make comparisons between poems </a:t>
                      </a:r>
                    </a:p>
                    <a:p>
                      <a:pPr marL="0" lvl="0" indent="0" algn="l">
                        <a:lnSpc>
                          <a:spcPct val="100000"/>
                        </a:lnSpc>
                        <a:buNone/>
                      </a:pPr>
                      <a:r>
                        <a:rPr lang="en-US" sz="1100" b="0" i="0" u="none" strike="noStrike" noProof="0">
                          <a:solidFill>
                            <a:srgbClr val="000000"/>
                          </a:solidFill>
                          <a:latin typeface="Calibri"/>
                        </a:rPr>
                        <a:t>Friday- Identify how language contributes to meaning</a:t>
                      </a:r>
                      <a:endParaRPr lang="en-GB"/>
                    </a:p>
                  </a:txBody>
                  <a:tcPr/>
                </a:tc>
                <a:extLst>
                  <a:ext uri="{0D108BD9-81ED-4DB2-BD59-A6C34878D82A}">
                    <a16:rowId xmlns:a16="http://schemas.microsoft.com/office/drawing/2014/main" val="2016320638"/>
                  </a:ext>
                </a:extLst>
              </a:tr>
            </a:tbl>
          </a:graphicData>
        </a:graphic>
      </p:graphicFrame>
    </p:spTree>
    <p:extLst>
      <p:ext uri="{BB962C8B-B14F-4D97-AF65-F5344CB8AC3E}">
        <p14:creationId xmlns:p14="http://schemas.microsoft.com/office/powerpoint/2010/main" val="57877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579479556"/>
              </p:ext>
            </p:extLst>
          </p:nvPr>
        </p:nvGraphicFramePr>
        <p:xfrm>
          <a:off x="0" y="0"/>
          <a:ext cx="12191998" cy="6822478"/>
        </p:xfrm>
        <a:graphic>
          <a:graphicData uri="http://schemas.openxmlformats.org/drawingml/2006/table">
            <a:tbl>
              <a:tblPr firstRow="1" bandRow="1">
                <a:tableStyleId>{00A15C55-8517-42AA-B614-E9B94910E393}</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47918">
                <a:tc>
                  <a:txBody>
                    <a:bodyPr/>
                    <a:lstStyle/>
                    <a:p>
                      <a:pPr algn="ctr"/>
                      <a:r>
                        <a:rPr lang="en-GB"/>
                        <a:t>Year 1 Spring Term 1 </a:t>
                      </a:r>
                      <a:endParaRPr lang="en-US"/>
                    </a:p>
                    <a:p>
                      <a:pPr lvl="0" algn="ctr">
                        <a:buNone/>
                      </a:pPr>
                      <a:r>
                        <a:rPr lang="en-GB"/>
                        <a:t>Class Read aloud </a:t>
                      </a:r>
                    </a:p>
                  </a:txBody>
                  <a:tcPr/>
                </a:tc>
                <a:tc>
                  <a:txBody>
                    <a:bodyPr/>
                    <a:lstStyle/>
                    <a:p>
                      <a:pPr algn="ctr"/>
                      <a:r>
                        <a:rPr lang="en-GB"/>
                        <a:t>Year 1 Spring Term 2</a:t>
                      </a:r>
                    </a:p>
                    <a:p>
                      <a:pPr lvl="0" algn="ctr">
                        <a:buNone/>
                      </a:pPr>
                      <a:r>
                        <a:rPr lang="en-GB" sz="1800" b="1" i="0" u="none" strike="noStrike" noProof="0">
                          <a:solidFill>
                            <a:srgbClr val="FFFFFF"/>
                          </a:solidFill>
                          <a:latin typeface="Calibri"/>
                        </a:rPr>
                        <a:t>Class Read aloud </a:t>
                      </a:r>
                      <a:endParaRPr lang="en-GB"/>
                    </a:p>
                  </a:txBody>
                  <a:tcPr/>
                </a:tc>
                <a:extLst>
                  <a:ext uri="{0D108BD9-81ED-4DB2-BD59-A6C34878D82A}">
                    <a16:rowId xmlns:a16="http://schemas.microsoft.com/office/drawing/2014/main" val="708244901"/>
                  </a:ext>
                </a:extLst>
              </a:tr>
              <a:tr h="5974560">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166043120"/>
                  </a:ext>
                </a:extLst>
              </a:tr>
            </a:tbl>
          </a:graphicData>
        </a:graphic>
      </p:graphicFrame>
      <p:pic>
        <p:nvPicPr>
          <p:cNvPr id="2" name="Picture 1" descr="Hello Star eBook : Lucianovic, Stephanie V. W., Harrison, Vashti:  Amazon.co.uk: Kindle Store">
            <a:extLst>
              <a:ext uri="{FF2B5EF4-FFF2-40B4-BE49-F238E27FC236}">
                <a16:creationId xmlns:a16="http://schemas.microsoft.com/office/drawing/2014/main" id="{E91CE83C-770A-7834-D106-175C08865B8A}"/>
              </a:ext>
            </a:extLst>
          </p:cNvPr>
          <p:cNvPicPr>
            <a:picLocks noChangeAspect="1"/>
          </p:cNvPicPr>
          <p:nvPr/>
        </p:nvPicPr>
        <p:blipFill>
          <a:blip r:embed="rId3"/>
          <a:stretch>
            <a:fillRect/>
          </a:stretch>
        </p:blipFill>
        <p:spPr>
          <a:xfrm>
            <a:off x="41275" y="854075"/>
            <a:ext cx="1843617" cy="2419350"/>
          </a:xfrm>
          <a:prstGeom prst="rect">
            <a:avLst/>
          </a:prstGeom>
        </p:spPr>
      </p:pic>
      <p:pic>
        <p:nvPicPr>
          <p:cNvPr id="4" name="Picture 3" descr="Cece Loves Science: 1: Amazon.co.uk: Derting, Kimberly, Johannes, Shelli R,  Harrison, Vashti: 9780062499608: Books">
            <a:extLst>
              <a:ext uri="{FF2B5EF4-FFF2-40B4-BE49-F238E27FC236}">
                <a16:creationId xmlns:a16="http://schemas.microsoft.com/office/drawing/2014/main" id="{68AA24AE-2C99-46BC-35BC-A6AF3AF53E11}"/>
              </a:ext>
            </a:extLst>
          </p:cNvPr>
          <p:cNvPicPr>
            <a:picLocks noChangeAspect="1"/>
          </p:cNvPicPr>
          <p:nvPr/>
        </p:nvPicPr>
        <p:blipFill>
          <a:blip r:embed="rId4"/>
          <a:stretch>
            <a:fillRect/>
          </a:stretch>
        </p:blipFill>
        <p:spPr>
          <a:xfrm>
            <a:off x="1951567" y="911225"/>
            <a:ext cx="1928284" cy="2305050"/>
          </a:xfrm>
          <a:prstGeom prst="rect">
            <a:avLst/>
          </a:prstGeom>
        </p:spPr>
      </p:pic>
      <p:pic>
        <p:nvPicPr>
          <p:cNvPr id="5" name="Picture 4" descr="Follow Your Dreams, Little One (Vashti Harrison) : Harrison, Vashti:  Amazon.co.uk: Books">
            <a:extLst>
              <a:ext uri="{FF2B5EF4-FFF2-40B4-BE49-F238E27FC236}">
                <a16:creationId xmlns:a16="http://schemas.microsoft.com/office/drawing/2014/main" id="{CD35E9A0-8225-8780-B02A-A016310314F4}"/>
              </a:ext>
            </a:extLst>
          </p:cNvPr>
          <p:cNvPicPr>
            <a:picLocks noChangeAspect="1"/>
          </p:cNvPicPr>
          <p:nvPr/>
        </p:nvPicPr>
        <p:blipFill>
          <a:blip r:embed="rId5"/>
          <a:stretch>
            <a:fillRect/>
          </a:stretch>
        </p:blipFill>
        <p:spPr>
          <a:xfrm>
            <a:off x="3944936" y="996950"/>
            <a:ext cx="2100792" cy="2133600"/>
          </a:xfrm>
          <a:prstGeom prst="rect">
            <a:avLst/>
          </a:prstGeom>
        </p:spPr>
      </p:pic>
      <p:pic>
        <p:nvPicPr>
          <p:cNvPr id="6" name="Picture 5" descr="A book cover of a child walking by a tree&#10;&#10;Description automatically generated">
            <a:extLst>
              <a:ext uri="{FF2B5EF4-FFF2-40B4-BE49-F238E27FC236}">
                <a16:creationId xmlns:a16="http://schemas.microsoft.com/office/drawing/2014/main" id="{35CDC08C-605D-B412-BD35-1D446F9AC719}"/>
              </a:ext>
            </a:extLst>
          </p:cNvPr>
          <p:cNvPicPr>
            <a:picLocks noChangeAspect="1"/>
          </p:cNvPicPr>
          <p:nvPr/>
        </p:nvPicPr>
        <p:blipFill>
          <a:blip r:embed="rId6"/>
          <a:stretch>
            <a:fillRect/>
          </a:stretch>
        </p:blipFill>
        <p:spPr>
          <a:xfrm>
            <a:off x="632355" y="3512608"/>
            <a:ext cx="2375958" cy="2637366"/>
          </a:xfrm>
          <a:prstGeom prst="rect">
            <a:avLst/>
          </a:prstGeom>
        </p:spPr>
      </p:pic>
      <p:pic>
        <p:nvPicPr>
          <p:cNvPr id="7" name="Picture 6" descr="A cartoon character with a cat and a balloon&#10;&#10;Description automatically generated">
            <a:extLst>
              <a:ext uri="{FF2B5EF4-FFF2-40B4-BE49-F238E27FC236}">
                <a16:creationId xmlns:a16="http://schemas.microsoft.com/office/drawing/2014/main" id="{BEB82070-1D94-AEEE-159C-F30F27AD0AF6}"/>
              </a:ext>
            </a:extLst>
          </p:cNvPr>
          <p:cNvPicPr>
            <a:picLocks noChangeAspect="1"/>
          </p:cNvPicPr>
          <p:nvPr/>
        </p:nvPicPr>
        <p:blipFill>
          <a:blip r:embed="rId7"/>
          <a:stretch>
            <a:fillRect/>
          </a:stretch>
        </p:blipFill>
        <p:spPr>
          <a:xfrm>
            <a:off x="3322638" y="3666066"/>
            <a:ext cx="2022475" cy="2478617"/>
          </a:xfrm>
          <a:prstGeom prst="rect">
            <a:avLst/>
          </a:prstGeom>
        </p:spPr>
      </p:pic>
      <p:pic>
        <p:nvPicPr>
          <p:cNvPr id="9" name="Picture 8" descr="Night of the Moon: A Muslim Holiday Story : Paschkis Khan: Amazon.co.uk:  Books">
            <a:extLst>
              <a:ext uri="{FF2B5EF4-FFF2-40B4-BE49-F238E27FC236}">
                <a16:creationId xmlns:a16="http://schemas.microsoft.com/office/drawing/2014/main" id="{7013E08F-DADF-17B1-D868-10E80EE855C3}"/>
              </a:ext>
            </a:extLst>
          </p:cNvPr>
          <p:cNvPicPr>
            <a:picLocks noChangeAspect="1"/>
          </p:cNvPicPr>
          <p:nvPr/>
        </p:nvPicPr>
        <p:blipFill>
          <a:blip r:embed="rId8"/>
          <a:stretch>
            <a:fillRect/>
          </a:stretch>
        </p:blipFill>
        <p:spPr>
          <a:xfrm>
            <a:off x="6277503" y="915988"/>
            <a:ext cx="1838325" cy="2877607"/>
          </a:xfrm>
          <a:prstGeom prst="rect">
            <a:avLst/>
          </a:prstGeom>
        </p:spPr>
      </p:pic>
      <p:pic>
        <p:nvPicPr>
          <p:cNvPr id="11" name="Picture 10" descr="Under My Hijab Hardcover Book at Lakeshore Learning">
            <a:extLst>
              <a:ext uri="{FF2B5EF4-FFF2-40B4-BE49-F238E27FC236}">
                <a16:creationId xmlns:a16="http://schemas.microsoft.com/office/drawing/2014/main" id="{C4EEBE27-FB5E-862D-86CF-085964D49AD6}"/>
              </a:ext>
            </a:extLst>
          </p:cNvPr>
          <p:cNvPicPr>
            <a:picLocks noChangeAspect="1"/>
          </p:cNvPicPr>
          <p:nvPr/>
        </p:nvPicPr>
        <p:blipFill rotWithShape="1">
          <a:blip r:embed="rId9"/>
          <a:srcRect l="8584" t="4571" r="7425" b="6857"/>
          <a:stretch/>
        </p:blipFill>
        <p:spPr>
          <a:xfrm>
            <a:off x="6100763" y="3976158"/>
            <a:ext cx="2077653" cy="1880084"/>
          </a:xfrm>
          <a:prstGeom prst="rect">
            <a:avLst/>
          </a:prstGeom>
        </p:spPr>
      </p:pic>
      <p:pic>
        <p:nvPicPr>
          <p:cNvPr id="8" name="Picture 7" descr="A book cover with cartoon characters&#10;&#10;Description automatically generated">
            <a:extLst>
              <a:ext uri="{FF2B5EF4-FFF2-40B4-BE49-F238E27FC236}">
                <a16:creationId xmlns:a16="http://schemas.microsoft.com/office/drawing/2014/main" id="{65F13843-785E-FEF1-B4B8-1AB64B883B80}"/>
              </a:ext>
            </a:extLst>
          </p:cNvPr>
          <p:cNvPicPr>
            <a:picLocks noChangeAspect="1"/>
          </p:cNvPicPr>
          <p:nvPr/>
        </p:nvPicPr>
        <p:blipFill>
          <a:blip r:embed="rId10"/>
          <a:stretch>
            <a:fillRect/>
          </a:stretch>
        </p:blipFill>
        <p:spPr>
          <a:xfrm>
            <a:off x="8275046" y="3740305"/>
            <a:ext cx="1828800" cy="2124075"/>
          </a:xfrm>
          <a:prstGeom prst="rect">
            <a:avLst/>
          </a:prstGeom>
        </p:spPr>
      </p:pic>
      <p:pic>
        <p:nvPicPr>
          <p:cNvPr id="12" name="Picture 11" descr="Revolting Rhymes (Colour Edition) : Dahl, Roald, Blake, Quentin:  Amazon.co.uk: Books">
            <a:extLst>
              <a:ext uri="{FF2B5EF4-FFF2-40B4-BE49-F238E27FC236}">
                <a16:creationId xmlns:a16="http://schemas.microsoft.com/office/drawing/2014/main" id="{80B048D2-ED75-4DB5-FE8D-12761A1C58D9}"/>
              </a:ext>
            </a:extLst>
          </p:cNvPr>
          <p:cNvPicPr>
            <a:picLocks noChangeAspect="1"/>
          </p:cNvPicPr>
          <p:nvPr/>
        </p:nvPicPr>
        <p:blipFill>
          <a:blip r:embed="rId11"/>
          <a:stretch>
            <a:fillRect/>
          </a:stretch>
        </p:blipFill>
        <p:spPr>
          <a:xfrm>
            <a:off x="10222847" y="3610535"/>
            <a:ext cx="1876425" cy="2438400"/>
          </a:xfrm>
          <a:prstGeom prst="rect">
            <a:avLst/>
          </a:prstGeom>
        </p:spPr>
      </p:pic>
      <p:pic>
        <p:nvPicPr>
          <p:cNvPr id="13" name="Picture 12" descr="A Squash and A Squeeze: 2 : Julia Donaldson, Axel Scheffler: Amazon.co.uk:  Books">
            <a:extLst>
              <a:ext uri="{FF2B5EF4-FFF2-40B4-BE49-F238E27FC236}">
                <a16:creationId xmlns:a16="http://schemas.microsoft.com/office/drawing/2014/main" id="{9C33880F-5C9D-507A-89CA-AB3C270EF4FE}"/>
              </a:ext>
            </a:extLst>
          </p:cNvPr>
          <p:cNvPicPr>
            <a:picLocks noChangeAspect="1"/>
          </p:cNvPicPr>
          <p:nvPr/>
        </p:nvPicPr>
        <p:blipFill>
          <a:blip r:embed="rId12"/>
          <a:stretch>
            <a:fillRect/>
          </a:stretch>
        </p:blipFill>
        <p:spPr>
          <a:xfrm>
            <a:off x="8726300" y="999285"/>
            <a:ext cx="2437839" cy="2394136"/>
          </a:xfrm>
          <a:prstGeom prst="rect">
            <a:avLst/>
          </a:prstGeom>
        </p:spPr>
      </p:pic>
    </p:spTree>
    <p:extLst>
      <p:ext uri="{BB962C8B-B14F-4D97-AF65-F5344CB8AC3E}">
        <p14:creationId xmlns:p14="http://schemas.microsoft.com/office/powerpoint/2010/main" val="420413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656724624"/>
              </p:ext>
            </p:extLst>
          </p:nvPr>
        </p:nvGraphicFramePr>
        <p:xfrm>
          <a:off x="0" y="0"/>
          <a:ext cx="12191996" cy="6857997"/>
        </p:xfrm>
        <a:graphic>
          <a:graphicData uri="http://schemas.openxmlformats.org/drawingml/2006/table">
            <a:tbl>
              <a:tblPr>
                <a:tableStyleId>{35758FB7-9AC5-4552-8A53-C91805E547FA}</a:tableStyleId>
              </a:tblPr>
              <a:tblGrid>
                <a:gridCol w="6430220">
                  <a:extLst>
                    <a:ext uri="{9D8B030D-6E8A-4147-A177-3AD203B41FA5}">
                      <a16:colId xmlns:a16="http://schemas.microsoft.com/office/drawing/2014/main" val="2231689394"/>
                    </a:ext>
                  </a:extLst>
                </a:gridCol>
                <a:gridCol w="480148">
                  <a:extLst>
                    <a:ext uri="{9D8B030D-6E8A-4147-A177-3AD203B41FA5}">
                      <a16:colId xmlns:a16="http://schemas.microsoft.com/office/drawing/2014/main" val="3943300594"/>
                    </a:ext>
                  </a:extLst>
                </a:gridCol>
                <a:gridCol w="480148">
                  <a:extLst>
                    <a:ext uri="{9D8B030D-6E8A-4147-A177-3AD203B41FA5}">
                      <a16:colId xmlns:a16="http://schemas.microsoft.com/office/drawing/2014/main" val="3328274532"/>
                    </a:ext>
                  </a:extLst>
                </a:gridCol>
                <a:gridCol w="480148">
                  <a:extLst>
                    <a:ext uri="{9D8B030D-6E8A-4147-A177-3AD203B41FA5}">
                      <a16:colId xmlns:a16="http://schemas.microsoft.com/office/drawing/2014/main" val="75750837"/>
                    </a:ext>
                  </a:extLst>
                </a:gridCol>
                <a:gridCol w="480148">
                  <a:extLst>
                    <a:ext uri="{9D8B030D-6E8A-4147-A177-3AD203B41FA5}">
                      <a16:colId xmlns:a16="http://schemas.microsoft.com/office/drawing/2014/main" val="4263156327"/>
                    </a:ext>
                  </a:extLst>
                </a:gridCol>
                <a:gridCol w="480148">
                  <a:extLst>
                    <a:ext uri="{9D8B030D-6E8A-4147-A177-3AD203B41FA5}">
                      <a16:colId xmlns:a16="http://schemas.microsoft.com/office/drawing/2014/main" val="2347812215"/>
                    </a:ext>
                  </a:extLst>
                </a:gridCol>
                <a:gridCol w="480148">
                  <a:extLst>
                    <a:ext uri="{9D8B030D-6E8A-4147-A177-3AD203B41FA5}">
                      <a16:colId xmlns:a16="http://schemas.microsoft.com/office/drawing/2014/main" val="989524370"/>
                    </a:ext>
                  </a:extLst>
                </a:gridCol>
                <a:gridCol w="480148">
                  <a:extLst>
                    <a:ext uri="{9D8B030D-6E8A-4147-A177-3AD203B41FA5}">
                      <a16:colId xmlns:a16="http://schemas.microsoft.com/office/drawing/2014/main" val="3642781609"/>
                    </a:ext>
                  </a:extLst>
                </a:gridCol>
                <a:gridCol w="480148">
                  <a:extLst>
                    <a:ext uri="{9D8B030D-6E8A-4147-A177-3AD203B41FA5}">
                      <a16:colId xmlns:a16="http://schemas.microsoft.com/office/drawing/2014/main" val="3438074016"/>
                    </a:ext>
                  </a:extLst>
                </a:gridCol>
                <a:gridCol w="480148">
                  <a:extLst>
                    <a:ext uri="{9D8B030D-6E8A-4147-A177-3AD203B41FA5}">
                      <a16:colId xmlns:a16="http://schemas.microsoft.com/office/drawing/2014/main" val="2205537914"/>
                    </a:ext>
                  </a:extLst>
                </a:gridCol>
                <a:gridCol w="480148">
                  <a:extLst>
                    <a:ext uri="{9D8B030D-6E8A-4147-A177-3AD203B41FA5}">
                      <a16:colId xmlns:a16="http://schemas.microsoft.com/office/drawing/2014/main" val="340030408"/>
                    </a:ext>
                  </a:extLst>
                </a:gridCol>
                <a:gridCol w="480148">
                  <a:extLst>
                    <a:ext uri="{9D8B030D-6E8A-4147-A177-3AD203B41FA5}">
                      <a16:colId xmlns:a16="http://schemas.microsoft.com/office/drawing/2014/main" val="1893871232"/>
                    </a:ext>
                  </a:extLst>
                </a:gridCol>
                <a:gridCol w="480148">
                  <a:extLst>
                    <a:ext uri="{9D8B030D-6E8A-4147-A177-3AD203B41FA5}">
                      <a16:colId xmlns:a16="http://schemas.microsoft.com/office/drawing/2014/main" val="1009837812"/>
                    </a:ext>
                  </a:extLst>
                </a:gridCol>
              </a:tblGrid>
              <a:tr h="273949">
                <a:tc gridSpan="13">
                  <a:txBody>
                    <a:bodyPr/>
                    <a:lstStyle/>
                    <a:p>
                      <a:pPr algn="ctr" fontAlgn="b"/>
                      <a:r>
                        <a:rPr lang="en-GB" sz="1400" b="1" u="none" strike="noStrike">
                          <a:solidFill>
                            <a:srgbClr val="000000"/>
                          </a:solidFill>
                          <a:effectLst/>
                        </a:rPr>
                        <a:t>NNC Year 5 Reading Comprehension Objectives SPRING</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3949">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769177059"/>
                  </a:ext>
                </a:extLst>
              </a:tr>
              <a:tr h="697871">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4237700874"/>
                  </a:ext>
                </a:extLst>
              </a:tr>
              <a:tr h="235411">
                <a:tc>
                  <a:txBody>
                    <a:bodyPr/>
                    <a:lstStyle/>
                    <a:p>
                      <a:pPr algn="l" fontAlgn="b"/>
                      <a:r>
                        <a:rPr lang="en-GB" sz="1200" u="none" strike="noStrike">
                          <a:effectLst/>
                        </a:rPr>
                        <a:t>*recommend books that they have read to their peers, giving reasons for their choices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779066050"/>
                  </a:ext>
                </a:extLst>
              </a:tr>
              <a:tr h="235411">
                <a:tc>
                  <a:txBody>
                    <a:bodyPr/>
                    <a:lstStyle/>
                    <a:p>
                      <a:pPr algn="l" fontAlgn="b"/>
                      <a:r>
                        <a:rPr lang="en-GB" sz="1200" u="none" strike="noStrike">
                          <a:effectLst/>
                        </a:rPr>
                        <a:t>*identify and discuss themes and conventions in and across a wide range of writing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025139843"/>
                  </a:ext>
                </a:extLst>
              </a:tr>
              <a:tr h="466640">
                <a:tc>
                  <a:txBody>
                    <a:bodyPr/>
                    <a:lstStyle/>
                    <a:p>
                      <a:pPr algn="l" fontAlgn="b"/>
                      <a:r>
                        <a:rPr lang="en-GB" sz="1200" u="none" strike="noStrike">
                          <a:effectLst/>
                        </a:rPr>
                        <a:t>*make comparisons within and across books (</a:t>
                      </a:r>
                      <a:r>
                        <a:rPr lang="en-GB" sz="1200" u="none" strike="noStrike" err="1">
                          <a:effectLst/>
                        </a:rPr>
                        <a:t>e.g</a:t>
                      </a:r>
                      <a:r>
                        <a:rPr lang="en-GB" sz="1200" u="none" strike="noStrike">
                          <a:effectLst/>
                        </a:rPr>
                        <a:t> between characters, settings, themes, conventions, viewpoints)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618343733"/>
                  </a:ext>
                </a:extLst>
              </a:tr>
              <a:tr h="235411">
                <a:tc>
                  <a:txBody>
                    <a:bodyPr/>
                    <a:lstStyle/>
                    <a:p>
                      <a:pPr algn="l" fontAlgn="b"/>
                      <a:r>
                        <a:rPr lang="en-GB" sz="1200" u="none" strike="noStrike">
                          <a:effectLst/>
                        </a:rPr>
                        <a:t>*learn a wider range of poetry by heart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u="none" strike="noStrike">
                          <a:effectLst/>
                        </a:rPr>
                        <a:t> 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50229430"/>
                  </a:ext>
                </a:extLst>
              </a:tr>
              <a:tr h="466640">
                <a:tc>
                  <a:txBody>
                    <a:bodyPr/>
                    <a:lstStyle/>
                    <a:p>
                      <a:pPr algn="l" fontAlgn="b"/>
                      <a:r>
                        <a:rPr lang="en-GB" sz="1200" u="none" strike="noStrike">
                          <a:effectLst/>
                        </a:rPr>
                        <a:t>*prepare poems and plays to read aloud and to perform, showing understanding through intonation, tone and volume so that the meaning is clear to an audience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042018397"/>
                  </a:ext>
                </a:extLst>
              </a:tr>
              <a:tr h="466640">
                <a:tc>
                  <a:txBody>
                    <a:bodyPr/>
                    <a:lstStyle/>
                    <a:p>
                      <a:pPr algn="l" fontAlgn="b"/>
                      <a:r>
                        <a:rPr lang="en-GB" sz="1200" u="none" strike="noStrike">
                          <a:effectLst/>
                        </a:rPr>
                        <a:t>*check that the book makes sense to them, discussing their understanding and exploring the meaning of words in context (e.g. trying out synonyms to check meaning)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570737116"/>
                  </a:ext>
                </a:extLst>
              </a:tr>
              <a:tr h="466640">
                <a:tc>
                  <a:txBody>
                    <a:bodyPr/>
                    <a:lstStyle/>
                    <a:p>
                      <a:pPr algn="l" fontAlgn="b"/>
                      <a:r>
                        <a:rPr lang="en-GB" sz="1200" u="none" strike="noStrike">
                          <a:effectLst/>
                        </a:rPr>
                        <a:t>*draw inferences such as inferring characters' feelings, thoughts and motives from their actions, and justifying inferences with evidence ("I think...because in the text....")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020688995"/>
                  </a:ext>
                </a:extLst>
              </a:tr>
              <a:tr h="235411">
                <a:tc>
                  <a:txBody>
                    <a:bodyPr/>
                    <a:lstStyle/>
                    <a:p>
                      <a:pPr algn="l" fontAlgn="b"/>
                      <a:r>
                        <a:rPr lang="en-GB" sz="1200" u="none" strike="noStrike">
                          <a:effectLst/>
                        </a:rPr>
                        <a:t>*predict what might happen from details stated and implied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01727330"/>
                  </a:ext>
                </a:extLst>
              </a:tr>
              <a:tr h="466640">
                <a:tc>
                  <a:txBody>
                    <a:bodyPr/>
                    <a:lstStyle/>
                    <a:p>
                      <a:pPr algn="l" fontAlgn="b"/>
                      <a:r>
                        <a:rPr lang="en-GB" sz="1200" u="none" strike="noStrike">
                          <a:effectLst/>
                        </a:rPr>
                        <a:t>*summarise the main ideas drawn from more than 1 paragraph, identifying key details that support the main ideas (e.g. words and phrases that exemplify the main idea)</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883292804"/>
                  </a:ext>
                </a:extLst>
              </a:tr>
              <a:tr h="466640">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75903371"/>
                  </a:ext>
                </a:extLst>
              </a:tr>
              <a:tr h="69787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267445767"/>
                  </a:ext>
                </a:extLst>
              </a:tr>
              <a:tr h="235411">
                <a:tc>
                  <a:txBody>
                    <a:bodyPr/>
                    <a:lstStyle/>
                    <a:p>
                      <a:pPr algn="l" fontAlgn="b"/>
                      <a:r>
                        <a:rPr lang="en-GB" sz="1200" u="none" strike="noStrike">
                          <a:effectLst/>
                        </a:rPr>
                        <a:t>*distinguish between statements of fact and opinion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650155723"/>
                  </a:ext>
                </a:extLst>
              </a:tr>
              <a:tr h="235411">
                <a:tc>
                  <a:txBody>
                    <a:bodyPr/>
                    <a:lstStyle/>
                    <a:p>
                      <a:pPr algn="l" fontAlgn="b"/>
                      <a:r>
                        <a:rPr lang="en-GB" sz="1200" u="none" strike="noStrike">
                          <a:effectLst/>
                        </a:rPr>
                        <a:t>*retrieve, record and present information from non-fiction</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20424749"/>
                  </a:ext>
                </a:extLst>
              </a:tr>
              <a:tr h="466640">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u="none" strike="noStrike">
                          <a:effectLst/>
                        </a:rPr>
                        <a:t> 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248149095"/>
                  </a:ext>
                </a:extLst>
              </a:tr>
              <a:tr h="235411">
                <a:tc>
                  <a:txBody>
                    <a:bodyPr/>
                    <a:lstStyle/>
                    <a:p>
                      <a:pPr algn="l" fontAlgn="b"/>
                      <a:r>
                        <a:rPr lang="en-GB" sz="1200" u="none" strike="noStrike">
                          <a:effectLst/>
                        </a:rPr>
                        <a:t>*provide reasoned justifications for their views.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2835229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512500088"/>
              </p:ext>
            </p:extLst>
          </p:nvPr>
        </p:nvGraphicFramePr>
        <p:xfrm>
          <a:off x="0" y="0"/>
          <a:ext cx="12191998" cy="6953073"/>
        </p:xfrm>
        <a:graphic>
          <a:graphicData uri="http://schemas.openxmlformats.org/drawingml/2006/table">
            <a:tbl>
              <a:tblPr firstRow="1" bandRow="1">
                <a:tableStyleId>{7DF18680-E054-41AD-8BC1-D1AEF772440D}</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545567">
                <a:tc>
                  <a:txBody>
                    <a:bodyPr/>
                    <a:lstStyle/>
                    <a:p>
                      <a:r>
                        <a:rPr lang="en-GB"/>
                        <a:t>Year 5 Summer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5 Summer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6312993">
                <a:tc>
                  <a:txBody>
                    <a:bodyPr/>
                    <a:lstStyle/>
                    <a:p>
                      <a:pPr lvl="0">
                        <a:buNone/>
                      </a:pPr>
                      <a:r>
                        <a:rPr lang="en-US" sz="1100" b="1" i="0" u="none" strike="noStrike" noProof="0">
                          <a:solidFill>
                            <a:srgbClr val="000000"/>
                          </a:solidFill>
                          <a:latin typeface="Calibri"/>
                        </a:rPr>
                        <a:t>Maz Evans –</a:t>
                      </a:r>
                      <a:r>
                        <a:rPr lang="en-US" sz="1100" b="0" i="0" u="none" strike="noStrike" noProof="0">
                          <a:solidFill>
                            <a:srgbClr val="000000"/>
                          </a:solidFill>
                          <a:latin typeface="Calibri"/>
                        </a:rPr>
                        <a:t> </a:t>
                      </a:r>
                      <a:r>
                        <a:rPr lang="en-US" sz="1100" b="0" i="1" u="none" strike="noStrike" noProof="0">
                          <a:solidFill>
                            <a:srgbClr val="000000"/>
                          </a:solidFill>
                          <a:latin typeface="Calibri"/>
                        </a:rPr>
                        <a:t>Simply the Quest</a:t>
                      </a:r>
                      <a:endParaRPr lang="en-GB" sz="1100" b="0" i="0" u="none" strike="noStrike" noProof="0">
                        <a:solidFill>
                          <a:srgbClr val="000000"/>
                        </a:solidFill>
                        <a:latin typeface="Calibri"/>
                      </a:endParaRPr>
                    </a:p>
                  </a:txBody>
                  <a:tcPr/>
                </a:tc>
                <a:tc>
                  <a:txBody>
                    <a:bodyPr/>
                    <a:lstStyle/>
                    <a:p>
                      <a:pPr lvl="0">
                        <a:buNone/>
                      </a:pPr>
                      <a:r>
                        <a:rPr lang="en-US" sz="1100" b="1" i="0" u="none" strike="noStrike" noProof="0">
                          <a:solidFill>
                            <a:srgbClr val="000000"/>
                          </a:solidFill>
                          <a:latin typeface="Calibri"/>
                        </a:rPr>
                        <a:t>Thomas Taylor -</a:t>
                      </a:r>
                      <a:r>
                        <a:rPr lang="en-US" sz="1100" b="0" i="0" u="none" strike="noStrike" noProof="0">
                          <a:solidFill>
                            <a:srgbClr val="000000"/>
                          </a:solidFill>
                          <a:latin typeface="Calibri"/>
                        </a:rPr>
                        <a:t> </a:t>
                      </a:r>
                      <a:r>
                        <a:rPr lang="en-US" sz="1100" b="0" i="1" u="none" strike="noStrike" noProof="0" err="1">
                          <a:solidFill>
                            <a:srgbClr val="000000"/>
                          </a:solidFill>
                          <a:latin typeface="Calibri"/>
                        </a:rPr>
                        <a:t>Malamander</a:t>
                      </a:r>
                      <a:r>
                        <a:rPr lang="en-US" sz="1200" b="0" i="1" u="none" strike="noStrike" noProof="0">
                          <a:solidFill>
                            <a:srgbClr val="0F1111"/>
                          </a:solidFill>
                          <a:latin typeface="Calibri"/>
                        </a:rPr>
                        <a:t> </a:t>
                      </a:r>
                      <a:endParaRPr lang="en-GB" sz="1200" b="0" i="0" u="none" strike="noStrike" noProof="0">
                        <a:solidFill>
                          <a:srgbClr val="0F1111"/>
                        </a:solidFill>
                        <a:latin typeface="Calibri"/>
                      </a:endParaRPr>
                    </a:p>
                  </a:txBody>
                  <a:tcPr/>
                </a:tc>
                <a:extLst>
                  <a:ext uri="{0D108BD9-81ED-4DB2-BD59-A6C34878D82A}">
                    <a16:rowId xmlns:a16="http://schemas.microsoft.com/office/drawing/2014/main" val="1888981797"/>
                  </a:ext>
                </a:extLst>
              </a:tr>
            </a:tbl>
          </a:graphicData>
        </a:graphic>
      </p:graphicFrame>
      <p:pic>
        <p:nvPicPr>
          <p:cNvPr id="2" name="Picture 1" descr="A picture containing text&#10;&#10;Description automatically generated">
            <a:extLst>
              <a:ext uri="{FF2B5EF4-FFF2-40B4-BE49-F238E27FC236}">
                <a16:creationId xmlns:a16="http://schemas.microsoft.com/office/drawing/2014/main" id="{4B1A7AFB-9718-2497-89C3-D8D5DB1A9A11}"/>
              </a:ext>
            </a:extLst>
          </p:cNvPr>
          <p:cNvPicPr>
            <a:picLocks noChangeAspect="1"/>
          </p:cNvPicPr>
          <p:nvPr/>
        </p:nvPicPr>
        <p:blipFill>
          <a:blip r:embed="rId3"/>
          <a:stretch>
            <a:fillRect/>
          </a:stretch>
        </p:blipFill>
        <p:spPr>
          <a:xfrm>
            <a:off x="7264614" y="857934"/>
            <a:ext cx="3868228" cy="5952945"/>
          </a:xfrm>
          <a:prstGeom prst="rect">
            <a:avLst/>
          </a:prstGeom>
        </p:spPr>
      </p:pic>
      <p:pic>
        <p:nvPicPr>
          <p:cNvPr id="4" name="Picture 3" descr="A picture containing text, clipart, sign&#10;&#10;Description automatically generated">
            <a:extLst>
              <a:ext uri="{FF2B5EF4-FFF2-40B4-BE49-F238E27FC236}">
                <a16:creationId xmlns:a16="http://schemas.microsoft.com/office/drawing/2014/main" id="{03D1D7E5-32ED-3968-280E-5CAD7E976507}"/>
              </a:ext>
            </a:extLst>
          </p:cNvPr>
          <p:cNvPicPr>
            <a:picLocks noChangeAspect="1"/>
          </p:cNvPicPr>
          <p:nvPr/>
        </p:nvPicPr>
        <p:blipFill>
          <a:blip r:embed="rId4"/>
          <a:stretch>
            <a:fillRect/>
          </a:stretch>
        </p:blipFill>
        <p:spPr>
          <a:xfrm>
            <a:off x="938932" y="853986"/>
            <a:ext cx="3954672" cy="6010993"/>
          </a:xfrm>
          <a:prstGeom prst="rect">
            <a:avLst/>
          </a:prstGeom>
        </p:spPr>
      </p:pic>
    </p:spTree>
    <p:extLst>
      <p:ext uri="{BB962C8B-B14F-4D97-AF65-F5344CB8AC3E}">
        <p14:creationId xmlns:p14="http://schemas.microsoft.com/office/powerpoint/2010/main" val="15859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117158938"/>
              </p:ext>
            </p:extLst>
          </p:nvPr>
        </p:nvGraphicFramePr>
        <p:xfrm>
          <a:off x="0" y="0"/>
          <a:ext cx="12192000" cy="14407201"/>
        </p:xfrm>
        <a:graphic>
          <a:graphicData uri="http://schemas.openxmlformats.org/drawingml/2006/table">
            <a:tbl>
              <a:tblPr firstRow="1" bandRow="1">
                <a:tableStyleId>{7DF18680-E054-41AD-8BC1-D1AEF772440D}</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5 Summer Term 1</a:t>
                      </a:r>
                    </a:p>
                  </a:txBody>
                  <a:tcPr/>
                </a:tc>
                <a:tc hMerge="1">
                  <a:txBody>
                    <a:bodyPr/>
                    <a:lstStyle/>
                    <a:p>
                      <a:endParaRPr lang="en-GB"/>
                    </a:p>
                  </a:txBody>
                  <a:tcPr/>
                </a:tc>
                <a:tc gridSpan="2">
                  <a:txBody>
                    <a:bodyPr/>
                    <a:lstStyle/>
                    <a:p>
                      <a:r>
                        <a:rPr lang="en-GB"/>
                        <a:t>Year 5 Summer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Fiction – </a:t>
                      </a:r>
                      <a:r>
                        <a:rPr lang="en-GB" err="1"/>
                        <a:t>Fablehouse</a:t>
                      </a:r>
                      <a:r>
                        <a:rPr lang="en-GB"/>
                        <a:t> E.L Norry (empathy)</a:t>
                      </a:r>
                    </a:p>
                  </a:txBody>
                  <a:tcPr>
                    <a:solidFill>
                      <a:schemeClr val="accent5">
                        <a:lumMod val="60000"/>
                        <a:lumOff val="40000"/>
                      </a:schemeClr>
                    </a:solidFill>
                  </a:tcPr>
                </a:tc>
                <a:tc rowSpan="2">
                  <a:txBody>
                    <a:bodyPr/>
                    <a:lstStyle/>
                    <a:p>
                      <a:r>
                        <a:rPr lang="en-GB"/>
                        <a:t>Week 1</a:t>
                      </a:r>
                    </a:p>
                  </a:txBody>
                  <a:tcPr/>
                </a:tc>
                <a:tc>
                  <a:txBody>
                    <a:bodyPr/>
                    <a:lstStyle/>
                    <a:p>
                      <a:pPr lvl="0">
                        <a:buNone/>
                      </a:pPr>
                      <a:r>
                        <a:rPr lang="en-GB" sz="1800" b="0" i="0" u="none" strike="noStrike" baseline="0" noProof="0">
                          <a:solidFill>
                            <a:srgbClr val="000000"/>
                          </a:solidFill>
                          <a:latin typeface="Calibri"/>
                        </a:rPr>
                        <a:t>Poetry - The Walrus and the Carpenter by Lewis Carroll</a:t>
                      </a:r>
                      <a:endParaRPr lang="en-US"/>
                    </a:p>
                  </a:txBody>
                  <a:tcPr>
                    <a:solidFill>
                      <a:schemeClr val="accent5">
                        <a:lumMod val="60000"/>
                        <a:lumOff val="40000"/>
                      </a:schemeClr>
                    </a:solidFill>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Thursday-predict what might happen from details stated and implied</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Friday-discuss and evaluate how authors use language, including figurative language, considering the impact on the reader</a:t>
                      </a:r>
                      <a:endParaRPr lang="en-GB"/>
                    </a:p>
                  </a:txBody>
                  <a:tcPr>
                    <a:solidFill>
                      <a:schemeClr val="accent5">
                        <a:lumMod val="20000"/>
                        <a:lumOff val="80000"/>
                      </a:schemeClr>
                    </a:solidFill>
                  </a:tcPr>
                </a:tc>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Monday-Identify themes and conventions</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a:t>
                      </a:r>
                      <a:r>
                        <a:rPr lang="en-GB" sz="1100" b="0" i="0" u="none" strike="noStrike" noProof="0">
                          <a:solidFill>
                            <a:srgbClr val="000000"/>
                          </a:solidFill>
                          <a:latin typeface="Calibri"/>
                        </a:rPr>
                        <a:t>learn a wider range of poetry by heart</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Thursday-make comparisons between poems </a:t>
                      </a:r>
                    </a:p>
                    <a:p>
                      <a:pPr marL="0" lvl="0" indent="0" algn="l">
                        <a:lnSpc>
                          <a:spcPct val="100000"/>
                        </a:lnSpc>
                        <a:buNone/>
                      </a:pPr>
                      <a:r>
                        <a:rPr lang="en-US" sz="1100" b="0" i="0" u="none" strike="noStrike" noProof="0">
                          <a:solidFill>
                            <a:srgbClr val="000000"/>
                          </a:solidFill>
                          <a:latin typeface="Calibri"/>
                        </a:rPr>
                        <a:t>Friday- Identify how language contributes to meaning</a:t>
                      </a:r>
                      <a:endParaRPr lang="en-GB"/>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Poetry- The Highway Man – Alfred (reading booth)</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pPr lvl="0" algn="l">
                        <a:lnSpc>
                          <a:spcPct val="100000"/>
                        </a:lnSpc>
                        <a:spcBef>
                          <a:spcPts val="0"/>
                        </a:spcBef>
                        <a:spcAft>
                          <a:spcPts val="0"/>
                        </a:spcAft>
                        <a:buNone/>
                      </a:pPr>
                      <a:r>
                        <a:rPr lang="en-GB" sz="1400" b="0" i="0" u="none" strike="noStrike" noProof="0">
                          <a:solidFill>
                            <a:srgbClr val="000000"/>
                          </a:solidFill>
                          <a:latin typeface="Arial"/>
                        </a:rPr>
                        <a:t>Fiction - The Island At The End Of Everything by Kiran Millwood Hargrave (reading booth)</a:t>
                      </a:r>
                      <a:endParaRPr lang="en-US" sz="1400"/>
                    </a:p>
                  </a:txBody>
                  <a:tcPr>
                    <a:solidFill>
                      <a:schemeClr val="accent5">
                        <a:lumMod val="60000"/>
                        <a:lumOff val="40000"/>
                      </a:schemeClr>
                    </a:solidFill>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marL="0" lvl="0" indent="0" algn="l">
                        <a:lnSpc>
                          <a:spcPct val="100000"/>
                        </a:lnSpc>
                        <a:buNone/>
                      </a:pPr>
                      <a:r>
                        <a:rPr lang="en-GB" sz="1100" b="0" i="0" u="none" strike="noStrike" noProof="0">
                          <a:solidFill>
                            <a:srgbClr val="000000"/>
                          </a:solidFill>
                          <a:latin typeface="Calibri"/>
                        </a:rPr>
                        <a:t>Monday-Identify themes and conventions</a:t>
                      </a:r>
                      <a:endParaRPr lang="en-US" sz="1100" b="0" i="0" u="none" strike="noStrike" noProof="0">
                        <a:solidFill>
                          <a:srgbClr val="000000"/>
                        </a:solidFill>
                        <a:latin typeface="Calibri"/>
                      </a:endParaRPr>
                    </a:p>
                    <a:p>
                      <a:pPr marL="0" marR="0" lvl="0" indent="0" algn="l">
                        <a:lnSpc>
                          <a:spcPct val="100000"/>
                        </a:lnSpc>
                        <a:spcBef>
                          <a:spcPts val="0"/>
                        </a:spcBef>
                        <a:spcAft>
                          <a:spcPts val="0"/>
                        </a:spcAft>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Wednesday-</a:t>
                      </a:r>
                      <a:r>
                        <a:rPr lang="en-GB" sz="1100" b="0" i="0" u="none" strike="noStrike" noProof="0">
                          <a:solidFill>
                            <a:srgbClr val="000000"/>
                          </a:solidFill>
                          <a:latin typeface="Calibri"/>
                        </a:rPr>
                        <a:t>learn a wider range of poetry by heart</a:t>
                      </a:r>
                      <a:endParaRPr lang="en-US" sz="1100" b="0" i="0" u="none" strike="noStrike" noProof="0">
                        <a:solidFill>
                          <a:srgbClr val="000000"/>
                        </a:solidFill>
                        <a:latin typeface="Calibri"/>
                      </a:endParaRPr>
                    </a:p>
                    <a:p>
                      <a:pPr marL="0" lvl="0" indent="0" algn="l">
                        <a:lnSpc>
                          <a:spcPct val="100000"/>
                        </a:lnSpc>
                        <a:buNone/>
                      </a:pPr>
                      <a:r>
                        <a:rPr lang="en-US" sz="1100" b="0" i="0" u="none" strike="noStrike" noProof="0">
                          <a:solidFill>
                            <a:srgbClr val="000000"/>
                          </a:solidFill>
                          <a:latin typeface="Calibri"/>
                        </a:rPr>
                        <a:t>Thursday-skills</a:t>
                      </a:r>
                    </a:p>
                    <a:p>
                      <a:pPr marL="0" lvl="0" indent="0" algn="l">
                        <a:lnSpc>
                          <a:spcPct val="100000"/>
                        </a:lnSpc>
                        <a:buNone/>
                      </a:pPr>
                      <a:r>
                        <a:rPr lang="en-US" sz="1100" b="0" i="0" u="none" strike="noStrike" noProof="0">
                          <a:solidFill>
                            <a:srgbClr val="000000"/>
                          </a:solidFill>
                          <a:latin typeface="Calibri"/>
                        </a:rPr>
                        <a:t>Friday- skills</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p>
                    <a:p>
                      <a:pPr lvl="0">
                        <a:buNone/>
                      </a:pPr>
                      <a:r>
                        <a:rPr lang="en-GB" sz="1200" b="0" i="0" u="none" strike="noStrike" noProof="0">
                          <a:solidFill>
                            <a:srgbClr val="000000"/>
                          </a:solidFill>
                          <a:latin typeface="Calibri"/>
                        </a:rPr>
                        <a:t>Friday-skills</a:t>
                      </a:r>
                    </a:p>
                  </a:txBody>
                  <a:tcPr>
                    <a:solidFill>
                      <a:schemeClr val="accent5">
                        <a:lumMod val="20000"/>
                        <a:lumOff val="80000"/>
                      </a:schemeClr>
                    </a:solidFill>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pPr lvl="0">
                        <a:buNone/>
                      </a:pPr>
                      <a:r>
                        <a:rPr lang="en-GB"/>
                        <a:t>Non-fiction - Real Life Mysteries – Susan </a:t>
                      </a:r>
                      <a:r>
                        <a:rPr lang="en-GB" err="1"/>
                        <a:t>Martineua</a:t>
                      </a:r>
                      <a:r>
                        <a:rPr lang="en-GB"/>
                        <a:t> (writing unit text)</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 Global - </a:t>
                      </a:r>
                      <a:r>
                        <a:rPr lang="en-GB" sz="1800" b="0" i="0" u="none" strike="noStrike" noProof="0">
                          <a:latin typeface="Calibri"/>
                        </a:rPr>
                        <a:t>Eoin Colfer &amp; Andrew Donkin (empathy)</a:t>
                      </a:r>
                    </a:p>
                  </a:txBody>
                  <a:tcPr>
                    <a:solidFill>
                      <a:schemeClr val="accent5">
                        <a:lumMod val="60000"/>
                        <a:lumOff val="40000"/>
                      </a:schemeClr>
                    </a:solidFill>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Monday-Summarise from more than 1 paragraph</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Friday-Explain meaning of words in context</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Monday-Provide justified reasoning for views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Thursday-summarise ideas from more than 1 paragraph</a:t>
                      </a:r>
                    </a:p>
                    <a:p>
                      <a:pPr lvl="0">
                        <a:buNone/>
                      </a:pPr>
                      <a:r>
                        <a:rPr lang="en-GB" sz="1200" b="0" i="0" u="none" strike="noStrike" noProof="0">
                          <a:solidFill>
                            <a:srgbClr val="000000"/>
                          </a:solidFill>
                          <a:latin typeface="Calibri"/>
                        </a:rPr>
                        <a:t>Friday-discuss and evaluate how authors use language, including figurative language, considering the impact on the reader</a:t>
                      </a:r>
                      <a:endParaRPr lang="en-GB"/>
                    </a:p>
                  </a:txBody>
                  <a:tcPr>
                    <a:solidFill>
                      <a:schemeClr val="accent5">
                        <a:lumMod val="20000"/>
                        <a:lumOff val="80000"/>
                      </a:schemeClr>
                    </a:solidFill>
                  </a:tcPr>
                </a:tc>
                <a:extLst>
                  <a:ext uri="{0D108BD9-81ED-4DB2-BD59-A6C34878D82A}">
                    <a16:rowId xmlns:a16="http://schemas.microsoft.com/office/drawing/2014/main" val="1782160000"/>
                  </a:ext>
                </a:extLst>
              </a:tr>
              <a:tr h="9306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Non – fiction- Mae Jemison (reading booth)</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pPr lvl="0">
                        <a:buNone/>
                      </a:pPr>
                      <a:r>
                        <a:rPr lang="en-GB" sz="1800" b="0" i="0" u="none" strike="noStrike" noProof="0">
                          <a:solidFill>
                            <a:srgbClr val="000000"/>
                          </a:solidFill>
                          <a:latin typeface="Arial"/>
                        </a:rPr>
                        <a:t>Fiction: The Fantastic Flying Books Of Mr Morris </a:t>
                      </a:r>
                      <a:r>
                        <a:rPr lang="en-GB" sz="1800" b="0" i="0" u="none" strike="noStrike" noProof="0" err="1">
                          <a:solidFill>
                            <a:srgbClr val="000000"/>
                          </a:solidFill>
                          <a:latin typeface="Arial"/>
                        </a:rPr>
                        <a:t>Lessmore</a:t>
                      </a:r>
                      <a:r>
                        <a:rPr lang="en-GB" sz="1800" b="0" i="0" u="none" strike="noStrike" noProof="0">
                          <a:solidFill>
                            <a:srgbClr val="000000"/>
                          </a:solidFill>
                          <a:latin typeface="Arial"/>
                        </a:rPr>
                        <a:t> by WE Joyce (reading booth )</a:t>
                      </a:r>
                      <a:endParaRPr lang="en-US" sz="1800"/>
                    </a:p>
                  </a:txBody>
                  <a:tcPr>
                    <a:solidFill>
                      <a:schemeClr val="accent5">
                        <a:lumMod val="60000"/>
                        <a:lumOff val="40000"/>
                      </a:schemeClr>
                    </a:solidFill>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Monday-Summarise from more than 1 paragraph</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p>
                    <a:p>
                      <a:pPr lvl="0">
                        <a:buNone/>
                      </a:pPr>
                      <a:r>
                        <a:rPr lang="en-GB" sz="1200" b="0" i="0" u="none" strike="noStrike" noProof="0">
                          <a:solidFill>
                            <a:srgbClr val="000000"/>
                          </a:solidFill>
                          <a:latin typeface="Calibri"/>
                        </a:rPr>
                        <a:t>Friday-skills</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p>
                    <a:p>
                      <a:pPr lvl="0">
                        <a:buNone/>
                      </a:pPr>
                      <a:r>
                        <a:rPr lang="en-GB" sz="1200" b="0" i="0" u="none" strike="noStrike" noProof="0">
                          <a:solidFill>
                            <a:srgbClr val="000000"/>
                          </a:solidFill>
                          <a:latin typeface="Calibri"/>
                        </a:rPr>
                        <a:t>Friday-skills</a:t>
                      </a:r>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 </a:t>
                      </a:r>
                      <a:r>
                        <a:rPr lang="en-GB" sz="1800" b="0" i="0" u="none" strike="noStrike" noProof="0">
                          <a:latin typeface="Calibri"/>
                        </a:rPr>
                        <a:t>Finding My Voice Aoife Dooley (empathy)</a:t>
                      </a: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Non fiction: </a:t>
                      </a:r>
                      <a:r>
                        <a:rPr lang="en-GB" sz="1100" b="0" i="0" u="none" strike="noStrike" noProof="0">
                          <a:solidFill>
                            <a:srgbClr val="000000"/>
                          </a:solidFill>
                          <a:latin typeface="Arial"/>
                        </a:rPr>
                        <a:t>Margaret Hamilton and Dorothy Vaughan (reading booth - science link) </a:t>
                      </a:r>
                    </a:p>
                    <a:p>
                      <a:pPr lvl="0">
                        <a:buNone/>
                      </a:pPr>
                      <a:endParaRPr lang="en-GB" sz="1100" b="0" i="0" u="none" strike="noStrike" noProof="0">
                        <a:solidFill>
                          <a:srgbClr val="000000"/>
                        </a:solidFill>
                        <a:latin typeface="Arial"/>
                      </a:endParaRPr>
                    </a:p>
                  </a:txBody>
                  <a:tcPr>
                    <a:solidFill>
                      <a:schemeClr val="accent5">
                        <a:lumMod val="60000"/>
                        <a:lumOff val="40000"/>
                      </a:schemeClr>
                    </a:solidFill>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Monday-identify themes and conventions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Tuesday-draw inferences such as inferring characters' feelings, thoughts and motives from their actions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language, structure and presentation contribute to meaning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Thursday-predict what might happen from details stated and implied</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Friday-discuss and evaluate how authors use language, including figurative language, considering the impact on the reader</a:t>
                      </a:r>
                      <a:endParaRPr lang="en-GB"/>
                    </a:p>
                  </a:txBody>
                  <a:tcPr>
                    <a:solidFill>
                      <a:schemeClr val="accent5">
                        <a:lumMod val="20000"/>
                        <a:lumOff val="80000"/>
                      </a:schemeClr>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Monday-Summarise from more than 1 paragraph</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Friday-Explain meaning of words in context</a:t>
                      </a:r>
                      <a:endParaRPr lang="en-GB"/>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pPr lvl="0">
                        <a:buNone/>
                      </a:pPr>
                      <a:r>
                        <a:rPr lang="en-GB" sz="1800" b="0" i="0" u="none" strike="noStrike" noProof="0">
                          <a:solidFill>
                            <a:srgbClr val="000000"/>
                          </a:solidFill>
                          <a:latin typeface="Calibri"/>
                        </a:rPr>
                        <a:t>Fiction - The Hobbit by JRR Tolkien </a:t>
                      </a:r>
                      <a:endParaRPr lang="en-US" sz="1800">
                        <a:latin typeface="Calibri"/>
                      </a:endParaRPr>
                    </a:p>
                  </a:txBody>
                  <a:tcPr>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Non fiction: Civilisations, yesterday, today (history link) </a:t>
                      </a:r>
                    </a:p>
                  </a:txBody>
                  <a:tcPr>
                    <a:solidFill>
                      <a:schemeClr val="accent5">
                        <a:lumMod val="60000"/>
                        <a:lumOff val="40000"/>
                      </a:schemeClr>
                    </a:solidFill>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pPr lvl="0">
                        <a:buNone/>
                      </a:pPr>
                      <a:r>
                        <a:rPr lang="en-GB" sz="1100" b="0" i="0" u="none" strike="noStrike" noProof="0">
                          <a:solidFill>
                            <a:srgbClr val="000000"/>
                          </a:solidFill>
                          <a:latin typeface="Calibri"/>
                        </a:rPr>
                        <a:t>Monday-summarise the main ideas drawn from more than 1 paragraph, identifying key details that support the main ideas</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Tuesday-discuss and evaluate how authors use language, including figurative language, considering the impact on the reader</a:t>
                      </a:r>
                      <a:endParaRPr lang="en-US" sz="1100" b="0" i="0" u="none" strike="noStrike" noProof="0">
                        <a:solidFill>
                          <a:srgbClr val="000000"/>
                        </a:solidFill>
                        <a:latin typeface="Calibri"/>
                      </a:endParaRPr>
                    </a:p>
                    <a:p>
                      <a:pPr lvl="0">
                        <a:buNone/>
                      </a:pPr>
                      <a:r>
                        <a:rPr lang="en-GB" sz="1100" b="0" i="0" u="none" strike="noStrike" noProof="0">
                          <a:solidFill>
                            <a:srgbClr val="000000"/>
                          </a:solidFill>
                          <a:latin typeface="Calibri"/>
                        </a:rPr>
                        <a:t>Wednesday-identify how language, structure and presentation contribute to meaning </a:t>
                      </a:r>
                      <a:endParaRPr lang="en-US" sz="11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Thursday-skills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Friday-skills</a:t>
                      </a:r>
                      <a:endParaRPr lang="en-GB"/>
                    </a:p>
                  </a:txBody>
                  <a:tcPr>
                    <a:solidFill>
                      <a:schemeClr val="accent5">
                        <a:lumMod val="20000"/>
                        <a:lumOff val="80000"/>
                      </a:schemeClr>
                    </a:solidFill>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Monday-Provide justified reasoning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Tuesday-Explain the meaning of words in context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Wednesday-identify how presentation, language and structure contributes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Thursday-explain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Friday-Explain meaning of words in context</a:t>
                      </a:r>
                      <a:endParaRPr lang="en-GB"/>
                    </a:p>
                  </a:txBody>
                  <a:tcPr>
                    <a:solidFill>
                      <a:schemeClr val="accent5">
                        <a:lumMod val="20000"/>
                        <a:lumOff val="80000"/>
                      </a:schemeClr>
                    </a:solidFill>
                  </a:tcPr>
                </a:tc>
                <a:extLst>
                  <a:ext uri="{0D108BD9-81ED-4DB2-BD59-A6C34878D82A}">
                    <a16:rowId xmlns:a16="http://schemas.microsoft.com/office/drawing/2014/main" val="4019619930"/>
                  </a:ext>
                </a:extLst>
              </a:tr>
            </a:tbl>
          </a:graphicData>
        </a:graphic>
      </p:graphicFrame>
    </p:spTree>
    <p:extLst>
      <p:ext uri="{BB962C8B-B14F-4D97-AF65-F5344CB8AC3E}">
        <p14:creationId xmlns:p14="http://schemas.microsoft.com/office/powerpoint/2010/main" val="3182141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2367800086"/>
              </p:ext>
            </p:extLst>
          </p:nvPr>
        </p:nvGraphicFramePr>
        <p:xfrm>
          <a:off x="0" y="0"/>
          <a:ext cx="12191996" cy="6857997"/>
        </p:xfrm>
        <a:graphic>
          <a:graphicData uri="http://schemas.openxmlformats.org/drawingml/2006/table">
            <a:tbl>
              <a:tblPr>
                <a:tableStyleId>{35758FB7-9AC5-4552-8A53-C91805E547FA}</a:tableStyleId>
              </a:tblPr>
              <a:tblGrid>
                <a:gridCol w="6430220">
                  <a:extLst>
                    <a:ext uri="{9D8B030D-6E8A-4147-A177-3AD203B41FA5}">
                      <a16:colId xmlns:a16="http://schemas.microsoft.com/office/drawing/2014/main" val="2231689394"/>
                    </a:ext>
                  </a:extLst>
                </a:gridCol>
                <a:gridCol w="480148">
                  <a:extLst>
                    <a:ext uri="{9D8B030D-6E8A-4147-A177-3AD203B41FA5}">
                      <a16:colId xmlns:a16="http://schemas.microsoft.com/office/drawing/2014/main" val="3943300594"/>
                    </a:ext>
                  </a:extLst>
                </a:gridCol>
                <a:gridCol w="480148">
                  <a:extLst>
                    <a:ext uri="{9D8B030D-6E8A-4147-A177-3AD203B41FA5}">
                      <a16:colId xmlns:a16="http://schemas.microsoft.com/office/drawing/2014/main" val="3328274532"/>
                    </a:ext>
                  </a:extLst>
                </a:gridCol>
                <a:gridCol w="480148">
                  <a:extLst>
                    <a:ext uri="{9D8B030D-6E8A-4147-A177-3AD203B41FA5}">
                      <a16:colId xmlns:a16="http://schemas.microsoft.com/office/drawing/2014/main" val="75750837"/>
                    </a:ext>
                  </a:extLst>
                </a:gridCol>
                <a:gridCol w="480148">
                  <a:extLst>
                    <a:ext uri="{9D8B030D-6E8A-4147-A177-3AD203B41FA5}">
                      <a16:colId xmlns:a16="http://schemas.microsoft.com/office/drawing/2014/main" val="4263156327"/>
                    </a:ext>
                  </a:extLst>
                </a:gridCol>
                <a:gridCol w="480148">
                  <a:extLst>
                    <a:ext uri="{9D8B030D-6E8A-4147-A177-3AD203B41FA5}">
                      <a16:colId xmlns:a16="http://schemas.microsoft.com/office/drawing/2014/main" val="2347812215"/>
                    </a:ext>
                  </a:extLst>
                </a:gridCol>
                <a:gridCol w="480148">
                  <a:extLst>
                    <a:ext uri="{9D8B030D-6E8A-4147-A177-3AD203B41FA5}">
                      <a16:colId xmlns:a16="http://schemas.microsoft.com/office/drawing/2014/main" val="989524370"/>
                    </a:ext>
                  </a:extLst>
                </a:gridCol>
                <a:gridCol w="480148">
                  <a:extLst>
                    <a:ext uri="{9D8B030D-6E8A-4147-A177-3AD203B41FA5}">
                      <a16:colId xmlns:a16="http://schemas.microsoft.com/office/drawing/2014/main" val="3642781609"/>
                    </a:ext>
                  </a:extLst>
                </a:gridCol>
                <a:gridCol w="480148">
                  <a:extLst>
                    <a:ext uri="{9D8B030D-6E8A-4147-A177-3AD203B41FA5}">
                      <a16:colId xmlns:a16="http://schemas.microsoft.com/office/drawing/2014/main" val="3438074016"/>
                    </a:ext>
                  </a:extLst>
                </a:gridCol>
                <a:gridCol w="480148">
                  <a:extLst>
                    <a:ext uri="{9D8B030D-6E8A-4147-A177-3AD203B41FA5}">
                      <a16:colId xmlns:a16="http://schemas.microsoft.com/office/drawing/2014/main" val="2205537914"/>
                    </a:ext>
                  </a:extLst>
                </a:gridCol>
                <a:gridCol w="480148">
                  <a:extLst>
                    <a:ext uri="{9D8B030D-6E8A-4147-A177-3AD203B41FA5}">
                      <a16:colId xmlns:a16="http://schemas.microsoft.com/office/drawing/2014/main" val="340030408"/>
                    </a:ext>
                  </a:extLst>
                </a:gridCol>
                <a:gridCol w="480148">
                  <a:extLst>
                    <a:ext uri="{9D8B030D-6E8A-4147-A177-3AD203B41FA5}">
                      <a16:colId xmlns:a16="http://schemas.microsoft.com/office/drawing/2014/main" val="1893871232"/>
                    </a:ext>
                  </a:extLst>
                </a:gridCol>
                <a:gridCol w="480148">
                  <a:extLst>
                    <a:ext uri="{9D8B030D-6E8A-4147-A177-3AD203B41FA5}">
                      <a16:colId xmlns:a16="http://schemas.microsoft.com/office/drawing/2014/main" val="1009837812"/>
                    </a:ext>
                  </a:extLst>
                </a:gridCol>
              </a:tblGrid>
              <a:tr h="273949">
                <a:tc gridSpan="13">
                  <a:txBody>
                    <a:bodyPr/>
                    <a:lstStyle/>
                    <a:p>
                      <a:pPr algn="ctr" fontAlgn="b"/>
                      <a:r>
                        <a:rPr lang="en-GB" sz="1400" b="1" u="none" strike="noStrike">
                          <a:solidFill>
                            <a:srgbClr val="000000"/>
                          </a:solidFill>
                          <a:effectLst/>
                        </a:rPr>
                        <a:t>NNC Year 5 Reading Comprehension Objectives SUMMER</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3949">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W10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W12</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769177059"/>
                  </a:ext>
                </a:extLst>
              </a:tr>
              <a:tr h="697871">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4237700874"/>
                  </a:ext>
                </a:extLst>
              </a:tr>
              <a:tr h="235411">
                <a:tc>
                  <a:txBody>
                    <a:bodyPr/>
                    <a:lstStyle/>
                    <a:p>
                      <a:pPr algn="l" fontAlgn="b"/>
                      <a:r>
                        <a:rPr lang="en-GB" sz="1200" u="none" strike="noStrike">
                          <a:effectLst/>
                        </a:rPr>
                        <a:t>*recommend books that they have read to their peers, giving reasons for their choices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779066050"/>
                  </a:ext>
                </a:extLst>
              </a:tr>
              <a:tr h="235411">
                <a:tc>
                  <a:txBody>
                    <a:bodyPr/>
                    <a:lstStyle/>
                    <a:p>
                      <a:pPr algn="l" fontAlgn="b"/>
                      <a:r>
                        <a:rPr lang="en-GB" sz="1200" u="none" strike="noStrike">
                          <a:effectLst/>
                        </a:rPr>
                        <a:t>*identify and discuss themes and conventions in and across a wide range of writing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025139843"/>
                  </a:ext>
                </a:extLst>
              </a:tr>
              <a:tr h="466640">
                <a:tc>
                  <a:txBody>
                    <a:bodyPr/>
                    <a:lstStyle/>
                    <a:p>
                      <a:pPr algn="l" fontAlgn="b"/>
                      <a:r>
                        <a:rPr lang="en-GB" sz="1200" u="none" strike="noStrike">
                          <a:effectLst/>
                        </a:rPr>
                        <a:t>*make comparisons within and across books (</a:t>
                      </a:r>
                      <a:r>
                        <a:rPr lang="en-GB" sz="1200" u="none" strike="noStrike" err="1">
                          <a:effectLst/>
                        </a:rPr>
                        <a:t>e.g</a:t>
                      </a:r>
                      <a:r>
                        <a:rPr lang="en-GB" sz="1200" u="none" strike="noStrike">
                          <a:effectLst/>
                        </a:rPr>
                        <a:t> between characters, settings, themes, conventions, viewpoints)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u="none" strike="noStrike">
                          <a:effectLst/>
                        </a:rPr>
                        <a:t> 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618343733"/>
                  </a:ext>
                </a:extLst>
              </a:tr>
              <a:tr h="235411">
                <a:tc>
                  <a:txBody>
                    <a:bodyPr/>
                    <a:lstStyle/>
                    <a:p>
                      <a:pPr algn="l" fontAlgn="b"/>
                      <a:r>
                        <a:rPr lang="en-GB" sz="1200" u="none" strike="noStrike">
                          <a:effectLst/>
                        </a:rPr>
                        <a:t>*learn a wider range of poetry by heart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50229430"/>
                  </a:ext>
                </a:extLst>
              </a:tr>
              <a:tr h="466640">
                <a:tc>
                  <a:txBody>
                    <a:bodyPr/>
                    <a:lstStyle/>
                    <a:p>
                      <a:pPr algn="l" fontAlgn="b"/>
                      <a:r>
                        <a:rPr lang="en-GB" sz="1200" u="none" strike="noStrike">
                          <a:effectLst/>
                        </a:rPr>
                        <a:t>*prepare poems and plays to read aloud and to perform, showing understanding through intonation, tone and volume so that the meaning is clear to an audience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042018397"/>
                  </a:ext>
                </a:extLst>
              </a:tr>
              <a:tr h="466640">
                <a:tc>
                  <a:txBody>
                    <a:bodyPr/>
                    <a:lstStyle/>
                    <a:p>
                      <a:pPr algn="l" fontAlgn="b"/>
                      <a:r>
                        <a:rPr lang="en-GB" sz="1200" u="none" strike="noStrike">
                          <a:effectLst/>
                        </a:rPr>
                        <a:t>*check that the book makes sense to them, discussing their understanding and exploring the meaning of words in context (e.g. trying out synonyms to check meaning)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u="none" strike="noStrike">
                          <a:effectLst/>
                        </a:rPr>
                        <a:t> 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570737116"/>
                  </a:ext>
                </a:extLst>
              </a:tr>
              <a:tr h="466640">
                <a:tc>
                  <a:txBody>
                    <a:bodyPr/>
                    <a:lstStyle/>
                    <a:p>
                      <a:pPr algn="l" fontAlgn="b"/>
                      <a:r>
                        <a:rPr lang="en-GB" sz="1200" u="none" strike="noStrike">
                          <a:effectLst/>
                        </a:rPr>
                        <a:t>*draw inferences such as inferring characters' feelings, thoughts and motives from their actions, and justifying inferences with evidence ("I think...because in the text....")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020688995"/>
                  </a:ext>
                </a:extLst>
              </a:tr>
              <a:tr h="235411">
                <a:tc>
                  <a:txBody>
                    <a:bodyPr/>
                    <a:lstStyle/>
                    <a:p>
                      <a:pPr algn="l" fontAlgn="b"/>
                      <a:r>
                        <a:rPr lang="en-GB" sz="1200" u="none" strike="noStrike">
                          <a:effectLst/>
                        </a:rPr>
                        <a:t>*predict what might happen from details stated and implied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01727330"/>
                  </a:ext>
                </a:extLst>
              </a:tr>
              <a:tr h="466640">
                <a:tc>
                  <a:txBody>
                    <a:bodyPr/>
                    <a:lstStyle/>
                    <a:p>
                      <a:pPr algn="l" fontAlgn="b"/>
                      <a:r>
                        <a:rPr lang="en-GB" sz="1200" u="none" strike="noStrike">
                          <a:effectLst/>
                        </a:rPr>
                        <a:t>*summarise the main ideas drawn from more than 1 paragraph, identifying key details that support the main ideas (e.g. words and phrases that exemplify the main idea)</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u="none" strike="noStrike">
                          <a:effectLst/>
                        </a:rPr>
                        <a:t>X </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883292804"/>
                  </a:ext>
                </a:extLst>
              </a:tr>
              <a:tr h="466640">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3175903371"/>
                  </a:ext>
                </a:extLst>
              </a:tr>
              <a:tr h="69787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267445767"/>
                  </a:ext>
                </a:extLst>
              </a:tr>
              <a:tr h="235411">
                <a:tc>
                  <a:txBody>
                    <a:bodyPr/>
                    <a:lstStyle/>
                    <a:p>
                      <a:pPr algn="l" fontAlgn="b"/>
                      <a:r>
                        <a:rPr lang="en-GB" sz="1200" u="none" strike="noStrike">
                          <a:effectLst/>
                        </a:rPr>
                        <a:t>*distinguish between statements of fact and opinion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650155723"/>
                  </a:ext>
                </a:extLst>
              </a:tr>
              <a:tr h="235411">
                <a:tc>
                  <a:txBody>
                    <a:bodyPr/>
                    <a:lstStyle/>
                    <a:p>
                      <a:pPr algn="l" fontAlgn="b"/>
                      <a:r>
                        <a:rPr lang="en-GB" sz="1200" u="none" strike="noStrike">
                          <a:effectLst/>
                        </a:rPr>
                        <a:t>*retrieve, record and present information from non-fiction</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20424749"/>
                  </a:ext>
                </a:extLst>
              </a:tr>
              <a:tr h="466640">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248149095"/>
                  </a:ext>
                </a:extLst>
              </a:tr>
              <a:tr h="235411">
                <a:tc>
                  <a:txBody>
                    <a:bodyPr/>
                    <a:lstStyle/>
                    <a:p>
                      <a:pPr algn="l" fontAlgn="b"/>
                      <a:r>
                        <a:rPr lang="en-GB" sz="1200" u="none" strike="noStrike">
                          <a:effectLst/>
                        </a:rPr>
                        <a:t>*provide reasoned justifications for their views.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endParaRPr lang="en-GB" sz="800" b="0"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437935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5E39F-122B-49DD-8075-F0348E4C313A}"/>
              </a:ext>
            </a:extLst>
          </p:cNvPr>
          <p:cNvSpPr>
            <a:spLocks noGrp="1"/>
          </p:cNvSpPr>
          <p:nvPr>
            <p:ph type="body" sz="quarter" idx="12"/>
          </p:nvPr>
        </p:nvSpPr>
        <p:spPr/>
        <p:txBody>
          <a:bodyPr/>
          <a:lstStyle/>
          <a:p>
            <a:r>
              <a:rPr lang="en-US"/>
              <a:t>Year 6: Autumn </a:t>
            </a:r>
            <a:endParaRPr lang="en-GB"/>
          </a:p>
        </p:txBody>
      </p:sp>
      <p:sp>
        <p:nvSpPr>
          <p:cNvPr id="2" name="Text Placeholder 1">
            <a:extLst>
              <a:ext uri="{FF2B5EF4-FFF2-40B4-BE49-F238E27FC236}">
                <a16:creationId xmlns:a16="http://schemas.microsoft.com/office/drawing/2014/main" id="{8F99FC3E-8258-4171-AFCF-0F6C34D0B9FE}"/>
              </a:ext>
            </a:extLst>
          </p:cNvPr>
          <p:cNvSpPr>
            <a:spLocks noGrp="1"/>
          </p:cNvSpPr>
          <p:nvPr>
            <p:ph type="body" sz="quarter" idx="10"/>
          </p:nvPr>
        </p:nvSpPr>
        <p:spPr>
          <a:prstGeom prst="rect">
            <a:avLst/>
          </a:prstGeom>
        </p:spPr>
        <p:txBody>
          <a:bodyPr lIns="91440" tIns="45720" rIns="91440" bIns="45720" anchor="ctr"/>
          <a:lstStyle/>
          <a:p>
            <a:r>
              <a:rPr lang="en-US">
                <a:ln w="12700">
                  <a:solidFill>
                    <a:srgbClr val="565656"/>
                  </a:solidFill>
                </a:ln>
                <a:latin typeface="ABeeZee"/>
              </a:rPr>
              <a:t>Year 6 writing unit and text overview</a:t>
            </a:r>
            <a:endParaRPr lang="en-US">
              <a:ln w="12700">
                <a:solidFill>
                  <a:srgbClr val="565656"/>
                </a:solidFill>
              </a:ln>
            </a:endParaRPr>
          </a:p>
        </p:txBody>
      </p:sp>
      <p:graphicFrame>
        <p:nvGraphicFramePr>
          <p:cNvPr id="6" name="Table 5">
            <a:extLst>
              <a:ext uri="{FF2B5EF4-FFF2-40B4-BE49-F238E27FC236}">
                <a16:creationId xmlns:a16="http://schemas.microsoft.com/office/drawing/2014/main" id="{FDAE11A9-DFF2-A24F-0AC3-D20214E0E4E0}"/>
              </a:ext>
            </a:extLst>
          </p:cNvPr>
          <p:cNvGraphicFramePr>
            <a:graphicFrameLocks noGrp="1"/>
          </p:cNvGraphicFramePr>
          <p:nvPr>
            <p:extLst>
              <p:ext uri="{D42A27DB-BD31-4B8C-83A1-F6EECF244321}">
                <p14:modId xmlns:p14="http://schemas.microsoft.com/office/powerpoint/2010/main" val="1560288580"/>
              </p:ext>
            </p:extLst>
          </p:nvPr>
        </p:nvGraphicFramePr>
        <p:xfrm>
          <a:off x="1395229" y="884420"/>
          <a:ext cx="9185915" cy="5333967"/>
        </p:xfrm>
        <a:graphic>
          <a:graphicData uri="http://schemas.openxmlformats.org/drawingml/2006/table">
            <a:tbl>
              <a:tblPr firstRow="1" bandRow="1">
                <a:tableStyleId>{5C22544A-7EE6-4342-B048-85BDC9FD1C3A}</a:tableStyleId>
              </a:tblPr>
              <a:tblGrid>
                <a:gridCol w="332388">
                  <a:extLst>
                    <a:ext uri="{9D8B030D-6E8A-4147-A177-3AD203B41FA5}">
                      <a16:colId xmlns:a16="http://schemas.microsoft.com/office/drawing/2014/main" val="3992725249"/>
                    </a:ext>
                  </a:extLst>
                </a:gridCol>
                <a:gridCol w="710887">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05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702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Poetry Please: The Seasons – Various;</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latin typeface="Roboto" panose="02000000000000000000" pitchFamily="2" charset="0"/>
                          <a:ea typeface="Roboto" panose="02000000000000000000" pitchFamily="2" charset="0"/>
                        </a:rPr>
                        <a:t>If All The World Were – J Coelho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(1 week)</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tx1"/>
                          </a:solidFill>
                          <a:latin typeface="Roboto" panose="02000000000000000000" pitchFamily="2" charset="0"/>
                          <a:ea typeface="Roboto" panose="02000000000000000000" pitchFamily="2" charset="0"/>
                        </a:rPr>
                        <a:t>How To Train Your Dragon – Cressida Cowell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4A2"/>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lvl="0" algn="ctr" eaLnBrk="1" fontAlgn="auto" hangingPunct="1">
                        <a:spcBef>
                          <a:spcPts val="0"/>
                        </a:spcBef>
                        <a:spcAft>
                          <a:spcPts val="600"/>
                        </a:spcAft>
                        <a:defRPr/>
                      </a:pPr>
                      <a:r>
                        <a:rPr lang="en-US" sz="950" b="1" i="0">
                          <a:solidFill>
                            <a:schemeClr val="bg1"/>
                          </a:solidFill>
                          <a:latin typeface="Roboto" panose="02000000000000000000" pitchFamily="2" charset="0"/>
                          <a:ea typeface="Roboto" panose="02000000000000000000" pitchFamily="2" charset="0"/>
                          <a:cs typeface="Times New Roman" panose="02020603050405020304" pitchFamily="18" charset="0"/>
                        </a:rPr>
                        <a:t>Informative Writing: </a:t>
                      </a:r>
                    </a:p>
                    <a:p>
                      <a:pPr lvl="0" algn="ctr" eaLnBrk="1" fontAlgn="auto" hangingPunct="1">
                        <a:spcBef>
                          <a:spcPts val="0"/>
                        </a:spcBef>
                        <a:spcAft>
                          <a:spcPts val="600"/>
                        </a:spcAft>
                        <a:defRPr/>
                      </a:pPr>
                      <a:r>
                        <a:rPr lang="en-US" sz="900" b="0" i="0">
                          <a:solidFill>
                            <a:schemeClr val="bg1"/>
                          </a:solidFill>
                          <a:latin typeface="Roboto" panose="02000000000000000000" pitchFamily="2" charset="0"/>
                          <a:ea typeface="Roboto" panose="02000000000000000000" pitchFamily="2" charset="0"/>
                          <a:cs typeface="Times New Roman" panose="02020603050405020304" pitchFamily="18" charset="0"/>
                        </a:rPr>
                        <a:t>Experimenting with Formality &amp; Voice</a:t>
                      </a:r>
                    </a:p>
                    <a:p>
                      <a:pPr lvl="0" algn="ctr" eaLnBrk="1" fontAlgn="auto" hangingPunct="1">
                        <a:spcBef>
                          <a:spcPts val="0"/>
                        </a:spcBef>
                        <a:spcAft>
                          <a:spcPts val="600"/>
                        </a:spcAft>
                        <a:defRPr/>
                      </a:pPr>
                      <a:r>
                        <a:rPr lang="en-US" sz="900" i="0">
                          <a:solidFill>
                            <a:schemeClr val="accent1"/>
                          </a:solidFill>
                          <a:latin typeface="Roboto" panose="02000000000000000000" pitchFamily="2" charset="0"/>
                          <a:ea typeface="Roboto" panose="02000000000000000000" pitchFamily="2" charset="0"/>
                          <a:cs typeface="Times New Roman" panose="02020603050405020304" pitchFamily="18" charset="0"/>
                        </a:rPr>
                        <a:t>Fantastic Beasts and Where to Find Them – JK Rowling</a:t>
                      </a:r>
                    </a:p>
                    <a:p>
                      <a:pPr lvl="0" algn="ctr" eaLnBrk="1" fontAlgn="auto" hangingPunct="1">
                        <a:spcBef>
                          <a:spcPts val="0"/>
                        </a:spcBef>
                        <a:spcAft>
                          <a:spcPts val="600"/>
                        </a:spcAft>
                        <a:defRPr/>
                      </a:pPr>
                      <a:r>
                        <a:rPr lang="en-US" sz="900" i="0">
                          <a:solidFill>
                            <a:schemeClr val="bg1"/>
                          </a:solidFill>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 New Chapter: </a:t>
                      </a:r>
                    </a:p>
                    <a:p>
                      <a:pPr algn="ctr">
                        <a:lnSpc>
                          <a:spcPct val="100000"/>
                        </a:lnSpc>
                        <a:spcAft>
                          <a:spcPts val="600"/>
                        </a:spcAft>
                      </a:pP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SeaBEAN</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 Sarah Holding</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GB"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Reducing Waste Campaign</a:t>
                      </a:r>
                    </a:p>
                    <a:p>
                      <a:pPr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711318">
                <a:tc>
                  <a:txBody>
                    <a:bodyPr/>
                    <a:lstStyle/>
                    <a:p>
                      <a:pPr algn="ctr"/>
                      <a:r>
                        <a:rPr lang="en-GB" sz="1000" b="1">
                          <a:solidFill>
                            <a:schemeClr val="bg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Multi-Text Storytelling:</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Arrival – Shaun Tan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r>
                        <a:rPr lang="en-US" sz="900" i="0">
                          <a:solidFill>
                            <a:schemeClr val="tx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On The Move’ - Michael Rosen</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(4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Biographies: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Little Leaders - Vashti Harrison</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latin typeface="Roboto" panose="02000000000000000000" pitchFamily="2" charset="0"/>
                          <a:ea typeface="Roboto" panose="02000000000000000000" pitchFamily="2" charset="0"/>
                        </a:rPr>
                        <a:t>What Is Right &amp; Wrong?… - Michael Rosen &amp; Annemarie Young</a:t>
                      </a:r>
                    </a:p>
                    <a:p>
                      <a:pPr algn="ctr">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711318">
                <a:tc>
                  <a:txBody>
                    <a:bodyPr/>
                    <a:lstStyle/>
                    <a:p>
                      <a:pPr algn="ctr"/>
                      <a:r>
                        <a:rPr lang="en-GB" sz="1000" b="1">
                          <a:solidFill>
                            <a:schemeClr val="bg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alpha val="60000"/>
                      </a:srgbClr>
                    </a:solid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Retellings: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Shakespeare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Mr. William Shakespeare’s Plays  - Marcia Williams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Journalism:</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Critical Literacy &amp; Bias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latin typeface="Roboto" panose="02000000000000000000" pitchFamily="2" charset="0"/>
                        <a:ea typeface="Roboto" panose="02000000000000000000" pitchFamily="2"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Class Anthology: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Book of Hopes – Katherine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Rundell</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or Fiction: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History’s Mysteries - National Geographic Kids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2977449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B9DF0A-CABB-E568-2D17-D0ABE5C660B0}"/>
              </a:ext>
            </a:extLst>
          </p:cNvPr>
          <p:cNvSpPr txBox="1">
            <a:spLocks/>
          </p:cNvSpPr>
          <p:nvPr/>
        </p:nvSpPr>
        <p:spPr>
          <a:xfrm>
            <a:off x="2659810" y="144702"/>
            <a:ext cx="6742981" cy="87797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00B050"/>
                </a:solidFill>
                <a:latin typeface="Century Gothic"/>
                <a:ea typeface="Calibri Light"/>
                <a:cs typeface="Calibri Light"/>
              </a:rPr>
              <a:t>Weekly reading structure </a:t>
            </a:r>
            <a:endParaRPr lang="en-US" sz="4800" b="1">
              <a:solidFill>
                <a:srgbClr val="00B050"/>
              </a:solidFill>
              <a:latin typeface="Century Gothic"/>
            </a:endParaRPr>
          </a:p>
        </p:txBody>
      </p:sp>
      <p:sp>
        <p:nvSpPr>
          <p:cNvPr id="3" name="Title 1">
            <a:extLst>
              <a:ext uri="{FF2B5EF4-FFF2-40B4-BE49-F238E27FC236}">
                <a16:creationId xmlns:a16="http://schemas.microsoft.com/office/drawing/2014/main" id="{0578EF28-8584-1DAA-EE06-BFF15BE23E44}"/>
              </a:ext>
            </a:extLst>
          </p:cNvPr>
          <p:cNvSpPr txBox="1">
            <a:spLocks/>
          </p:cNvSpPr>
          <p:nvPr/>
        </p:nvSpPr>
        <p:spPr>
          <a:xfrm>
            <a:off x="5136360" y="832585"/>
            <a:ext cx="1912189" cy="877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a:latin typeface="Century Gothic"/>
                <a:ea typeface="Calibri Light"/>
                <a:cs typeface="Calibri Light"/>
              </a:rPr>
              <a:t>Year 5 </a:t>
            </a:r>
            <a:endParaRPr lang="en-US" sz="3600" b="1" u="sng">
              <a:latin typeface="Century Gothic"/>
            </a:endParaRPr>
          </a:p>
        </p:txBody>
      </p:sp>
      <p:pic>
        <p:nvPicPr>
          <p:cNvPr id="6" name="Picture 5" descr="A logo with a tree and text&#10;&#10;Description automatically generated">
            <a:extLst>
              <a:ext uri="{FF2B5EF4-FFF2-40B4-BE49-F238E27FC236}">
                <a16:creationId xmlns:a16="http://schemas.microsoft.com/office/drawing/2014/main" id="{3EEEB649-3726-1BBB-92DC-E41DEF3FC27B}"/>
              </a:ext>
            </a:extLst>
          </p:cNvPr>
          <p:cNvPicPr>
            <a:picLocks noChangeAspect="1"/>
          </p:cNvPicPr>
          <p:nvPr/>
        </p:nvPicPr>
        <p:blipFill>
          <a:blip r:embed="rId2"/>
          <a:stretch>
            <a:fillRect/>
          </a:stretch>
        </p:blipFill>
        <p:spPr>
          <a:xfrm>
            <a:off x="10115909" y="-5899"/>
            <a:ext cx="2038710" cy="1492667"/>
          </a:xfrm>
          <a:prstGeom prst="rect">
            <a:avLst/>
          </a:prstGeom>
        </p:spPr>
      </p:pic>
      <p:graphicFrame>
        <p:nvGraphicFramePr>
          <p:cNvPr id="8" name="Table 7">
            <a:extLst>
              <a:ext uri="{FF2B5EF4-FFF2-40B4-BE49-F238E27FC236}">
                <a16:creationId xmlns:a16="http://schemas.microsoft.com/office/drawing/2014/main" id="{5A027872-D03E-01DF-D5C3-B29EFEF1A210}"/>
              </a:ext>
            </a:extLst>
          </p:cNvPr>
          <p:cNvGraphicFramePr>
            <a:graphicFrameLocks noGrp="1"/>
          </p:cNvGraphicFramePr>
          <p:nvPr>
            <p:extLst>
              <p:ext uri="{D42A27DB-BD31-4B8C-83A1-F6EECF244321}">
                <p14:modId xmlns:p14="http://schemas.microsoft.com/office/powerpoint/2010/main" val="2501063974"/>
              </p:ext>
            </p:extLst>
          </p:nvPr>
        </p:nvGraphicFramePr>
        <p:xfrm>
          <a:off x="640263" y="1485997"/>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pPr lvl="0">
                        <a:buNone/>
                      </a:pPr>
                      <a:r>
                        <a:rPr lang="en-US" sz="2400" b="1" i="0" u="none" strike="noStrike" noProof="0" dirty="0">
                          <a:solidFill>
                            <a:srgbClr val="00B050"/>
                          </a:solidFill>
                          <a:latin typeface="Century Gothic"/>
                        </a:rPr>
                        <a:t>Extended</a:t>
                      </a:r>
                      <a:endParaRPr lang="en-US" dirty="0"/>
                    </a:p>
                    <a:p>
                      <a:pPr lvl="0">
                        <a:buNone/>
                      </a:pPr>
                      <a:r>
                        <a:rPr lang="en-US" sz="2400" b="1" i="0" u="none" strike="noStrike" noProof="0" dirty="0">
                          <a:solidFill>
                            <a:srgbClr val="00B050"/>
                          </a:solidFill>
                          <a:latin typeface="Century Gothic"/>
                        </a:rPr>
                        <a:t> reading</a:t>
                      </a:r>
                      <a:r>
                        <a:rPr lang="en-US" sz="2400" b="0" i="0" u="none" strike="noStrike" noProof="0" dirty="0">
                          <a:solidFill>
                            <a:srgbClr val="00B050"/>
                          </a:solidFill>
                          <a:latin typeface="Century Gothic"/>
                        </a:rPr>
                        <a:t> </a:t>
                      </a:r>
                      <a:endParaRPr lang="en-US" dirty="0"/>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Close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Close reading</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graphicFrame>
        <p:nvGraphicFramePr>
          <p:cNvPr id="2" name="Table 1">
            <a:extLst>
              <a:ext uri="{FF2B5EF4-FFF2-40B4-BE49-F238E27FC236}">
                <a16:creationId xmlns:a16="http://schemas.microsoft.com/office/drawing/2014/main" id="{D696D6AE-E1DC-1519-8627-007F68A703D7}"/>
              </a:ext>
            </a:extLst>
          </p:cNvPr>
          <p:cNvGraphicFramePr>
            <a:graphicFrameLocks noGrp="1"/>
          </p:cNvGraphicFramePr>
          <p:nvPr>
            <p:extLst>
              <p:ext uri="{D42A27DB-BD31-4B8C-83A1-F6EECF244321}">
                <p14:modId xmlns:p14="http://schemas.microsoft.com/office/powerpoint/2010/main" val="192916431"/>
              </p:ext>
            </p:extLst>
          </p:nvPr>
        </p:nvGraphicFramePr>
        <p:xfrm>
          <a:off x="640263" y="4158363"/>
          <a:ext cx="10774945" cy="2611119"/>
        </p:xfrm>
        <a:graphic>
          <a:graphicData uri="http://schemas.openxmlformats.org/drawingml/2006/table">
            <a:tbl>
              <a:tblPr firstRow="1" bandRow="1">
                <a:tableStyleId>{2A488322-F2BA-4B5B-9748-0D474271808F}</a:tableStyleId>
              </a:tblPr>
              <a:tblGrid>
                <a:gridCol w="2154989">
                  <a:extLst>
                    <a:ext uri="{9D8B030D-6E8A-4147-A177-3AD203B41FA5}">
                      <a16:colId xmlns:a16="http://schemas.microsoft.com/office/drawing/2014/main" val="874243810"/>
                    </a:ext>
                  </a:extLst>
                </a:gridCol>
                <a:gridCol w="2154989">
                  <a:extLst>
                    <a:ext uri="{9D8B030D-6E8A-4147-A177-3AD203B41FA5}">
                      <a16:colId xmlns:a16="http://schemas.microsoft.com/office/drawing/2014/main" val="2109509884"/>
                    </a:ext>
                  </a:extLst>
                </a:gridCol>
                <a:gridCol w="2154989">
                  <a:extLst>
                    <a:ext uri="{9D8B030D-6E8A-4147-A177-3AD203B41FA5}">
                      <a16:colId xmlns:a16="http://schemas.microsoft.com/office/drawing/2014/main" val="2939418748"/>
                    </a:ext>
                  </a:extLst>
                </a:gridCol>
                <a:gridCol w="2154989">
                  <a:extLst>
                    <a:ext uri="{9D8B030D-6E8A-4147-A177-3AD203B41FA5}">
                      <a16:colId xmlns:a16="http://schemas.microsoft.com/office/drawing/2014/main" val="4275647310"/>
                    </a:ext>
                  </a:extLst>
                </a:gridCol>
                <a:gridCol w="2154989">
                  <a:extLst>
                    <a:ext uri="{9D8B030D-6E8A-4147-A177-3AD203B41FA5}">
                      <a16:colId xmlns:a16="http://schemas.microsoft.com/office/drawing/2014/main" val="251068792"/>
                    </a:ext>
                  </a:extLst>
                </a:gridCol>
              </a:tblGrid>
              <a:tr h="365759">
                <a:tc>
                  <a:txBody>
                    <a:bodyPr/>
                    <a:lstStyle/>
                    <a:p>
                      <a:pPr lvl="0">
                        <a:buNone/>
                      </a:pPr>
                      <a:r>
                        <a:rPr lang="en-US" sz="2400" dirty="0">
                          <a:solidFill>
                            <a:schemeClr val="bg1"/>
                          </a:solidFill>
                          <a:latin typeface="Century Gothic"/>
                        </a:rPr>
                        <a:t>Monday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Tuesday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Wednesday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Thursday</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dirty="0">
                          <a:solidFill>
                            <a:schemeClr val="bg1"/>
                          </a:solidFill>
                          <a:latin typeface="Century Gothic"/>
                        </a:rPr>
                        <a:t>Friday</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814952855"/>
                  </a:ext>
                </a:extLst>
              </a:tr>
              <a:tr h="965199">
                <a:tc gridSpan="5">
                  <a:txBody>
                    <a:bodyPr/>
                    <a:lstStyle/>
                    <a:p>
                      <a:pPr algn="ctr"/>
                      <a:r>
                        <a:rPr lang="en-US" sz="2400" b="1" dirty="0">
                          <a:solidFill>
                            <a:srgbClr val="00B050"/>
                          </a:solidFill>
                          <a:latin typeface="Century Gothic"/>
                        </a:rPr>
                        <a:t>Vocabulary instruction </a:t>
                      </a:r>
                    </a:p>
                    <a:p>
                      <a:pPr lvl="0" algn="ctr">
                        <a:buNone/>
                      </a:pPr>
                      <a:r>
                        <a:rPr lang="en-US" sz="2400" dirty="0">
                          <a:solidFill>
                            <a:srgbClr val="00B050"/>
                          </a:solidFill>
                          <a:latin typeface="Century Gothic"/>
                        </a:rPr>
                        <a:t>(10 minutes daily – 365 words and etymology)</a:t>
                      </a:r>
                    </a:p>
                  </a:txBody>
                  <a:tcPr>
                    <a:lnL w="28575">
                      <a:solidFill>
                        <a:schemeClr val="tx1"/>
                      </a:solidFill>
                    </a:lnL>
                    <a:lnR w="28575">
                      <a:solidFill>
                        <a:schemeClr val="tx1"/>
                      </a:solidFill>
                    </a:lnR>
                    <a:lnT w="28575">
                      <a:solidFill>
                        <a:schemeClr val="tx1"/>
                      </a:solidFill>
                    </a:lnT>
                    <a:lnB w="28575">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700261685"/>
                  </a:ext>
                </a:extLst>
              </a:tr>
              <a:tr h="965199">
                <a:tc>
                  <a:txBody>
                    <a:bodyPr/>
                    <a:lstStyle/>
                    <a:p>
                      <a:pPr lvl="0">
                        <a:buNone/>
                      </a:pPr>
                      <a:r>
                        <a:rPr lang="en-US" sz="2400" b="1" i="0" u="none" strike="noStrike" noProof="0" dirty="0">
                          <a:solidFill>
                            <a:srgbClr val="00B050"/>
                          </a:solidFill>
                          <a:latin typeface="Century Gothic"/>
                        </a:rPr>
                        <a:t>Extended</a:t>
                      </a:r>
                      <a:endParaRPr lang="en-US" dirty="0"/>
                    </a:p>
                    <a:p>
                      <a:pPr lvl="0">
                        <a:buNone/>
                      </a:pPr>
                      <a:r>
                        <a:rPr lang="en-US" sz="2400" b="1" i="0" u="none" strike="noStrike" noProof="0" dirty="0">
                          <a:solidFill>
                            <a:srgbClr val="00B050"/>
                          </a:solidFill>
                          <a:latin typeface="Century Gothic"/>
                        </a:rPr>
                        <a:t> reading</a:t>
                      </a:r>
                      <a:r>
                        <a:rPr lang="en-US" sz="2400" b="0" i="0" u="none" strike="noStrike" noProof="0" dirty="0">
                          <a:solidFill>
                            <a:srgbClr val="00B050"/>
                          </a:solidFill>
                          <a:latin typeface="Century Gothic"/>
                        </a:rPr>
                        <a:t> </a:t>
                      </a:r>
                      <a:endParaRPr lang="en-US" dirty="0"/>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Close reading</a:t>
                      </a:r>
                      <a:r>
                        <a:rPr lang="en-US" sz="2400" b="0" dirty="0">
                          <a:solidFill>
                            <a:srgbClr val="00B050"/>
                          </a:solidFill>
                          <a:latin typeface="Century Gothic"/>
                        </a:rPr>
                        <a:t> </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Extended</a:t>
                      </a:r>
                    </a:p>
                    <a:p>
                      <a:pPr lvl="0">
                        <a:buNone/>
                      </a:pPr>
                      <a:r>
                        <a:rPr lang="en-US" sz="2400" b="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r>
                        <a:rPr lang="en-US" sz="2400" b="1" dirty="0">
                          <a:solidFill>
                            <a:srgbClr val="00B050"/>
                          </a:solidFill>
                          <a:latin typeface="Century Gothic"/>
                        </a:rPr>
                        <a:t>Skills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tc>
                  <a:txBody>
                    <a:bodyPr/>
                    <a:lstStyle/>
                    <a:p>
                      <a:pPr lvl="0">
                        <a:buNone/>
                      </a:pPr>
                      <a:r>
                        <a:rPr lang="en-US" sz="2400" b="1" dirty="0">
                          <a:solidFill>
                            <a:srgbClr val="00B050"/>
                          </a:solidFill>
                          <a:latin typeface="Century Gothic"/>
                        </a:rPr>
                        <a:t>Skills</a:t>
                      </a:r>
                      <a:r>
                        <a:rPr lang="en-US" sz="2400" dirty="0">
                          <a:solidFill>
                            <a:srgbClr val="00B050"/>
                          </a:solidFill>
                          <a:latin typeface="Century Gothic"/>
                        </a:rPr>
                        <a:t> </a:t>
                      </a:r>
                    </a:p>
                    <a:p>
                      <a:pPr lvl="0">
                        <a:buNone/>
                      </a:pPr>
                      <a:r>
                        <a:rPr lang="en-US" sz="2400" dirty="0">
                          <a:solidFill>
                            <a:srgbClr val="00B050"/>
                          </a:solidFill>
                          <a:latin typeface="Century Gothic"/>
                        </a:rPr>
                        <a:t>(30 mins)</a:t>
                      </a:r>
                    </a:p>
                  </a:txBody>
                  <a:tcPr>
                    <a:lnL w="28575">
                      <a:solidFill>
                        <a:schemeClr val="tx1"/>
                      </a:solidFill>
                    </a:lnL>
                    <a:lnR w="28575">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1992848186"/>
                  </a:ext>
                </a:extLst>
              </a:tr>
            </a:tbl>
          </a:graphicData>
        </a:graphic>
      </p:graphicFrame>
    </p:spTree>
    <p:extLst>
      <p:ext uri="{BB962C8B-B14F-4D97-AF65-F5344CB8AC3E}">
        <p14:creationId xmlns:p14="http://schemas.microsoft.com/office/powerpoint/2010/main" val="2206557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262436231"/>
              </p:ext>
            </p:extLst>
          </p:nvPr>
        </p:nvGraphicFramePr>
        <p:xfrm>
          <a:off x="0" y="0"/>
          <a:ext cx="12191998" cy="7013597"/>
        </p:xfrm>
        <a:graphic>
          <a:graphicData uri="http://schemas.openxmlformats.org/drawingml/2006/table">
            <a:tbl>
              <a:tblPr firstRow="1" bandRow="1">
                <a:tableStyleId>{073A0DAA-6AF3-43AB-8588-CEC1D06C72B9}</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777586">
                <a:tc>
                  <a:txBody>
                    <a:bodyPr/>
                    <a:lstStyle/>
                    <a:p>
                      <a:r>
                        <a:rPr lang="en-GB"/>
                        <a:t>Year 6 Autumn Term 1</a:t>
                      </a:r>
                    </a:p>
                    <a:p>
                      <a:pPr lvl="0">
                        <a:buNone/>
                      </a:pPr>
                      <a:r>
                        <a:rPr lang="en-GB"/>
                        <a:t>Class read aloud</a:t>
                      </a:r>
                    </a:p>
                  </a:txBody>
                  <a:tcPr/>
                </a:tc>
                <a:tc>
                  <a:txBody>
                    <a:bodyPr/>
                    <a:lstStyle/>
                    <a:p>
                      <a:r>
                        <a:rPr lang="en-GB"/>
                        <a:t>Year 6 Autumn Term 2</a:t>
                      </a:r>
                    </a:p>
                    <a:p>
                      <a:pPr lvl="0">
                        <a:buNone/>
                      </a:pPr>
                      <a:r>
                        <a:rPr lang="en-GB" sz="1800" b="1" i="0" u="none" strike="noStrike" noProof="0">
                          <a:solidFill>
                            <a:srgbClr val="FFFFFF"/>
                          </a:solidFill>
                          <a:latin typeface="Calibri"/>
                        </a:rPr>
                        <a:t>Class read aloud</a:t>
                      </a:r>
                      <a:endParaRPr lang="en-GB"/>
                    </a:p>
                    <a:p>
                      <a:pPr lvl="0">
                        <a:buNone/>
                      </a:pPr>
                      <a:endParaRPr lang="en-GB"/>
                    </a:p>
                  </a:txBody>
                  <a:tcPr/>
                </a:tc>
                <a:extLst>
                  <a:ext uri="{0D108BD9-81ED-4DB2-BD59-A6C34878D82A}">
                    <a16:rowId xmlns:a16="http://schemas.microsoft.com/office/drawing/2014/main" val="708244901"/>
                  </a:ext>
                </a:extLst>
              </a:tr>
              <a:tr h="6099197">
                <a:tc>
                  <a:txBody>
                    <a:bodyPr/>
                    <a:lstStyle/>
                    <a:p>
                      <a:pPr lvl="0">
                        <a:buNone/>
                      </a:pPr>
                      <a:endParaRPr lang="en-GB" sz="1800" b="0" i="0" u="none" strike="noStrike" noProof="0">
                        <a:latin typeface="Calibri"/>
                      </a:endParaRPr>
                    </a:p>
                  </a:txBody>
                  <a:tcPr/>
                </a:tc>
                <a:tc>
                  <a:txBody>
                    <a:bodyPr/>
                    <a:lstStyle/>
                    <a:p>
                      <a:pPr lvl="0">
                        <a:buNone/>
                      </a:pPr>
                      <a:endParaRPr lang="en-GB"/>
                    </a:p>
                  </a:txBody>
                  <a:tcPr/>
                </a:tc>
                <a:extLst>
                  <a:ext uri="{0D108BD9-81ED-4DB2-BD59-A6C34878D82A}">
                    <a16:rowId xmlns:a16="http://schemas.microsoft.com/office/drawing/2014/main" val="275707770"/>
                  </a:ext>
                </a:extLst>
              </a:tr>
            </a:tbl>
          </a:graphicData>
        </a:graphic>
      </p:graphicFrame>
      <p:pic>
        <p:nvPicPr>
          <p:cNvPr id="2" name="Picture 1" descr="A book cover with a cartoon of a person&#10;&#10;Description automatically generated">
            <a:extLst>
              <a:ext uri="{FF2B5EF4-FFF2-40B4-BE49-F238E27FC236}">
                <a16:creationId xmlns:a16="http://schemas.microsoft.com/office/drawing/2014/main" id="{3AC70FAB-E7EE-5A9B-BE40-59E168EF054D}"/>
              </a:ext>
            </a:extLst>
          </p:cNvPr>
          <p:cNvPicPr>
            <a:picLocks noChangeAspect="1"/>
          </p:cNvPicPr>
          <p:nvPr/>
        </p:nvPicPr>
        <p:blipFill>
          <a:blip r:embed="rId3"/>
          <a:stretch>
            <a:fillRect/>
          </a:stretch>
        </p:blipFill>
        <p:spPr>
          <a:xfrm>
            <a:off x="1173947" y="1208866"/>
            <a:ext cx="3763633" cy="5213769"/>
          </a:xfrm>
          <a:prstGeom prst="rect">
            <a:avLst/>
          </a:prstGeom>
        </p:spPr>
      </p:pic>
      <p:pic>
        <p:nvPicPr>
          <p:cNvPr id="4" name="Picture 3" descr="A purple bat with yellow eyes&#10;&#10;Description automatically generated">
            <a:extLst>
              <a:ext uri="{FF2B5EF4-FFF2-40B4-BE49-F238E27FC236}">
                <a16:creationId xmlns:a16="http://schemas.microsoft.com/office/drawing/2014/main" id="{94527516-0A8E-A03D-A4BF-16CD6B4EDD53}"/>
              </a:ext>
            </a:extLst>
          </p:cNvPr>
          <p:cNvPicPr>
            <a:picLocks noChangeAspect="1"/>
          </p:cNvPicPr>
          <p:nvPr/>
        </p:nvPicPr>
        <p:blipFill>
          <a:blip r:embed="rId4"/>
          <a:stretch>
            <a:fillRect/>
          </a:stretch>
        </p:blipFill>
        <p:spPr>
          <a:xfrm>
            <a:off x="7354181" y="1213934"/>
            <a:ext cx="3593441" cy="5161651"/>
          </a:xfrm>
          <a:prstGeom prst="rect">
            <a:avLst/>
          </a:prstGeom>
        </p:spPr>
      </p:pic>
    </p:spTree>
    <p:extLst>
      <p:ext uri="{BB962C8B-B14F-4D97-AF65-F5344CB8AC3E}">
        <p14:creationId xmlns:p14="http://schemas.microsoft.com/office/powerpoint/2010/main" val="4115898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901751403"/>
              </p:ext>
            </p:extLst>
          </p:nvPr>
        </p:nvGraphicFramePr>
        <p:xfrm>
          <a:off x="0" y="0"/>
          <a:ext cx="12192000" cy="14639107"/>
        </p:xfrm>
        <a:graphic>
          <a:graphicData uri="http://schemas.openxmlformats.org/drawingml/2006/table">
            <a:tbl>
              <a:tblPr firstRow="1" bandRow="1">
                <a:tableStyleId>{073A0DAA-6AF3-43AB-8588-CEC1D06C72B9}</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dirty="0"/>
                        <a:t>Year 6 Autumn Term 1</a:t>
                      </a:r>
                    </a:p>
                  </a:txBody>
                  <a:tcPr/>
                </a:tc>
                <a:tc hMerge="1">
                  <a:txBody>
                    <a:bodyPr/>
                    <a:lstStyle/>
                    <a:p>
                      <a:endParaRPr lang="en-GB"/>
                    </a:p>
                  </a:txBody>
                  <a:tcPr/>
                </a:tc>
                <a:tc gridSpan="2">
                  <a:txBody>
                    <a:bodyPr/>
                    <a:lstStyle/>
                    <a:p>
                      <a:r>
                        <a:rPr lang="en-GB" dirty="0"/>
                        <a:t>Year 6 Autumn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dirty="0"/>
                        <a:t>Week 1</a:t>
                      </a:r>
                    </a:p>
                  </a:txBody>
                  <a:tcPr/>
                </a:tc>
                <a:tc>
                  <a:txBody>
                    <a:bodyPr/>
                    <a:lstStyle/>
                    <a:p>
                      <a:r>
                        <a:rPr lang="en-GB" dirty="0"/>
                        <a:t>The Final Year (verse novel/poetry/empathy lab)</a:t>
                      </a:r>
                    </a:p>
                  </a:txBody>
                  <a:tcPr/>
                </a:tc>
                <a:tc rowSpan="2">
                  <a:txBody>
                    <a:bodyPr/>
                    <a:lstStyle/>
                    <a:p>
                      <a:r>
                        <a:rPr lang="en-GB" dirty="0"/>
                        <a:t>Week 1</a:t>
                      </a:r>
                    </a:p>
                  </a:txBody>
                  <a:tcPr/>
                </a:tc>
                <a:tc>
                  <a:txBody>
                    <a:bodyPr/>
                    <a:lstStyle/>
                    <a:p>
                      <a:r>
                        <a:rPr lang="en-US" dirty="0" err="1"/>
                        <a:t>Seabean</a:t>
                      </a:r>
                      <a:r>
                        <a:rPr lang="en-US" dirty="0"/>
                        <a:t> (fiction) </a:t>
                      </a:r>
                      <a:endParaRPr lang="en-GB" dirty="0"/>
                    </a:p>
                  </a:txBody>
                  <a:tcPr/>
                </a:tc>
                <a:extLst>
                  <a:ext uri="{0D108BD9-81ED-4DB2-BD59-A6C34878D82A}">
                    <a16:rowId xmlns:a16="http://schemas.microsoft.com/office/drawing/2014/main" val="3903772934"/>
                  </a:ext>
                </a:extLst>
              </a:tr>
              <a:tr h="1356101">
                <a:tc vMerge="1">
                  <a:txBody>
                    <a:bodyPr/>
                    <a:lstStyle/>
                    <a:p>
                      <a:endParaRPr lang="en-GB"/>
                    </a:p>
                  </a:txBody>
                  <a:tcPr/>
                </a:tc>
                <a:tc>
                  <a:txBody>
                    <a:bodyPr/>
                    <a:lstStyle/>
                    <a:p>
                      <a:r>
                        <a:rPr lang="en-GB" sz="1200" b="0" i="0" u="none" strike="noStrike" baseline="0" noProof="0" dirty="0">
                          <a:solidFill>
                            <a:srgbClr val="000000"/>
                          </a:solidFill>
                          <a:latin typeface="Calibri"/>
                        </a:rPr>
                        <a:t>To identify and discuss themes and conventions in and across a wide range of writing</a:t>
                      </a:r>
                      <a:endParaRPr lang="en-GB" sz="1200" dirty="0"/>
                    </a:p>
                    <a:p>
                      <a:pPr lvl="0">
                        <a:buNone/>
                      </a:pPr>
                      <a:r>
                        <a:rPr lang="en-GB" sz="1200" b="0" i="0" u="none" strike="noStrike" baseline="0" noProof="0" dirty="0">
                          <a:solidFill>
                            <a:srgbClr val="000000"/>
                          </a:solidFill>
                          <a:latin typeface="Calibri"/>
                        </a:rPr>
                        <a:t>To discuss and evaluate how authors use language, including figurative language</a:t>
                      </a:r>
                      <a:endParaRPr lang="en-GB" dirty="0"/>
                    </a:p>
                    <a:p>
                      <a:pPr lvl="0">
                        <a:buNone/>
                      </a:pPr>
                      <a:r>
                        <a:rPr lang="en-GB" sz="1200" b="0" i="0" u="none" strike="noStrike" baseline="0" noProof="0" dirty="0">
                          <a:solidFill>
                            <a:srgbClr val="000000"/>
                          </a:solidFill>
                          <a:latin typeface="Calibri"/>
                        </a:rPr>
                        <a:t>To identify how language, structure and presentation contribute to meaning</a:t>
                      </a:r>
                    </a:p>
                    <a:p>
                      <a:pPr lvl="0">
                        <a:buNone/>
                      </a:pPr>
                      <a:r>
                        <a:rPr lang="en-GB" sz="1200" b="0" i="0" u="none" strike="noStrike" baseline="0" noProof="0" dirty="0">
                          <a:solidFill>
                            <a:srgbClr val="000000"/>
                          </a:solidFill>
                          <a:latin typeface="Calibri"/>
                        </a:rPr>
                        <a:t>To draw inferences </a:t>
                      </a:r>
                    </a:p>
                  </a:txBody>
                  <a:tcPr/>
                </a:tc>
                <a:tc vMerge="1">
                  <a:txBody>
                    <a:bodyPr/>
                    <a:lstStyle/>
                    <a:p>
                      <a:endParaRPr lang="en-GB"/>
                    </a:p>
                  </a:txBody>
                  <a:tcPr/>
                </a:tc>
                <a:tc>
                  <a:txBody>
                    <a:bodyPr/>
                    <a:lstStyle/>
                    <a:p>
                      <a:r>
                        <a:rPr lang="en-GB" sz="1200" u="none" strike="noStrike" dirty="0">
                          <a:effectLst/>
                        </a:rPr>
                        <a:t>To make predictions </a:t>
                      </a:r>
                    </a:p>
                    <a:p>
                      <a:r>
                        <a:rPr lang="en-GB" sz="1200" u="none" strike="noStrike" dirty="0">
                          <a:effectLst/>
                        </a:rPr>
                        <a:t>To summarise the main ideas drawn from more than 1 paragraph, identifying key details that support the main ideas </a:t>
                      </a:r>
                    </a:p>
                    <a:p>
                      <a:pPr lvl="0">
                        <a:buNone/>
                      </a:pPr>
                      <a:r>
                        <a:rPr lang="en-GB" sz="1200" b="0" i="0" u="none" strike="noStrike" noProof="0" dirty="0">
                          <a:solidFill>
                            <a:srgbClr val="000000"/>
                          </a:solidFill>
                          <a:effectLst/>
                          <a:latin typeface="Calibri"/>
                        </a:rPr>
                        <a:t>To draw inferences such as inferring characters' feelings, thoughts and motives from their actions, and justifying inferences with evidence ("I think...because in the text....")</a:t>
                      </a:r>
                    </a:p>
                    <a:p>
                      <a:pPr lvl="0">
                        <a:buNone/>
                      </a:pPr>
                      <a:r>
                        <a:rPr lang="en-GB" sz="1200" b="0" i="0" u="none" strike="noStrike" noProof="0">
                          <a:solidFill>
                            <a:srgbClr val="000000"/>
                          </a:solidFill>
                          <a:effectLst/>
                          <a:latin typeface="Calibri"/>
                        </a:rPr>
                        <a:t>Skills</a:t>
                      </a:r>
                      <a:endParaRPr lang="en-GB" sz="1200" b="0" i="0" u="none" strike="noStrike" noProof="0" dirty="0">
                        <a:solidFill>
                          <a:srgbClr val="000000"/>
                        </a:solidFill>
                        <a:effectLst/>
                        <a:latin typeface="Calibri"/>
                      </a:endParaRPr>
                    </a:p>
                    <a:p>
                      <a:pPr lvl="0">
                        <a:buNone/>
                      </a:pPr>
                      <a:r>
                        <a:rPr lang="en-GB" sz="1200" b="0" i="0" u="none" strike="noStrike" noProof="0" dirty="0">
                          <a:solidFill>
                            <a:srgbClr val="000000"/>
                          </a:solidFill>
                          <a:effectLst/>
                          <a:latin typeface="Calibri"/>
                        </a:rPr>
                        <a:t>Skills </a:t>
                      </a:r>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GB" dirty="0"/>
                        <a:t>How To Train Your Dragon (fiction)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US" dirty="0"/>
                        <a:t>R</a:t>
                      </a:r>
                      <a:r>
                        <a:rPr lang="en-GB" dirty="0" err="1"/>
                        <a:t>ooftoppers</a:t>
                      </a:r>
                      <a:r>
                        <a:rPr lang="en-GB" dirty="0"/>
                        <a:t>, The Good Thieves (fiction) </a:t>
                      </a:r>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r>
                        <a:rPr lang="en-GB" sz="1200" dirty="0"/>
                        <a:t>To explore the meanings of words in context</a:t>
                      </a:r>
                      <a:endParaRPr lang="en-US" dirty="0"/>
                    </a:p>
                    <a:p>
                      <a:pPr lvl="0">
                        <a:buNone/>
                      </a:pPr>
                      <a:r>
                        <a:rPr lang="en-GB" sz="1200" dirty="0"/>
                        <a:t>To infer character motives from their actions and justify </a:t>
                      </a:r>
                      <a:endParaRPr lang="en-GB" dirty="0"/>
                    </a:p>
                    <a:p>
                      <a:pPr lvl="0">
                        <a:buNone/>
                      </a:pPr>
                      <a:r>
                        <a:rPr lang="en-GB" sz="1200" dirty="0"/>
                        <a:t>To summarise main ideas in more than 1 paragraph</a:t>
                      </a:r>
                    </a:p>
                    <a:p>
                      <a:pPr lvl="0">
                        <a:buNone/>
                      </a:pPr>
                      <a:r>
                        <a:rPr lang="en-GB" sz="1200" b="0" i="0" u="none" strike="noStrike" noProof="0" dirty="0">
                          <a:solidFill>
                            <a:srgbClr val="000000"/>
                          </a:solidFill>
                          <a:latin typeface="Calibri"/>
                        </a:rPr>
                        <a:t>To identify how language contributes to meaning</a:t>
                      </a:r>
                    </a:p>
                    <a:p>
                      <a:pPr lvl="0">
                        <a:buNone/>
                      </a:pPr>
                      <a:r>
                        <a:rPr lang="en-GB" sz="1200" b="0" i="0" u="none" strike="noStrike" noProof="0" dirty="0">
                          <a:solidFill>
                            <a:srgbClr val="000000"/>
                          </a:solidFill>
                          <a:latin typeface="Calibri"/>
                        </a:rPr>
                        <a:t>To discuss and evaluate how authors use language </a:t>
                      </a:r>
                    </a:p>
                  </a:txBody>
                  <a:tcPr/>
                </a:tc>
                <a:tc vMerge="1">
                  <a:txBody>
                    <a:bodyPr/>
                    <a:lstStyle/>
                    <a:p>
                      <a:endParaRPr lang="en-GB"/>
                    </a:p>
                  </a:txBody>
                  <a:tcPr/>
                </a:tc>
                <a:tc>
                  <a:txBody>
                    <a:bodyPr/>
                    <a:lstStyle/>
                    <a:p>
                      <a:r>
                        <a:rPr lang="en-GB" sz="1200" u="none" strike="noStrike" dirty="0">
                          <a:effectLst/>
                        </a:rPr>
                        <a:t>To predict what might happen from details stated and implied</a:t>
                      </a:r>
                    </a:p>
                    <a:p>
                      <a:r>
                        <a:rPr lang="en-GB" sz="1200" u="none" strike="noStrike" dirty="0">
                          <a:effectLst/>
                        </a:rPr>
                        <a:t>To draw inferences such as inferring characters' feelings, thoughts and motives from their actions, and justifying inferences with evidence </a:t>
                      </a:r>
                    </a:p>
                    <a:p>
                      <a:pPr lvl="0">
                        <a:buNone/>
                      </a:pPr>
                      <a:r>
                        <a:rPr lang="en-GB" sz="1200" u="none" strike="noStrike" dirty="0">
                          <a:effectLst/>
                        </a:rPr>
                        <a:t>To make comparisons within and across books</a:t>
                      </a:r>
                    </a:p>
                    <a:p>
                      <a:pPr lvl="0">
                        <a:buNone/>
                      </a:pPr>
                      <a:r>
                        <a:rPr lang="en-GB" sz="1200" u="none" strike="noStrike" dirty="0">
                          <a:effectLst/>
                        </a:rPr>
                        <a:t>To </a:t>
                      </a:r>
                      <a:r>
                        <a:rPr lang="en-GB" sz="1200" b="0" i="0" u="none" strike="noStrike" noProof="0" dirty="0">
                          <a:solidFill>
                            <a:srgbClr val="000000"/>
                          </a:solidFill>
                          <a:effectLst/>
                          <a:latin typeface="Calibri"/>
                        </a:rPr>
                        <a:t>discuss and evaluate how authors use language, including figurative language, considering the impact on the reader </a:t>
                      </a:r>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p>
                      <a:endParaRPr lang="en-GB"/>
                    </a:p>
                  </a:txBody>
                  <a:tcPr/>
                </a:tc>
                <a:tc>
                  <a:txBody>
                    <a:bodyPr/>
                    <a:lstStyle/>
                    <a:p>
                      <a:r>
                        <a:rPr lang="en-GB" dirty="0"/>
                        <a:t>Treasure Island (fiction)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txBody>
                  <a:tcPr/>
                </a:tc>
                <a:tc>
                  <a:txBody>
                    <a:bodyPr/>
                    <a:lstStyle/>
                    <a:p>
                      <a:r>
                        <a:rPr lang="en-GB" i="0" dirty="0"/>
                        <a:t>We Are All Greta, This book is not rubbish (Non-fiction) </a:t>
                      </a:r>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r>
                        <a:rPr lang="en-GB" sz="1200" dirty="0"/>
                        <a:t>To make predictions based on details stated and implied</a:t>
                      </a:r>
                    </a:p>
                    <a:p>
                      <a:pPr lvl="0">
                        <a:buNone/>
                      </a:pPr>
                      <a:r>
                        <a:rPr lang="en-GB" sz="1200" dirty="0"/>
                        <a:t>To draw inferences about characters </a:t>
                      </a:r>
                    </a:p>
                    <a:p>
                      <a:pPr lvl="0">
                        <a:buNone/>
                      </a:pPr>
                      <a:r>
                        <a:rPr lang="en-GB" sz="1200" b="0" i="0" u="none" strike="noStrike" noProof="0" dirty="0">
                          <a:solidFill>
                            <a:srgbClr val="000000"/>
                          </a:solidFill>
                          <a:latin typeface="Calibri"/>
                        </a:rPr>
                        <a:t>To provide reasoned justifications for their views</a:t>
                      </a:r>
                      <a:endParaRPr lang="en-GB" dirty="0"/>
                    </a:p>
                    <a:p>
                      <a:pPr lvl="0">
                        <a:buNone/>
                      </a:pPr>
                      <a:r>
                        <a:rPr lang="en-GB" sz="1200" dirty="0"/>
                        <a:t>To discuss and evaluate an author's use of language</a:t>
                      </a:r>
                    </a:p>
                    <a:p>
                      <a:pPr lvl="0">
                        <a:buNone/>
                      </a:pPr>
                      <a:r>
                        <a:rPr lang="en-GB" sz="1200" b="0" i="0" u="none" strike="noStrike" noProof="0" dirty="0">
                          <a:solidFill>
                            <a:srgbClr val="000000"/>
                          </a:solidFill>
                          <a:latin typeface="Calibri"/>
                        </a:rPr>
                        <a:t>To check that the book makes sense to them, discussing their understanding and exploring the meaning of words in context</a:t>
                      </a:r>
                      <a:endParaRPr lang="en-GB" dirty="0"/>
                    </a:p>
                  </a:txBody>
                  <a:tcPr/>
                </a:tc>
                <a:tc vMerge="1">
                  <a:txBody>
                    <a:bodyPr/>
                    <a:lstStyle/>
                    <a:p>
                      <a:endParaRPr lang="en-GB"/>
                    </a:p>
                  </a:txBody>
                  <a:tcPr/>
                </a:tc>
                <a:tc>
                  <a:txBody>
                    <a:bodyPr/>
                    <a:lstStyle/>
                    <a:p>
                      <a:r>
                        <a:rPr lang="en-GB" sz="1200" u="none" strike="noStrike" dirty="0">
                          <a:effectLst/>
                        </a:rPr>
                        <a:t>To retrieve, record and present information from non-fiction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effectLst/>
                        </a:rPr>
                        <a:t>To identify and discuss themes and conventions in and across a wide range of writing</a:t>
                      </a:r>
                      <a:endParaRPr lang="en-GB" sz="1200" b="0" i="0" u="none" strike="noStrike" dirty="0">
                        <a:solidFill>
                          <a:srgbClr val="000000"/>
                        </a:solidFill>
                        <a:effectLst/>
                        <a:latin typeface="Century Gothic" panose="020B0502020202020204" pitchFamily="34" charset="0"/>
                      </a:endParaRPr>
                    </a:p>
                    <a:p>
                      <a:r>
                        <a:rPr lang="en-GB" sz="1200" dirty="0"/>
                        <a:t>To distinguish between fact and opinion</a:t>
                      </a:r>
                    </a:p>
                    <a:p>
                      <a:pPr lvl="0">
                        <a:buNone/>
                      </a:pPr>
                      <a:r>
                        <a:rPr lang="en-GB" sz="1200" dirty="0"/>
                        <a:t>To explain what they have read through debate</a:t>
                      </a:r>
                    </a:p>
                    <a:p>
                      <a:pPr lvl="0">
                        <a:buNone/>
                      </a:pPr>
                      <a:r>
                        <a:rPr lang="en-GB" sz="1200" dirty="0"/>
                        <a:t>To provide reasoned justifications for viewpoints</a:t>
                      </a:r>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p>
                      <a:endParaRPr lang="en-GB"/>
                    </a:p>
                  </a:txBody>
                  <a:tcPr/>
                </a:tc>
                <a:tc>
                  <a:txBody>
                    <a:bodyPr/>
                    <a:lstStyle/>
                    <a:p>
                      <a:pPr lvl="0">
                        <a:buNone/>
                      </a:pPr>
                      <a:r>
                        <a:rPr lang="en-GB" sz="1800" b="0" i="0" u="none" strike="noStrike" noProof="0" dirty="0">
                          <a:latin typeface="Calibri"/>
                        </a:rPr>
                        <a:t>Fantastic Beasts and Where to Find Them (fiction) </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txBody>
                  <a:tcPr/>
                </a:tc>
                <a:tc>
                  <a:txBody>
                    <a:bodyPr/>
                    <a:lstStyle/>
                    <a:p>
                      <a:r>
                        <a:rPr lang="en-US" sz="1800" b="0" i="0" kern="1200" dirty="0">
                          <a:solidFill>
                            <a:schemeClr val="dk1"/>
                          </a:solidFill>
                          <a:effectLst/>
                          <a:latin typeface="+mn-lt"/>
                          <a:ea typeface="+mn-ea"/>
                          <a:cs typeface="+mn-cs"/>
                        </a:rPr>
                        <a:t>Pompeii and Mount Vesuvius (Non-Fiction)</a:t>
                      </a:r>
                      <a:endParaRPr lang="en-GB" i="1" dirty="0"/>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lgn="l">
                        <a:lnSpc>
                          <a:spcPct val="100000"/>
                        </a:lnSpc>
                        <a:spcBef>
                          <a:spcPts val="0"/>
                        </a:spcBef>
                        <a:spcAft>
                          <a:spcPts val="0"/>
                        </a:spcAft>
                        <a:buNone/>
                      </a:pPr>
                      <a:r>
                        <a:rPr lang="en-GB" sz="1200" b="0" i="0" u="none" strike="noStrike" noProof="0" dirty="0">
                          <a:solidFill>
                            <a:srgbClr val="000000"/>
                          </a:solidFill>
                          <a:latin typeface="Calibri"/>
                        </a:rPr>
                        <a:t>To identify and discuss themes and conventions </a:t>
                      </a:r>
                      <a:endParaRPr lang="en-US" dirty="0"/>
                    </a:p>
                    <a:p>
                      <a:pPr lvl="0" algn="l">
                        <a:lnSpc>
                          <a:spcPct val="100000"/>
                        </a:lnSpc>
                        <a:spcBef>
                          <a:spcPts val="0"/>
                        </a:spcBef>
                        <a:spcAft>
                          <a:spcPts val="0"/>
                        </a:spcAft>
                        <a:buNone/>
                      </a:pPr>
                      <a:r>
                        <a:rPr lang="en-GB" sz="1200" b="0" i="0" u="none" strike="noStrike" noProof="0" dirty="0">
                          <a:solidFill>
                            <a:srgbClr val="000000"/>
                          </a:solidFill>
                          <a:latin typeface="Calibri"/>
                        </a:rPr>
                        <a:t>To check that the book makes sense to them, discussing their understanding and exploring the meaning of words in context (e.g. trying out synonyms to check meaning)</a:t>
                      </a:r>
                    </a:p>
                    <a:p>
                      <a:pPr lvl="0">
                        <a:buNone/>
                      </a:pPr>
                      <a:r>
                        <a:rPr lang="en-GB" sz="1200" b="0" i="0" u="none" strike="noStrike" noProof="0" dirty="0">
                          <a:solidFill>
                            <a:srgbClr val="000000"/>
                          </a:solidFill>
                          <a:latin typeface="Calibri"/>
                        </a:rPr>
                        <a:t>To make comparisons between characters</a:t>
                      </a:r>
                      <a:endParaRPr lang="en-GB" dirty="0"/>
                    </a:p>
                    <a:p>
                      <a:pPr lvl="0">
                        <a:buNone/>
                      </a:pPr>
                      <a:r>
                        <a:rPr lang="en-GB" sz="1200" b="0" i="0" u="none" strike="noStrike" noProof="0" dirty="0">
                          <a:solidFill>
                            <a:srgbClr val="000000"/>
                          </a:solidFill>
                          <a:latin typeface="Calibri"/>
                        </a:rPr>
                        <a:t>To summarise the main ideas drawn from more than 1 paragraph</a:t>
                      </a:r>
                      <a:endParaRPr lang="en-GB" dirty="0"/>
                    </a:p>
                    <a:p>
                      <a:pPr lvl="0">
                        <a:buNone/>
                      </a:pPr>
                      <a:endParaRPr lang="en-US" sz="1200"/>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effectLst/>
                        </a:rPr>
                        <a:t>To retrieve, record and present information from non-fiction</a:t>
                      </a:r>
                    </a:p>
                    <a:p>
                      <a:r>
                        <a:rPr lang="en-GB" sz="1200" u="none" strike="noStrike" dirty="0">
                          <a:effectLst/>
                        </a:rPr>
                        <a:t>To distinguish between statements of fact and opinion </a:t>
                      </a:r>
                    </a:p>
                    <a:p>
                      <a:pPr lvl="0">
                        <a:buNone/>
                      </a:pPr>
                      <a:r>
                        <a:rPr lang="en-GB" sz="1200" u="none" strike="noStrike" dirty="0">
                          <a:effectLst/>
                        </a:rPr>
                        <a:t>To make comparisons</a:t>
                      </a:r>
                    </a:p>
                    <a:p>
                      <a:pPr lvl="0">
                        <a:buNone/>
                      </a:pPr>
                      <a:r>
                        <a:rPr lang="en-GB" sz="1200" u="none" strike="noStrike" dirty="0">
                          <a:effectLst/>
                        </a:rPr>
                        <a:t>To summarise the main ideas in more than 1 paragraph</a:t>
                      </a:r>
                    </a:p>
                    <a:p>
                      <a:pPr lvl="0">
                        <a:buNone/>
                      </a:pPr>
                      <a:r>
                        <a:rPr lang="en-GB" sz="1200" u="none" strike="noStrike" dirty="0">
                          <a:effectLst/>
                        </a:rPr>
                        <a:t>To explain and discuss their understanding of what they have read through formal presentations</a:t>
                      </a:r>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p>
                      <a:endParaRPr lang="en-GB"/>
                    </a:p>
                  </a:txBody>
                  <a:tcPr/>
                </a:tc>
                <a:tc>
                  <a:txBody>
                    <a:bodyPr/>
                    <a:lstStyle/>
                    <a:p>
                      <a:pPr lvl="0" rtl="0">
                        <a:buNone/>
                      </a:pPr>
                      <a:r>
                        <a:rPr lang="en-GB" dirty="0">
                          <a:effectLst/>
                        </a:rPr>
                        <a:t>James Chadwick (Non-fiction)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txBody>
                  <a:tcPr/>
                </a:tc>
                <a:tc>
                  <a:txBody>
                    <a:bodyPr/>
                    <a:lstStyle/>
                    <a:p>
                      <a:pPr lvl="0">
                        <a:buNone/>
                      </a:pPr>
                      <a:r>
                        <a:rPr lang="en-GB" sz="1800" b="0" i="0" u="none" strike="noStrike" noProof="0" dirty="0">
                          <a:solidFill>
                            <a:srgbClr val="000000"/>
                          </a:solidFill>
                          <a:latin typeface="Calibri"/>
                        </a:rPr>
                        <a:t>The Crossover/Other words for home (poetry and fiction) </a:t>
                      </a:r>
                      <a:endParaRPr lang="en-US" dirty="0"/>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pPr lvl="0" rtl="0">
                        <a:buNone/>
                      </a:pPr>
                      <a:r>
                        <a:rPr lang="en-GB" sz="1100" dirty="0">
                          <a:effectLst/>
                        </a:rPr>
                        <a:t>To retrieve, record and present information from non-fiction</a:t>
                      </a:r>
                      <a:endParaRPr lang="en-US" sz="1100" dirty="0"/>
                    </a:p>
                    <a:p>
                      <a:pPr lvl="0">
                        <a:buNone/>
                      </a:pPr>
                      <a:r>
                        <a:rPr lang="en-GB" sz="1100" dirty="0">
                          <a:effectLst/>
                        </a:rPr>
                        <a:t>​To provide reasoned justifications for their views</a:t>
                      </a:r>
                      <a:endParaRPr lang="en-US" sz="1100" dirty="0"/>
                    </a:p>
                    <a:p>
                      <a:pPr lvl="0">
                        <a:buNone/>
                      </a:pPr>
                      <a:r>
                        <a:rPr lang="en-GB" sz="1100" dirty="0">
                          <a:effectLst/>
                        </a:rPr>
                        <a:t>To distinguish between statements of fact and opinion</a:t>
                      </a:r>
                    </a:p>
                    <a:p>
                      <a:pPr lvl="0">
                        <a:buNone/>
                      </a:pPr>
                      <a:r>
                        <a:rPr lang="en-GB" sz="1100" dirty="0">
                          <a:effectLst/>
                        </a:rPr>
                        <a:t>To explain and discuss their understanding through formal presentations </a:t>
                      </a:r>
                    </a:p>
                    <a:p>
                      <a:pPr lvl="0">
                        <a:buNone/>
                      </a:pPr>
                      <a:r>
                        <a:rPr lang="en-GB" sz="1100" dirty="0">
                          <a:effectLst/>
                        </a:rPr>
                        <a:t>To summarise ideas found in more than one paragraph</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discuss themes and conventions</a:t>
                      </a:r>
                    </a:p>
                    <a:p>
                      <a:pPr lvl="0">
                        <a:buNone/>
                      </a:pPr>
                      <a:r>
                        <a:rPr lang="en-GB" sz="1200" b="0" i="0" u="none" strike="noStrike" noProof="0" dirty="0">
                          <a:solidFill>
                            <a:srgbClr val="000000"/>
                          </a:solidFill>
                          <a:latin typeface="Calibri"/>
                        </a:rPr>
                        <a:t>To prepare poems and plays to read aloud and to perform, showing understanding through intonation, tone and volume so that the meaning is clear to an audience</a:t>
                      </a:r>
                    </a:p>
                    <a:p>
                      <a:pPr lvl="0">
                        <a:buNone/>
                      </a:pPr>
                      <a:r>
                        <a:rPr lang="en-GB" sz="1200" b="0" i="0" u="none" strike="noStrike" noProof="0" dirty="0">
                          <a:solidFill>
                            <a:srgbClr val="000000"/>
                          </a:solidFill>
                          <a:latin typeface="Calibri"/>
                        </a:rPr>
                        <a:t>To increase their familiarity with a wide range of books</a:t>
                      </a:r>
                    </a:p>
                    <a:p>
                      <a:pPr lvl="0">
                        <a:buNone/>
                      </a:pPr>
                      <a:r>
                        <a:rPr lang="en-GB" sz="1200" b="0" i="0" u="none" strike="noStrike" noProof="0" dirty="0">
                          <a:solidFill>
                            <a:srgbClr val="000000"/>
                          </a:solidFill>
                          <a:latin typeface="Calibri"/>
                        </a:rPr>
                        <a:t>To discuss and evaluate how an author's choice of language impacts the reader</a:t>
                      </a:r>
                    </a:p>
                  </a:txBody>
                  <a:tcPr/>
                </a:tc>
                <a:extLst>
                  <a:ext uri="{0D108BD9-81ED-4DB2-BD59-A6C34878D82A}">
                    <a16:rowId xmlns:a16="http://schemas.microsoft.com/office/drawing/2014/main" val="2016320638"/>
                  </a:ext>
                </a:extLst>
              </a:tr>
              <a:tr h="6328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p>
                      <a:endParaRPr lang="en-GB"/>
                    </a:p>
                  </a:txBody>
                  <a:tcPr/>
                </a:tc>
                <a:tc>
                  <a:txBody>
                    <a:bodyPr/>
                    <a:lstStyle/>
                    <a:p>
                      <a:r>
                        <a:rPr lang="en-US" dirty="0"/>
                        <a:t>Civil rights(Rosa Parks, A Change is </a:t>
                      </a:r>
                      <a:r>
                        <a:rPr lang="en-US" dirty="0" err="1"/>
                        <a:t>gon</a:t>
                      </a:r>
                      <a:r>
                        <a:rPr lang="en-US" dirty="0"/>
                        <a:t>’ come) (non-fiction, poetry)</a:t>
                      </a:r>
                      <a:endParaRPr lang="en-GB"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txBody>
                  <a:tcPr/>
                </a:tc>
                <a:tc>
                  <a:txBody>
                    <a:bodyPr/>
                    <a:lstStyle/>
                    <a:p>
                      <a:r>
                        <a:rPr lang="en-GB" dirty="0"/>
                        <a:t>Charles Darwin (Non-fiction)</a:t>
                      </a:r>
                    </a:p>
                  </a:txBody>
                  <a:tcPr/>
                </a:tc>
                <a:extLst>
                  <a:ext uri="{0D108BD9-81ED-4DB2-BD59-A6C34878D82A}">
                    <a16:rowId xmlns:a16="http://schemas.microsoft.com/office/drawing/2014/main" val="1507611174"/>
                  </a:ext>
                </a:extLst>
              </a:tr>
              <a:tr h="1371600">
                <a:tc vMerge="1">
                  <a:txBody>
                    <a:bodyPr/>
                    <a:lstStyle/>
                    <a:p>
                      <a:endParaRPr lang="en-GB"/>
                    </a:p>
                  </a:txBody>
                  <a:tcPr/>
                </a:tc>
                <a:tc>
                  <a:txBody>
                    <a:bodyPr/>
                    <a:lstStyle/>
                    <a:p>
                      <a:r>
                        <a:rPr lang="en-GB" sz="1200" u="none" strike="noStrike" dirty="0">
                          <a:effectLst/>
                        </a:rPr>
                        <a:t>To provide reasoned justifications for their views.</a:t>
                      </a:r>
                    </a:p>
                    <a:p>
                      <a:r>
                        <a:rPr lang="en-GB" sz="1200" u="none" strike="noStrike" dirty="0">
                          <a:effectLst/>
                        </a:rPr>
                        <a:t>To discuss and evaluate how authors use language, including figurative language, considering the impact on the reader</a:t>
                      </a:r>
                      <a:endParaRPr lang="en-GB" sz="1200" dirty="0"/>
                    </a:p>
                    <a:p>
                      <a:pPr lvl="0">
                        <a:buNone/>
                      </a:pPr>
                      <a:r>
                        <a:rPr lang="en-GB" sz="1200" b="0" i="0" u="none" strike="noStrike" noProof="0" dirty="0">
                          <a:solidFill>
                            <a:srgbClr val="000000"/>
                          </a:solidFill>
                          <a:latin typeface="Calibri"/>
                        </a:rPr>
                        <a:t>To explain and discuss their understanding of what they have read, including through formal presentations</a:t>
                      </a:r>
                    </a:p>
                    <a:p>
                      <a:pPr lvl="0">
                        <a:buNone/>
                      </a:pPr>
                      <a:r>
                        <a:rPr lang="en-GB" sz="1200" b="0" i="0" u="none" strike="noStrike" noProof="0" dirty="0">
                          <a:solidFill>
                            <a:srgbClr val="000000"/>
                          </a:solidFill>
                          <a:latin typeface="Calibri"/>
                        </a:rPr>
                        <a:t>To distinguish between fact and opinion</a:t>
                      </a:r>
                    </a:p>
                    <a:p>
                      <a:pPr lvl="0">
                        <a:buNone/>
                      </a:pPr>
                      <a:endParaRPr lang="en-GB" sz="1200" b="0" i="0" u="none" strike="noStrike" noProof="0">
                        <a:solidFill>
                          <a:srgbClr val="000000"/>
                        </a:solidFill>
                        <a:latin typeface="Calibri"/>
                      </a:endParaRPr>
                    </a:p>
                  </a:txBody>
                  <a:tcPr/>
                </a:tc>
                <a:tc vMerge="1">
                  <a:txBody>
                    <a:bodyPr/>
                    <a:lstStyle/>
                    <a:p>
                      <a:endParaRPr lang="en-GB"/>
                    </a:p>
                  </a:txBody>
                  <a:tcPr/>
                </a:tc>
                <a:tc>
                  <a:txBody>
                    <a:bodyPr/>
                    <a:lstStyle/>
                    <a:p>
                      <a:pPr lvl="0">
                        <a:buNone/>
                      </a:pPr>
                      <a:r>
                        <a:rPr lang="en-GB" sz="1100" b="0" i="0" u="none" strike="noStrike" noProof="0" dirty="0">
                          <a:solidFill>
                            <a:srgbClr val="000000"/>
                          </a:solidFill>
                          <a:effectLst/>
                          <a:latin typeface="Calibri"/>
                        </a:rPr>
                        <a:t>To retrieve, record and present information from non-fiction</a:t>
                      </a:r>
                      <a:endParaRPr lang="en-US" sz="1100" b="0" i="0" u="none" strike="noStrike" noProof="0" dirty="0">
                        <a:solidFill>
                          <a:srgbClr val="000000"/>
                        </a:solidFill>
                        <a:effectLst/>
                        <a:latin typeface="Calibri"/>
                      </a:endParaRPr>
                    </a:p>
                    <a:p>
                      <a:pPr lvl="0">
                        <a:buNone/>
                      </a:pPr>
                      <a:r>
                        <a:rPr lang="en-GB" sz="1100" b="0" i="0" u="none" strike="noStrike" noProof="0" dirty="0">
                          <a:solidFill>
                            <a:srgbClr val="000000"/>
                          </a:solidFill>
                          <a:effectLst/>
                          <a:latin typeface="Calibri"/>
                        </a:rPr>
                        <a:t>To provide reasoned justifications for their views</a:t>
                      </a:r>
                      <a:endParaRPr lang="en-US" sz="1100" b="0" i="0" u="none" strike="noStrike" noProof="0" dirty="0">
                        <a:solidFill>
                          <a:srgbClr val="000000"/>
                        </a:solidFill>
                        <a:effectLst/>
                        <a:latin typeface="Calibri"/>
                      </a:endParaRPr>
                    </a:p>
                    <a:p>
                      <a:pPr lvl="0">
                        <a:buNone/>
                      </a:pPr>
                      <a:r>
                        <a:rPr lang="en-GB" sz="1100" b="0" i="0" u="none" strike="noStrike" noProof="0" dirty="0">
                          <a:solidFill>
                            <a:srgbClr val="000000"/>
                          </a:solidFill>
                          <a:effectLst/>
                          <a:latin typeface="Calibri"/>
                        </a:rPr>
                        <a:t>To distinguish between statements of fact and opinion</a:t>
                      </a:r>
                      <a:endParaRPr lang="en-US" sz="1100" b="0" i="0" u="none" strike="noStrike" noProof="0" dirty="0">
                        <a:solidFill>
                          <a:srgbClr val="000000"/>
                        </a:solidFill>
                        <a:effectLst/>
                        <a:latin typeface="Calibri"/>
                      </a:endParaRPr>
                    </a:p>
                    <a:p>
                      <a:pPr lvl="0">
                        <a:buNone/>
                      </a:pPr>
                      <a:r>
                        <a:rPr lang="en-GB" sz="1100" b="0" i="0" u="none" strike="noStrike" noProof="0" dirty="0">
                          <a:solidFill>
                            <a:srgbClr val="000000"/>
                          </a:solidFill>
                          <a:effectLst/>
                          <a:latin typeface="Calibri"/>
                        </a:rPr>
                        <a:t>To explain and discuss their understanding through formal presentations </a:t>
                      </a:r>
                      <a:endParaRPr lang="en-US" sz="1100" b="0" i="0" u="none" strike="noStrike" noProof="0" dirty="0">
                        <a:solidFill>
                          <a:srgbClr val="000000"/>
                        </a:solidFill>
                        <a:effectLst/>
                        <a:latin typeface="Calibri"/>
                      </a:endParaRPr>
                    </a:p>
                    <a:p>
                      <a:pPr lvl="0">
                        <a:buNone/>
                      </a:pPr>
                      <a:r>
                        <a:rPr lang="en-GB" sz="1100" b="0" i="0" u="none" strike="noStrike" noProof="0" dirty="0">
                          <a:solidFill>
                            <a:srgbClr val="000000"/>
                          </a:solidFill>
                          <a:effectLst/>
                          <a:latin typeface="Calibri"/>
                        </a:rPr>
                        <a:t>To summarise ideas found in more than one paragraph</a:t>
                      </a:r>
                      <a:endParaRPr lang="en-GB" dirty="0"/>
                    </a:p>
                  </a:txBody>
                  <a:tcPr/>
                </a:tc>
                <a:extLst>
                  <a:ext uri="{0D108BD9-81ED-4DB2-BD59-A6C34878D82A}">
                    <a16:rowId xmlns:a16="http://schemas.microsoft.com/office/drawing/2014/main" val="4019619930"/>
                  </a:ext>
                </a:extLst>
              </a:tr>
              <a:tr h="489857">
                <a:tc rowSpan="2">
                  <a:txBody>
                    <a:bodyPr/>
                    <a:lstStyle/>
                    <a:p>
                      <a:pPr lvl="0">
                        <a:buNone/>
                      </a:pPr>
                      <a:r>
                        <a:rPr lang="en-GB" dirty="0"/>
                        <a:t>Week 7</a:t>
                      </a:r>
                    </a:p>
                  </a:txBody>
                  <a:tcPr/>
                </a:tc>
                <a:tc>
                  <a:txBody>
                    <a:bodyPr/>
                    <a:lstStyle/>
                    <a:p>
                      <a:pPr lvl="0">
                        <a:buNone/>
                      </a:pPr>
                      <a:r>
                        <a:rPr lang="en-GB" sz="1800" dirty="0"/>
                        <a:t>How burglar alarms work (non-fiction)</a:t>
                      </a:r>
                    </a:p>
                  </a:txBody>
                  <a:tcPr/>
                </a:tc>
                <a:tc>
                  <a:txBody>
                    <a:bodyPr/>
                    <a:lstStyle/>
                    <a:p>
                      <a:pPr marL="0" lvl="0" indent="0" algn="l">
                        <a:lnSpc>
                          <a:spcPct val="100000"/>
                        </a:lnSpc>
                        <a:spcBef>
                          <a:spcPts val="0"/>
                        </a:spcBef>
                        <a:spcAft>
                          <a:spcPts val="0"/>
                        </a:spcAft>
                        <a:buNone/>
                      </a:pPr>
                      <a:r>
                        <a:rPr lang="en-GB" dirty="0"/>
                        <a:t>Week 7</a:t>
                      </a:r>
                    </a:p>
                  </a:txBody>
                  <a:tcPr/>
                </a:tc>
                <a:tc>
                  <a:txBody>
                    <a:bodyPr/>
                    <a:lstStyle/>
                    <a:p>
                      <a:pPr lvl="0">
                        <a:buNone/>
                      </a:pPr>
                      <a:r>
                        <a:rPr lang="en-GB" sz="1800" u="none" strike="noStrike" dirty="0" err="1">
                          <a:effectLst/>
                        </a:rPr>
                        <a:t>Sulwe</a:t>
                      </a:r>
                      <a:r>
                        <a:rPr lang="en-GB" sz="1800" u="none" strike="noStrike" dirty="0">
                          <a:effectLst/>
                        </a:rPr>
                        <a:t>/The Viewer (fiction- picture book)</a:t>
                      </a:r>
                    </a:p>
                  </a:txBody>
                  <a:tcPr/>
                </a:tc>
                <a:extLst>
                  <a:ext uri="{0D108BD9-81ED-4DB2-BD59-A6C34878D82A}">
                    <a16:rowId xmlns:a16="http://schemas.microsoft.com/office/drawing/2014/main" val="3741828852"/>
                  </a:ext>
                </a:extLst>
              </a:tr>
              <a:tr h="1249679">
                <a:tc vMerge="1">
                  <a:txBody>
                    <a:bodyPr/>
                    <a:lstStyle/>
                    <a:p>
                      <a:endParaRPr lang="en-US"/>
                    </a:p>
                  </a:txBody>
                  <a:tcPr/>
                </a:tc>
                <a:tc>
                  <a:txBody>
                    <a:bodyPr/>
                    <a:lstStyle/>
                    <a:p>
                      <a:pPr lvl="0">
                        <a:buNone/>
                      </a:pPr>
                      <a:r>
                        <a:rPr lang="en-GB" sz="1200" dirty="0"/>
                        <a:t>To explore the meanings of words in context</a:t>
                      </a:r>
                    </a:p>
                    <a:p>
                      <a:pPr lvl="0">
                        <a:buNone/>
                      </a:pPr>
                      <a:r>
                        <a:rPr lang="en-GB" sz="1200" dirty="0"/>
                        <a:t>To explore how structure supports meaning</a:t>
                      </a:r>
                    </a:p>
                    <a:p>
                      <a:pPr lvl="0">
                        <a:buNone/>
                      </a:pPr>
                      <a:r>
                        <a:rPr lang="en-GB" sz="1200" dirty="0"/>
                        <a:t>To summarise ideas from more than 1 </a:t>
                      </a:r>
                      <a:r>
                        <a:rPr lang="en-GB" sz="1200" dirty="0" err="1"/>
                        <a:t>pararagraph</a:t>
                      </a:r>
                      <a:endParaRPr lang="en-GB" sz="1200" dirty="0"/>
                    </a:p>
                    <a:p>
                      <a:pPr lvl="0">
                        <a:buNone/>
                      </a:pPr>
                      <a:r>
                        <a:rPr lang="en-GB" sz="1200" dirty="0"/>
                        <a:t>To retrieve and record information from non-fiction</a:t>
                      </a:r>
                    </a:p>
                    <a:p>
                      <a:pPr lvl="0">
                        <a:buNone/>
                      </a:pPr>
                      <a:r>
                        <a:rPr lang="en-GB" sz="1200" dirty="0"/>
                        <a:t>To distinguish between fact and opinion</a:t>
                      </a:r>
                    </a:p>
                    <a:p>
                      <a:pPr lvl="0">
                        <a:buNone/>
                      </a:pPr>
                      <a:endParaRPr lang="en-GB" sz="1200"/>
                    </a:p>
                  </a:txBody>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r>
                        <a:rPr lang="en-GB" sz="1200" b="0" i="0" u="none" strike="noStrike" noProof="0" dirty="0">
                          <a:solidFill>
                            <a:srgbClr val="000000"/>
                          </a:solidFill>
                          <a:effectLst/>
                          <a:latin typeface="Calibri"/>
                        </a:rPr>
                        <a:t>To identify and discuss themes and conventions</a:t>
                      </a:r>
                    </a:p>
                    <a:p>
                      <a:pPr lvl="0">
                        <a:buNone/>
                      </a:pPr>
                      <a:r>
                        <a:rPr lang="en-GB" sz="1200" b="0" i="0" u="none" strike="noStrike" noProof="0" dirty="0">
                          <a:solidFill>
                            <a:srgbClr val="000000"/>
                          </a:solidFill>
                          <a:effectLst/>
                          <a:latin typeface="Calibri"/>
                        </a:rPr>
                        <a:t>To identify how presentation contributes to meaning</a:t>
                      </a:r>
                    </a:p>
                    <a:p>
                      <a:pPr lvl="0">
                        <a:buNone/>
                      </a:pPr>
                      <a:r>
                        <a:rPr lang="en-GB" sz="1200" b="0" i="0" u="none" strike="noStrike" noProof="0" dirty="0">
                          <a:solidFill>
                            <a:srgbClr val="000000"/>
                          </a:solidFill>
                          <a:effectLst/>
                          <a:latin typeface="Calibri"/>
                        </a:rPr>
                        <a:t>To predict what might happen from details stated and implied</a:t>
                      </a:r>
                    </a:p>
                    <a:p>
                      <a:pPr lvl="0">
                        <a:buNone/>
                      </a:pPr>
                      <a:r>
                        <a:rPr lang="en-GB" sz="1200" b="0" i="0" u="none" strike="noStrike" noProof="0" dirty="0">
                          <a:solidFill>
                            <a:srgbClr val="000000"/>
                          </a:solidFill>
                          <a:effectLst/>
                          <a:latin typeface="Calibri"/>
                        </a:rPr>
                        <a:t>To draw inferences </a:t>
                      </a:r>
                    </a:p>
                    <a:p>
                      <a:pPr lvl="0">
                        <a:buNone/>
                      </a:pPr>
                      <a:r>
                        <a:rPr lang="en-GB" sz="1200" b="0" i="0" u="none" strike="noStrike" noProof="0" dirty="0">
                          <a:solidFill>
                            <a:srgbClr val="000000"/>
                          </a:solidFill>
                          <a:effectLst/>
                          <a:latin typeface="Calibri"/>
                        </a:rPr>
                        <a:t>To make comparisons between books</a:t>
                      </a:r>
                    </a:p>
                  </a:txBody>
                  <a:tcPr/>
                </a:tc>
                <a:extLst>
                  <a:ext uri="{0D108BD9-81ED-4DB2-BD59-A6C34878D82A}">
                    <a16:rowId xmlns:a16="http://schemas.microsoft.com/office/drawing/2014/main" val="916970815"/>
                  </a:ext>
                </a:extLst>
              </a:tr>
            </a:tbl>
          </a:graphicData>
        </a:graphic>
      </p:graphicFrame>
    </p:spTree>
    <p:extLst>
      <p:ext uri="{BB962C8B-B14F-4D97-AF65-F5344CB8AC3E}">
        <p14:creationId xmlns:p14="http://schemas.microsoft.com/office/powerpoint/2010/main" val="4262092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3320433177"/>
              </p:ext>
            </p:extLst>
          </p:nvPr>
        </p:nvGraphicFramePr>
        <p:xfrm>
          <a:off x="0" y="0"/>
          <a:ext cx="12191993" cy="7332874"/>
        </p:xfrm>
        <a:graphic>
          <a:graphicData uri="http://schemas.openxmlformats.org/drawingml/2006/table">
            <a:tbl>
              <a:tblPr>
                <a:tableStyleId>{69C7853C-536D-4A76-A0AE-DD22124D55A5}</a:tableStyleId>
              </a:tblPr>
              <a:tblGrid>
                <a:gridCol w="6186578">
                  <a:extLst>
                    <a:ext uri="{9D8B030D-6E8A-4147-A177-3AD203B41FA5}">
                      <a16:colId xmlns:a16="http://schemas.microsoft.com/office/drawing/2014/main" val="2231689394"/>
                    </a:ext>
                  </a:extLst>
                </a:gridCol>
                <a:gridCol w="461955">
                  <a:extLst>
                    <a:ext uri="{9D8B030D-6E8A-4147-A177-3AD203B41FA5}">
                      <a16:colId xmlns:a16="http://schemas.microsoft.com/office/drawing/2014/main" val="3943300594"/>
                    </a:ext>
                  </a:extLst>
                </a:gridCol>
                <a:gridCol w="461955">
                  <a:extLst>
                    <a:ext uri="{9D8B030D-6E8A-4147-A177-3AD203B41FA5}">
                      <a16:colId xmlns:a16="http://schemas.microsoft.com/office/drawing/2014/main" val="3328274532"/>
                    </a:ext>
                  </a:extLst>
                </a:gridCol>
                <a:gridCol w="461955">
                  <a:extLst>
                    <a:ext uri="{9D8B030D-6E8A-4147-A177-3AD203B41FA5}">
                      <a16:colId xmlns:a16="http://schemas.microsoft.com/office/drawing/2014/main" val="75750837"/>
                    </a:ext>
                  </a:extLst>
                </a:gridCol>
                <a:gridCol w="461955">
                  <a:extLst>
                    <a:ext uri="{9D8B030D-6E8A-4147-A177-3AD203B41FA5}">
                      <a16:colId xmlns:a16="http://schemas.microsoft.com/office/drawing/2014/main" val="4263156327"/>
                    </a:ext>
                  </a:extLst>
                </a:gridCol>
                <a:gridCol w="461955">
                  <a:extLst>
                    <a:ext uri="{9D8B030D-6E8A-4147-A177-3AD203B41FA5}">
                      <a16:colId xmlns:a16="http://schemas.microsoft.com/office/drawing/2014/main" val="2347812215"/>
                    </a:ext>
                  </a:extLst>
                </a:gridCol>
                <a:gridCol w="461955">
                  <a:extLst>
                    <a:ext uri="{9D8B030D-6E8A-4147-A177-3AD203B41FA5}">
                      <a16:colId xmlns:a16="http://schemas.microsoft.com/office/drawing/2014/main" val="989524370"/>
                    </a:ext>
                  </a:extLst>
                </a:gridCol>
                <a:gridCol w="461955">
                  <a:extLst>
                    <a:ext uri="{9D8B030D-6E8A-4147-A177-3AD203B41FA5}">
                      <a16:colId xmlns:a16="http://schemas.microsoft.com/office/drawing/2014/main" val="1258278916"/>
                    </a:ext>
                  </a:extLst>
                </a:gridCol>
                <a:gridCol w="461955">
                  <a:extLst>
                    <a:ext uri="{9D8B030D-6E8A-4147-A177-3AD203B41FA5}">
                      <a16:colId xmlns:a16="http://schemas.microsoft.com/office/drawing/2014/main" val="3642781609"/>
                    </a:ext>
                  </a:extLst>
                </a:gridCol>
                <a:gridCol w="461955">
                  <a:extLst>
                    <a:ext uri="{9D8B030D-6E8A-4147-A177-3AD203B41FA5}">
                      <a16:colId xmlns:a16="http://schemas.microsoft.com/office/drawing/2014/main" val="3438074016"/>
                    </a:ext>
                  </a:extLst>
                </a:gridCol>
                <a:gridCol w="461955">
                  <a:extLst>
                    <a:ext uri="{9D8B030D-6E8A-4147-A177-3AD203B41FA5}">
                      <a16:colId xmlns:a16="http://schemas.microsoft.com/office/drawing/2014/main" val="2205537914"/>
                    </a:ext>
                  </a:extLst>
                </a:gridCol>
                <a:gridCol w="461955">
                  <a:extLst>
                    <a:ext uri="{9D8B030D-6E8A-4147-A177-3AD203B41FA5}">
                      <a16:colId xmlns:a16="http://schemas.microsoft.com/office/drawing/2014/main" val="340030408"/>
                    </a:ext>
                  </a:extLst>
                </a:gridCol>
                <a:gridCol w="461955">
                  <a:extLst>
                    <a:ext uri="{9D8B030D-6E8A-4147-A177-3AD203B41FA5}">
                      <a16:colId xmlns:a16="http://schemas.microsoft.com/office/drawing/2014/main" val="1893871232"/>
                    </a:ext>
                  </a:extLst>
                </a:gridCol>
                <a:gridCol w="461955">
                  <a:extLst>
                    <a:ext uri="{9D8B030D-6E8A-4147-A177-3AD203B41FA5}">
                      <a16:colId xmlns:a16="http://schemas.microsoft.com/office/drawing/2014/main" val="1009837812"/>
                    </a:ext>
                  </a:extLst>
                </a:gridCol>
              </a:tblGrid>
              <a:tr h="273949">
                <a:tc gridSpan="14">
                  <a:txBody>
                    <a:bodyPr/>
                    <a:lstStyle/>
                    <a:p>
                      <a:pPr algn="ctr" fontAlgn="b"/>
                      <a:r>
                        <a:rPr lang="en-GB" sz="1400" b="1" u="none" strike="noStrike">
                          <a:solidFill>
                            <a:srgbClr val="000000"/>
                          </a:solidFill>
                          <a:effectLst/>
                        </a:rPr>
                        <a:t>NNC Year 6 Reading Comprehension Objectives AUTUMN</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endParaRPr lang="en-US"/>
                    </a:p>
                  </a:txBody>
                  <a:tcPr/>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3949">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effectLst/>
                        </a:rPr>
                        <a:t>W7</a:t>
                      </a:r>
                    </a:p>
                  </a:txBody>
                  <a:tcPr marL="3305" marR="3305" marT="3305" marB="0" anchor="b"/>
                </a:tc>
                <a:tc>
                  <a:txBody>
                    <a:bodyPr/>
                    <a:lstStyle/>
                    <a:p>
                      <a:pPr algn="ctr" fontAlgn="b"/>
                      <a:r>
                        <a:rPr lang="en-GB" sz="800" b="1" u="none" strike="noStrike">
                          <a:effectLst/>
                        </a:rPr>
                        <a:t>W1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W5</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W6</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769177059"/>
                  </a:ext>
                </a:extLst>
              </a:tr>
              <a:tr h="697871">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 (extended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4237700874"/>
                  </a:ext>
                </a:extLst>
              </a:tr>
              <a:tr h="235411">
                <a:tc>
                  <a:txBody>
                    <a:bodyPr/>
                    <a:lstStyle/>
                    <a:p>
                      <a:pPr algn="l" fontAlgn="b"/>
                      <a:r>
                        <a:rPr lang="en-GB" sz="1200" u="none" strike="noStrike">
                          <a:effectLst/>
                        </a:rPr>
                        <a:t>*recommend books that they have read to their peers, giving reasons for their choices (extended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779066050"/>
                  </a:ext>
                </a:extLst>
              </a:tr>
              <a:tr h="235411">
                <a:tc>
                  <a:txBody>
                    <a:bodyPr/>
                    <a:lstStyle/>
                    <a:p>
                      <a:pPr algn="l" fontAlgn="b"/>
                      <a:r>
                        <a:rPr lang="en-GB" sz="1200" u="none" strike="noStrike">
                          <a:effectLst/>
                        </a:rPr>
                        <a:t>*identify and discuss themes and conventions in and across a wide range of writing (extended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extLst>
                  <a:ext uri="{0D108BD9-81ED-4DB2-BD59-A6C34878D82A}">
                    <a16:rowId xmlns:a16="http://schemas.microsoft.com/office/drawing/2014/main" val="1025139843"/>
                  </a:ext>
                </a:extLst>
              </a:tr>
              <a:tr h="466640">
                <a:tc>
                  <a:txBody>
                    <a:bodyPr/>
                    <a:lstStyle/>
                    <a:p>
                      <a:pPr algn="l" fontAlgn="b"/>
                      <a:r>
                        <a:rPr lang="en-GB" sz="1200" u="none" strike="noStrike">
                          <a:effectLst/>
                        </a:rPr>
                        <a:t>*make comparisons within and across books (</a:t>
                      </a:r>
                      <a:r>
                        <a:rPr lang="en-GB" sz="1200" u="none" strike="noStrike" err="1">
                          <a:effectLst/>
                        </a:rPr>
                        <a:t>e.g</a:t>
                      </a:r>
                      <a:r>
                        <a:rPr lang="en-GB" sz="1200" u="none" strike="noStrike">
                          <a:effectLst/>
                        </a:rPr>
                        <a:t> between characters, settings, themes, conventions, viewpoints) (extended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extLst>
                  <a:ext uri="{0D108BD9-81ED-4DB2-BD59-A6C34878D82A}">
                    <a16:rowId xmlns:a16="http://schemas.microsoft.com/office/drawing/2014/main" val="2618343733"/>
                  </a:ext>
                </a:extLst>
              </a:tr>
              <a:tr h="235411">
                <a:tc>
                  <a:txBody>
                    <a:bodyPr/>
                    <a:lstStyle/>
                    <a:p>
                      <a:pPr algn="l" fontAlgn="b"/>
                      <a:r>
                        <a:rPr lang="en-GB" sz="1200" u="none" strike="noStrike">
                          <a:effectLst/>
                        </a:rPr>
                        <a:t>*learn a wider range of poetry by heart (fluency extended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3150229430"/>
                  </a:ext>
                </a:extLst>
              </a:tr>
              <a:tr h="466640">
                <a:tc>
                  <a:txBody>
                    <a:bodyPr/>
                    <a:lstStyle/>
                    <a:p>
                      <a:pPr algn="l" fontAlgn="b"/>
                      <a:r>
                        <a:rPr lang="en-GB" sz="1200" u="none" strike="noStrike">
                          <a:effectLst/>
                        </a:rPr>
                        <a:t>*prepare poems and plays to read aloud and to perform, showing understanding through intonation, tone and volume so that the meaning is clear to an audience (fluency)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2042018397"/>
                  </a:ext>
                </a:extLst>
              </a:tr>
              <a:tr h="466640">
                <a:tc>
                  <a:txBody>
                    <a:bodyPr/>
                    <a:lstStyle/>
                    <a:p>
                      <a:pPr algn="l" fontAlgn="b"/>
                      <a:r>
                        <a:rPr lang="en-GB" sz="1200" u="none" strike="noStrike">
                          <a:effectLst/>
                        </a:rPr>
                        <a:t>*check that the book makes sense to them, discussing their understanding and exploring the meaning of words in context (e.g. trying out synonyms to check meaning) (close reading and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r>
                        <a:rPr lang="en-GB" sz="1400" b="1" i="0" u="none" strike="noStrike">
                          <a:solidFill>
                            <a:srgbClr val="000000"/>
                          </a:solidFill>
                          <a:effectLst/>
                          <a:latin typeface="Calibri"/>
                        </a:rPr>
                        <a:t>x</a:t>
                      </a: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3570737116"/>
                  </a:ext>
                </a:extLst>
              </a:tr>
              <a:tr h="466640">
                <a:tc>
                  <a:txBody>
                    <a:bodyPr/>
                    <a:lstStyle/>
                    <a:p>
                      <a:pPr algn="l" fontAlgn="b"/>
                      <a:r>
                        <a:rPr lang="en-GB" sz="1200" u="none" strike="noStrike">
                          <a:effectLst/>
                        </a:rPr>
                        <a:t>*draw inferences such as inferring characters' feelings, thoughts and motives from their actions, and justifying inferences with evidence ("I think...because in the text....") (close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extLst>
                  <a:ext uri="{0D108BD9-81ED-4DB2-BD59-A6C34878D82A}">
                    <a16:rowId xmlns:a16="http://schemas.microsoft.com/office/drawing/2014/main" val="3020688995"/>
                  </a:ext>
                </a:extLst>
              </a:tr>
              <a:tr h="235411">
                <a:tc>
                  <a:txBody>
                    <a:bodyPr/>
                    <a:lstStyle/>
                    <a:p>
                      <a:pPr algn="l" fontAlgn="b"/>
                      <a:r>
                        <a:rPr lang="en-GB" sz="1200" u="none" strike="noStrike">
                          <a:effectLst/>
                        </a:rPr>
                        <a:t>*predict what might happen from details stated and implied (close and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101727330"/>
                  </a:ext>
                </a:extLst>
              </a:tr>
              <a:tr h="466640">
                <a:tc>
                  <a:txBody>
                    <a:bodyPr/>
                    <a:lstStyle/>
                    <a:p>
                      <a:pPr algn="l" fontAlgn="b"/>
                      <a:r>
                        <a:rPr lang="en-GB" sz="1200" u="none" strike="noStrike">
                          <a:effectLst/>
                        </a:rPr>
                        <a:t>*summarise the main ideas drawn from more than 1 paragraph, identifying key details that support the main ideas (e.g. words and phrases that exemplify the main idea)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r>
                        <a:rPr lang="en-GB" sz="1400" b="1" i="0" u="none" strike="noStrike">
                          <a:solidFill>
                            <a:srgbClr val="000000"/>
                          </a:solidFill>
                          <a:effectLst/>
                          <a:latin typeface="Calibri"/>
                        </a:rPr>
                        <a:t>x</a:t>
                      </a: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3883292804"/>
                  </a:ext>
                </a:extLst>
              </a:tr>
              <a:tr h="466640">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 (fluency and close)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extLst>
                  <a:ext uri="{0D108BD9-81ED-4DB2-BD59-A6C34878D82A}">
                    <a16:rowId xmlns:a16="http://schemas.microsoft.com/office/drawing/2014/main" val="3175903371"/>
                  </a:ext>
                </a:extLst>
              </a:tr>
              <a:tr h="69787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 (close reading)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1267445767"/>
                  </a:ext>
                </a:extLst>
              </a:tr>
              <a:tr h="235411">
                <a:tc>
                  <a:txBody>
                    <a:bodyPr/>
                    <a:lstStyle/>
                    <a:p>
                      <a:pPr algn="l" fontAlgn="b"/>
                      <a:r>
                        <a:rPr lang="en-GB" sz="1200" u="none" strike="noStrike">
                          <a:effectLst/>
                        </a:rPr>
                        <a:t>*distinguish between statements of fact and opinion (close)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r>
                        <a:rPr lang="en-GB" sz="1400" b="1" i="0" u="none" strike="noStrike">
                          <a:solidFill>
                            <a:srgbClr val="000000"/>
                          </a:solidFill>
                          <a:effectLst/>
                          <a:latin typeface="Calibri"/>
                        </a:rPr>
                        <a:t>x</a:t>
                      </a: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650155723"/>
                  </a:ext>
                </a:extLst>
              </a:tr>
              <a:tr h="235411">
                <a:tc>
                  <a:txBody>
                    <a:bodyPr/>
                    <a:lstStyle/>
                    <a:p>
                      <a:pPr algn="l" fontAlgn="b"/>
                      <a:r>
                        <a:rPr lang="en-GB" sz="1200" u="none" strike="noStrike">
                          <a:effectLst/>
                        </a:rPr>
                        <a:t>*retrieve, record and present information from non-fiction (close and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r>
                        <a:rPr lang="en-GB" sz="1400" b="1" i="0" u="none" strike="noStrike">
                          <a:solidFill>
                            <a:srgbClr val="000000"/>
                          </a:solidFill>
                          <a:effectLst/>
                          <a:latin typeface="Calibri"/>
                        </a:rPr>
                        <a:t>x</a:t>
                      </a: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220424749"/>
                  </a:ext>
                </a:extLst>
              </a:tr>
              <a:tr h="466640">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1248149095"/>
                  </a:ext>
                </a:extLst>
              </a:tr>
              <a:tr h="235411">
                <a:tc>
                  <a:txBody>
                    <a:bodyPr/>
                    <a:lstStyle/>
                    <a:p>
                      <a:pPr algn="l" fontAlgn="b"/>
                      <a:r>
                        <a:rPr lang="en-GB" sz="1200" u="none" strike="noStrike">
                          <a:effectLst/>
                        </a:rPr>
                        <a:t>*provide reasoned justifications for their views. (extended)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lvl="0" algn="ctr">
                        <a:buNone/>
                      </a:pPr>
                      <a:endParaRPr lang="en-GB" sz="1400" b="1" i="0" u="none" strike="noStrike">
                        <a:solidFill>
                          <a:srgbClr val="000000"/>
                        </a:solidFill>
                        <a:effectLst/>
                        <a:latin typeface="Calibri"/>
                      </a:endParaRPr>
                    </a:p>
                  </a:txBody>
                  <a:tcPr marL="3305" marR="3305" marT="3305"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tc>
                  <a:txBody>
                    <a:bodyPr/>
                    <a:lstStyle/>
                    <a:p>
                      <a:pPr algn="ctr" fontAlgn="b"/>
                      <a:r>
                        <a:rPr lang="en-GB" sz="1400" b="1" i="0" u="none" strike="noStrike">
                          <a:solidFill>
                            <a:srgbClr val="000000"/>
                          </a:solidFill>
                          <a:effectLst/>
                          <a:latin typeface="Calibri"/>
                        </a:rPr>
                        <a:t>x</a:t>
                      </a:r>
                    </a:p>
                  </a:txBody>
                  <a:tcPr marL="3306" marR="3306" marT="3306" marB="0" anchor="b">
                    <a:solidFill>
                      <a:schemeClr val="bg1">
                        <a:lumMod val="85000"/>
                      </a:schemeClr>
                    </a:solidFill>
                  </a:tcPr>
                </a:tc>
                <a:tc>
                  <a:txBody>
                    <a:bodyPr/>
                    <a:lstStyle/>
                    <a:p>
                      <a:pPr algn="ctr" fontAlgn="b"/>
                      <a:endParaRPr lang="en-GB" sz="1400" b="1" i="0" u="none" strike="noStrike">
                        <a:solidFill>
                          <a:srgbClr val="000000"/>
                        </a:solidFill>
                        <a:effectLst/>
                        <a:latin typeface="Calibri"/>
                      </a:endParaRPr>
                    </a:p>
                  </a:txBody>
                  <a:tcPr marL="3306" marR="3306" marT="3306" marB="0" anchor="b">
                    <a:solidFill>
                      <a:schemeClr val="bg1">
                        <a:lumMod val="85000"/>
                      </a:schemeClr>
                    </a:solidFill>
                  </a:tcPr>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3767360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1887076267"/>
              </p:ext>
            </p:extLst>
          </p:nvPr>
        </p:nvGraphicFramePr>
        <p:xfrm>
          <a:off x="0" y="0"/>
          <a:ext cx="12191998" cy="6876783"/>
        </p:xfrm>
        <a:graphic>
          <a:graphicData uri="http://schemas.openxmlformats.org/drawingml/2006/table">
            <a:tbl>
              <a:tblPr firstRow="1" bandRow="1">
                <a:tableStyleId>{073A0DAA-6AF3-43AB-8588-CEC1D06C72B9}</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777586">
                <a:tc>
                  <a:txBody>
                    <a:bodyPr/>
                    <a:lstStyle/>
                    <a:p>
                      <a:r>
                        <a:rPr lang="en-GB"/>
                        <a:t>Year 6 Spring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6 Spring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6099197">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275707770"/>
                  </a:ext>
                </a:extLst>
              </a:tr>
            </a:tbl>
          </a:graphicData>
        </a:graphic>
      </p:graphicFrame>
      <p:pic>
        <p:nvPicPr>
          <p:cNvPr id="4" name="Picture 3" descr="A book cover with colorful illustrations">
            <a:extLst>
              <a:ext uri="{FF2B5EF4-FFF2-40B4-BE49-F238E27FC236}">
                <a16:creationId xmlns:a16="http://schemas.microsoft.com/office/drawing/2014/main" id="{30911DB4-7B6D-EEB5-0AC7-8D585F8946BF}"/>
              </a:ext>
            </a:extLst>
          </p:cNvPr>
          <p:cNvPicPr>
            <a:picLocks noChangeAspect="1"/>
          </p:cNvPicPr>
          <p:nvPr/>
        </p:nvPicPr>
        <p:blipFill rotWithShape="1">
          <a:blip r:embed="rId3"/>
          <a:srcRect l="6304" r="287"/>
          <a:stretch/>
        </p:blipFill>
        <p:spPr>
          <a:xfrm>
            <a:off x="986232" y="1338623"/>
            <a:ext cx="4133800" cy="4744348"/>
          </a:xfrm>
          <a:prstGeom prst="rect">
            <a:avLst/>
          </a:prstGeom>
        </p:spPr>
      </p:pic>
      <p:pic>
        <p:nvPicPr>
          <p:cNvPr id="5" name="Picture 4" descr="A book cover with a child riding an elephant&#10;&#10;Description automatically generated">
            <a:extLst>
              <a:ext uri="{FF2B5EF4-FFF2-40B4-BE49-F238E27FC236}">
                <a16:creationId xmlns:a16="http://schemas.microsoft.com/office/drawing/2014/main" id="{4F1CE43A-85B7-8C8B-8FAE-23E39B6AD3B9}"/>
              </a:ext>
            </a:extLst>
          </p:cNvPr>
          <p:cNvPicPr>
            <a:picLocks noChangeAspect="1"/>
          </p:cNvPicPr>
          <p:nvPr/>
        </p:nvPicPr>
        <p:blipFill>
          <a:blip r:embed="rId4"/>
          <a:stretch>
            <a:fillRect/>
          </a:stretch>
        </p:blipFill>
        <p:spPr>
          <a:xfrm>
            <a:off x="7175973" y="1145049"/>
            <a:ext cx="3581219" cy="5050405"/>
          </a:xfrm>
          <a:prstGeom prst="rect">
            <a:avLst/>
          </a:prstGeom>
        </p:spPr>
      </p:pic>
    </p:spTree>
    <p:extLst>
      <p:ext uri="{BB962C8B-B14F-4D97-AF65-F5344CB8AC3E}">
        <p14:creationId xmlns:p14="http://schemas.microsoft.com/office/powerpoint/2010/main" val="392513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472602373"/>
              </p:ext>
            </p:extLst>
          </p:nvPr>
        </p:nvGraphicFramePr>
        <p:xfrm>
          <a:off x="0" y="0"/>
          <a:ext cx="12192000" cy="9394371"/>
        </p:xfrm>
        <a:graphic>
          <a:graphicData uri="http://schemas.openxmlformats.org/drawingml/2006/table">
            <a:tbl>
              <a:tblPr firstRow="1" bandRow="1">
                <a:tableStyleId>{00A15C55-8517-42AA-B614-E9B94910E393}</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1 Spring Term 1</a:t>
                      </a:r>
                    </a:p>
                  </a:txBody>
                  <a:tcPr/>
                </a:tc>
                <a:tc hMerge="1">
                  <a:txBody>
                    <a:bodyPr/>
                    <a:lstStyle/>
                    <a:p>
                      <a:endParaRPr lang="en-GB"/>
                    </a:p>
                  </a:txBody>
                  <a:tcPr/>
                </a:tc>
                <a:tc gridSpan="2">
                  <a:txBody>
                    <a:bodyPr/>
                    <a:lstStyle/>
                    <a:p>
                      <a:r>
                        <a:rPr lang="en-GB"/>
                        <a:t>Year 1 Spring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Fiction – Hello star by Stephanie </a:t>
                      </a:r>
                      <a:r>
                        <a:rPr lang="en-GB" err="1"/>
                        <a:t>Lucianovic</a:t>
                      </a:r>
                      <a:endParaRPr lang="en-GB" i="1" err="1"/>
                    </a:p>
                  </a:txBody>
                  <a:tcPr/>
                </a:tc>
                <a:tc rowSpan="2">
                  <a:txBody>
                    <a:bodyPr/>
                    <a:lstStyle/>
                    <a:p>
                      <a:r>
                        <a:rPr lang="en-GB"/>
                        <a:t>Week 1</a:t>
                      </a:r>
                    </a:p>
                  </a:txBody>
                  <a:tcPr/>
                </a:tc>
                <a:tc>
                  <a:txBody>
                    <a:bodyPr/>
                    <a:lstStyle/>
                    <a:p>
                      <a:r>
                        <a:rPr lang="en-GB"/>
                        <a:t>Fiction – Night of the moon by Hena Khan</a:t>
                      </a:r>
                      <a:endParaRPr lang="en-GB" i="1"/>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400" b="1" i="0" u="none" strike="noStrike" baseline="0" noProof="0">
                          <a:solidFill>
                            <a:srgbClr val="000000"/>
                          </a:solidFill>
                          <a:latin typeface="Calibri"/>
                        </a:rPr>
                        <a:t>Draw on what they already know or on background information and vocabulary provided by the teacher</a:t>
                      </a:r>
                    </a:p>
                    <a:p>
                      <a:pPr lvl="0">
                        <a:buNone/>
                      </a:pPr>
                      <a:r>
                        <a:rPr lang="en-GB" sz="1400" b="1" i="0" u="none" strike="noStrike" baseline="0" noProof="0">
                          <a:solidFill>
                            <a:srgbClr val="000000"/>
                          </a:solidFill>
                          <a:latin typeface="Calibri"/>
                        </a:rPr>
                        <a:t>Participate in discussion about what is read to them, taking turns and listening to what others say</a:t>
                      </a:r>
                    </a:p>
                  </a:txBody>
                  <a:tcPr/>
                </a:tc>
                <a:tc vMerge="1">
                  <a:txBody>
                    <a:bodyPr/>
                    <a:lstStyle/>
                    <a:p>
                      <a:endParaRPr lang="en-GB"/>
                    </a:p>
                  </a:txBody>
                  <a:tcPr/>
                </a:tc>
                <a:tc>
                  <a:txBody>
                    <a:bodyPr/>
                    <a:lstStyle/>
                    <a:p>
                      <a:r>
                        <a:rPr lang="en-GB" sz="1400" b="1"/>
                        <a:t>Draw on what they already know or on background information and vocabulary provided by the teacher.</a:t>
                      </a:r>
                    </a:p>
                    <a:p>
                      <a:pPr lvl="0">
                        <a:buNone/>
                      </a:pPr>
                      <a:r>
                        <a:rPr lang="en-GB" sz="1400" b="1"/>
                        <a:t>Become very familiar with key stories, fairy stories, and traditional tales, retelling them and considering their particular characteristics.</a:t>
                      </a:r>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Cece loves science by Kimberley Derting</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 Under my hijab by Hena Khan</a:t>
                      </a:r>
                      <a:endParaRPr lang="en-GB" i="1"/>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r>
                        <a:rPr lang="en-GB" sz="1400" b="1"/>
                        <a:t>Begin to link what they read or hear to their own experiences</a:t>
                      </a:r>
                    </a:p>
                    <a:p>
                      <a:pPr lvl="0">
                        <a:buNone/>
                      </a:pPr>
                      <a:r>
                        <a:rPr lang="en-GB" sz="1400" b="1"/>
                        <a:t>Make inferences on the basis of what is being said and done</a:t>
                      </a:r>
                    </a:p>
                  </a:txBody>
                  <a:tcPr/>
                </a:tc>
                <a:tc vMerge="1">
                  <a:txBody>
                    <a:bodyPr/>
                    <a:lstStyle/>
                    <a:p>
                      <a:endParaRPr lang="en-GB"/>
                    </a:p>
                  </a:txBody>
                  <a:tcPr/>
                </a:tc>
                <a:tc>
                  <a:txBody>
                    <a:bodyPr/>
                    <a:lstStyle/>
                    <a:p>
                      <a:r>
                        <a:rPr lang="en-GB" sz="1400" b="1"/>
                        <a:t>Discuss the significance of the title and events.</a:t>
                      </a:r>
                    </a:p>
                    <a:p>
                      <a:pPr lvl="0">
                        <a:buNone/>
                      </a:pPr>
                      <a:r>
                        <a:rPr lang="en-GB" sz="1400" b="1"/>
                        <a:t>Predict what might happen on the basis of what is being said and done.</a:t>
                      </a:r>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Non-fiction- Follow your dreams little one by Vashti Harrison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Poetry- Revolting rhymes by Roald Dahl</a:t>
                      </a:r>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r>
                        <a:rPr lang="en-GB" sz="1400" b="1"/>
                        <a:t>Listening to and discussing a wide range of poems, stories and non-fiction at a level beyond that at which they can read independently</a:t>
                      </a:r>
                      <a:endParaRPr lang="en-GB" sz="1400" b="1" err="1"/>
                    </a:p>
                    <a:p>
                      <a:pPr lvl="0">
                        <a:buNone/>
                      </a:pPr>
                      <a:r>
                        <a:rPr lang="en-GB" sz="1400" b="1"/>
                        <a:t>Discuss the significance of the title and events</a:t>
                      </a:r>
                    </a:p>
                    <a:p>
                      <a:pPr lvl="0">
                        <a:buNone/>
                      </a:pPr>
                      <a:endParaRPr lang="en-GB" sz="1400" b="1"/>
                    </a:p>
                  </a:txBody>
                  <a:tcPr/>
                </a:tc>
                <a:tc vMerge="1">
                  <a:txBody>
                    <a:bodyPr/>
                    <a:lstStyle/>
                    <a:p>
                      <a:endParaRPr lang="en-GB"/>
                    </a:p>
                  </a:txBody>
                  <a:tcPr/>
                </a:tc>
                <a:tc>
                  <a:txBody>
                    <a:bodyPr/>
                    <a:lstStyle/>
                    <a:p>
                      <a:r>
                        <a:rPr lang="en-GB" sz="1400" b="1"/>
                        <a:t>Listening to and discussing a wide range of poems, stories and non-fiction at a level beyond that at which they can read independently. </a:t>
                      </a:r>
                    </a:p>
                    <a:p>
                      <a:pPr lvl="0">
                        <a:buNone/>
                      </a:pPr>
                      <a:r>
                        <a:rPr lang="en-GB" sz="1400" b="1"/>
                        <a:t>Learning to appreciate rhymes and poems, and to recite some by heart.</a:t>
                      </a:r>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Fiction- Stanley's stick by John </a:t>
                      </a:r>
                      <a:r>
                        <a:rPr lang="en-GB" err="1"/>
                        <a:t>Hegley</a:t>
                      </a:r>
                      <a:endParaRPr lang="en-GB" i="1" err="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r>
                        <a:rPr lang="en-GB"/>
                        <a:t>Fiction- Mixed up fairy tales by Hilary Robinson</a:t>
                      </a:r>
                      <a:endParaRPr lang="en-GB" i="1"/>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r>
                        <a:rPr lang="en-GB" sz="1400" b="1"/>
                        <a:t>Discussing word meanings, linking new meanings to those already known</a:t>
                      </a:r>
                    </a:p>
                    <a:p>
                      <a:pPr lvl="0">
                        <a:buNone/>
                      </a:pPr>
                      <a:r>
                        <a:rPr lang="en-GB" sz="1400" b="1"/>
                        <a:t>Predict what might happen on the basis of what has been read so far</a:t>
                      </a:r>
                    </a:p>
                  </a:txBody>
                  <a:tcPr/>
                </a:tc>
                <a:tc vMerge="1">
                  <a:txBody>
                    <a:bodyPr/>
                    <a:lstStyle/>
                    <a:p>
                      <a:endParaRPr lang="en-GB"/>
                    </a:p>
                  </a:txBody>
                  <a:tcPr/>
                </a:tc>
                <a:tc>
                  <a:txBody>
                    <a:bodyPr/>
                    <a:lstStyle/>
                    <a:p>
                      <a:r>
                        <a:rPr lang="en-GB" sz="1400" b="1"/>
                        <a:t>Become very familiar with key stories, fairy stories and traditional tales, retelling them and considering their particular characteristics.</a:t>
                      </a:r>
                    </a:p>
                    <a:p>
                      <a:pPr lvl="0">
                        <a:buNone/>
                      </a:pPr>
                      <a:r>
                        <a:rPr lang="en-GB" sz="1400" b="1"/>
                        <a:t>Discussing word meanings, linking new meanings to those already known.</a:t>
                      </a:r>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 Look up by Nathan Byron</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 Squash and a squeeze by Julia Donaldson</a:t>
                      </a:r>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r>
                        <a:rPr lang="en-GB" sz="1400" b="1"/>
                        <a:t>Participate in discussion about what is read to them, taking turns and listening to what others say</a:t>
                      </a:r>
                    </a:p>
                    <a:p>
                      <a:pPr lvl="0">
                        <a:buNone/>
                      </a:pPr>
                      <a:r>
                        <a:rPr lang="en-GB" sz="1400" b="1"/>
                        <a:t>Check that the text makes sense to them as they read and correcting </a:t>
                      </a:r>
                      <a:r>
                        <a:rPr lang="en-GB" sz="1400" b="1" err="1"/>
                        <a:t>innaccurate</a:t>
                      </a:r>
                      <a:r>
                        <a:rPr lang="en-GB" sz="1400" b="1"/>
                        <a:t> reading</a:t>
                      </a:r>
                    </a:p>
                  </a:txBody>
                  <a:tcPr/>
                </a:tc>
                <a:tc vMerge="1">
                  <a:txBody>
                    <a:bodyPr/>
                    <a:lstStyle/>
                    <a:p>
                      <a:endParaRPr lang="en-GB"/>
                    </a:p>
                  </a:txBody>
                  <a:tcPr/>
                </a:tc>
                <a:tc>
                  <a:txBody>
                    <a:bodyPr/>
                    <a:lstStyle/>
                    <a:p>
                      <a:r>
                        <a:rPr lang="en-GB" sz="1400" b="1"/>
                        <a:t>Recognise and join in with predictable phrases.</a:t>
                      </a:r>
                    </a:p>
                    <a:p>
                      <a:pPr lvl="0">
                        <a:buNone/>
                      </a:pPr>
                      <a:r>
                        <a:rPr lang="en-GB" sz="1400" b="1"/>
                        <a:t>Make inferences on the basis of what is being said and done.</a:t>
                      </a:r>
                    </a:p>
                  </a:txBody>
                  <a:tcPr/>
                </a:tc>
                <a:extLst>
                  <a:ext uri="{0D108BD9-81ED-4DB2-BD59-A6C34878D82A}">
                    <a16:rowId xmlns:a16="http://schemas.microsoft.com/office/drawing/2014/main" val="2016320638"/>
                  </a:ext>
                </a:extLst>
              </a:tr>
            </a:tbl>
          </a:graphicData>
        </a:graphic>
      </p:graphicFrame>
    </p:spTree>
    <p:extLst>
      <p:ext uri="{BB962C8B-B14F-4D97-AF65-F5344CB8AC3E}">
        <p14:creationId xmlns:p14="http://schemas.microsoft.com/office/powerpoint/2010/main" val="2386869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308846203"/>
              </p:ext>
            </p:extLst>
          </p:nvPr>
        </p:nvGraphicFramePr>
        <p:xfrm>
          <a:off x="0" y="0"/>
          <a:ext cx="12191998" cy="15203521"/>
        </p:xfrm>
        <a:graphic>
          <a:graphicData uri="http://schemas.openxmlformats.org/drawingml/2006/table">
            <a:tbl>
              <a:tblPr firstRow="1" bandRow="1">
                <a:tableStyleId>{073A0DAA-6AF3-43AB-8588-CEC1D06C72B9}</a:tableStyleId>
              </a:tblPr>
              <a:tblGrid>
                <a:gridCol w="1673157">
                  <a:extLst>
                    <a:ext uri="{9D8B030D-6E8A-4147-A177-3AD203B41FA5}">
                      <a16:colId xmlns:a16="http://schemas.microsoft.com/office/drawing/2014/main" val="3673590467"/>
                    </a:ext>
                  </a:extLst>
                </a:gridCol>
                <a:gridCol w="4422842">
                  <a:extLst>
                    <a:ext uri="{9D8B030D-6E8A-4147-A177-3AD203B41FA5}">
                      <a16:colId xmlns:a16="http://schemas.microsoft.com/office/drawing/2014/main" val="2859473882"/>
                    </a:ext>
                  </a:extLst>
                </a:gridCol>
                <a:gridCol w="1645919">
                  <a:extLst>
                    <a:ext uri="{9D8B030D-6E8A-4147-A177-3AD203B41FA5}">
                      <a16:colId xmlns:a16="http://schemas.microsoft.com/office/drawing/2014/main" val="1234258885"/>
                    </a:ext>
                  </a:extLst>
                </a:gridCol>
                <a:gridCol w="4450080">
                  <a:extLst>
                    <a:ext uri="{9D8B030D-6E8A-4147-A177-3AD203B41FA5}">
                      <a16:colId xmlns:a16="http://schemas.microsoft.com/office/drawing/2014/main" val="2359249547"/>
                    </a:ext>
                  </a:extLst>
                </a:gridCol>
              </a:tblGrid>
              <a:tr h="1099306">
                <a:tc gridSpan="2">
                  <a:txBody>
                    <a:bodyPr/>
                    <a:lstStyle/>
                    <a:p>
                      <a:r>
                        <a:rPr lang="en-GB" dirty="0"/>
                        <a:t>Year 6 Spring Term 1</a:t>
                      </a:r>
                    </a:p>
                  </a:txBody>
                  <a:tcPr/>
                </a:tc>
                <a:tc hMerge="1">
                  <a:txBody>
                    <a:bodyPr/>
                    <a:lstStyle/>
                    <a:p>
                      <a:endParaRPr lang="en-GB"/>
                    </a:p>
                  </a:txBody>
                  <a:tcPr/>
                </a:tc>
                <a:tc gridSpan="2">
                  <a:txBody>
                    <a:bodyPr/>
                    <a:lstStyle/>
                    <a:p>
                      <a:r>
                        <a:rPr lang="en-GB" dirty="0"/>
                        <a:t>Year 6 Spring Term 2</a:t>
                      </a:r>
                    </a:p>
                  </a:txBody>
                  <a:tcPr/>
                </a:tc>
                <a:tc hMerge="1">
                  <a:txBody>
                    <a:bodyPr/>
                    <a:lstStyle/>
                    <a:p>
                      <a:endParaRPr lang="en-GB"/>
                    </a:p>
                  </a:txBody>
                  <a:tcPr/>
                </a:tc>
                <a:extLst>
                  <a:ext uri="{0D108BD9-81ED-4DB2-BD59-A6C34878D82A}">
                    <a16:rowId xmlns:a16="http://schemas.microsoft.com/office/drawing/2014/main" val="708244901"/>
                  </a:ext>
                </a:extLst>
              </a:tr>
              <a:tr h="557395">
                <a:tc rowSpan="2">
                  <a:txBody>
                    <a:bodyPr/>
                    <a:lstStyle/>
                    <a:p>
                      <a:r>
                        <a:rPr lang="en-GB" dirty="0"/>
                        <a:t>Week 1</a:t>
                      </a:r>
                    </a:p>
                  </a:txBody>
                  <a:tcPr/>
                </a:tc>
                <a:tc>
                  <a:txBody>
                    <a:bodyPr/>
                    <a:lstStyle/>
                    <a:p>
                      <a:r>
                        <a:rPr lang="en-GB" dirty="0"/>
                        <a:t>The Arrival (Fiction – picture book)</a:t>
                      </a:r>
                    </a:p>
                  </a:txBody>
                  <a:tcPr/>
                </a:tc>
                <a:tc rowSpan="2">
                  <a:txBody>
                    <a:bodyPr/>
                    <a:lstStyle/>
                    <a:p>
                      <a:r>
                        <a:rPr lang="en-GB" dirty="0"/>
                        <a:t>Week 1</a:t>
                      </a:r>
                    </a:p>
                  </a:txBody>
                  <a:tcPr/>
                </a:tc>
                <a:tc>
                  <a:txBody>
                    <a:bodyPr/>
                    <a:lstStyle/>
                    <a:p>
                      <a:r>
                        <a:rPr lang="en-GB" dirty="0"/>
                        <a:t>What is right or wrong? (non-fiction)</a:t>
                      </a:r>
                    </a:p>
                  </a:txBody>
                  <a:tcPr/>
                </a:tc>
                <a:extLst>
                  <a:ext uri="{0D108BD9-81ED-4DB2-BD59-A6C34878D82A}">
                    <a16:rowId xmlns:a16="http://schemas.microsoft.com/office/drawing/2014/main" val="3903772934"/>
                  </a:ext>
                </a:extLst>
              </a:tr>
              <a:tr h="557395">
                <a:tc vMerge="1">
                  <a:txBody>
                    <a:bodyPr/>
                    <a:lstStyle/>
                    <a:p>
                      <a:endParaRPr lang="en-GB"/>
                    </a:p>
                  </a:txBody>
                  <a:tcPr/>
                </a:tc>
                <a:tc>
                  <a:txBody>
                    <a:bodyPr/>
                    <a:lstStyle/>
                    <a:p>
                      <a:r>
                        <a:rPr lang="en-GB" sz="1100" dirty="0"/>
                        <a:t>To increase familiarity with a wide range of books </a:t>
                      </a:r>
                    </a:p>
                    <a:p>
                      <a:pPr lvl="0">
                        <a:buNone/>
                      </a:pPr>
                      <a:r>
                        <a:rPr lang="en-GB" sz="1200" b="0" i="0" u="none" strike="noStrike" noProof="0" dirty="0">
                          <a:solidFill>
                            <a:srgbClr val="000000"/>
                          </a:solidFill>
                          <a:latin typeface="Calibri"/>
                        </a:rPr>
                        <a:t>To draw inferences such as inferring characters' feelings, thoughts and motives from their actions, and justifying inferences with evidence </a:t>
                      </a:r>
                    </a:p>
                    <a:p>
                      <a:pPr lvl="0">
                        <a:buNone/>
                      </a:pPr>
                      <a:r>
                        <a:rPr lang="en-GB" sz="1200" b="0" i="0" u="none" strike="noStrike" noProof="0" dirty="0">
                          <a:solidFill>
                            <a:srgbClr val="000000"/>
                          </a:solidFill>
                          <a:latin typeface="Calibri"/>
                        </a:rPr>
                        <a:t>To identify and discuss themes and conventions </a:t>
                      </a:r>
                    </a:p>
                    <a:p>
                      <a:pPr lvl="0">
                        <a:buNone/>
                      </a:pPr>
                      <a:r>
                        <a:rPr lang="en-GB" sz="1200" b="0" i="0" u="none" strike="noStrike" noProof="0" dirty="0">
                          <a:solidFill>
                            <a:srgbClr val="000000"/>
                          </a:solidFill>
                          <a:latin typeface="Calibri"/>
                        </a:rPr>
                        <a:t>To predict what might happen from details stated and implied</a:t>
                      </a:r>
                    </a:p>
                    <a:p>
                      <a:pPr lvl="0">
                        <a:buNone/>
                      </a:pPr>
                      <a:r>
                        <a:rPr lang="en-GB" sz="1200" b="0" i="0" u="none" strike="noStrike" noProof="0" dirty="0">
                          <a:solidFill>
                            <a:srgbClr val="000000"/>
                          </a:solidFill>
                          <a:latin typeface="Calibri"/>
                        </a:rPr>
                        <a:t>To identify how structure and presentation contribute to meaning</a:t>
                      </a:r>
                    </a:p>
                    <a:p>
                      <a:pPr lvl="0">
                        <a:buNone/>
                      </a:pPr>
                      <a:endParaRPr lang="en-GB" sz="1200" b="0" i="0" u="none" strike="noStrike" noProof="0">
                        <a:solidFill>
                          <a:srgbClr val="000000"/>
                        </a:solidFill>
                        <a:latin typeface="Calibri"/>
                      </a:endParaRP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check that the book makes sense to them, discussing their understanding and exploring the meaning of words in context</a:t>
                      </a:r>
                    </a:p>
                    <a:p>
                      <a:pPr lvl="0">
                        <a:buNone/>
                      </a:pPr>
                      <a:r>
                        <a:rPr lang="en-GB" sz="1200" b="0" i="0" u="none" strike="noStrike" noProof="0" dirty="0">
                          <a:solidFill>
                            <a:srgbClr val="000000"/>
                          </a:solidFill>
                          <a:latin typeface="Calibri"/>
                        </a:rPr>
                        <a:t>To explain and discuss their understanding of what they have read, including through formal presentations and debates, maintaining a focus on the topic and using notes where necessary</a:t>
                      </a:r>
                      <a:endParaRPr lang="en-GB" dirty="0"/>
                    </a:p>
                    <a:p>
                      <a:pPr lvl="0">
                        <a:buNone/>
                      </a:pPr>
                      <a:r>
                        <a:rPr lang="en-GB" sz="1200" b="0" i="0" u="none" strike="noStrike" noProof="0" dirty="0">
                          <a:solidFill>
                            <a:srgbClr val="000000"/>
                          </a:solidFill>
                          <a:latin typeface="Calibri"/>
                        </a:rPr>
                        <a:t>To summarise </a:t>
                      </a:r>
                    </a:p>
                    <a:p>
                      <a:pPr lvl="0">
                        <a:buNone/>
                      </a:pPr>
                      <a:r>
                        <a:rPr lang="en-GB" sz="1200" b="0" i="0" u="none" strike="noStrike" noProof="0" dirty="0">
                          <a:solidFill>
                            <a:srgbClr val="000000"/>
                          </a:solidFill>
                          <a:latin typeface="Calibri"/>
                        </a:rPr>
                        <a:t>To retrieve and record information from non-fiction</a:t>
                      </a:r>
                    </a:p>
                    <a:p>
                      <a:pPr lvl="0">
                        <a:buNone/>
                      </a:pPr>
                      <a:r>
                        <a:rPr lang="en-GB" sz="1200" b="0" i="0" u="none" strike="noStrike" noProof="0" dirty="0">
                          <a:solidFill>
                            <a:srgbClr val="000000"/>
                          </a:solidFill>
                          <a:latin typeface="Calibri"/>
                        </a:rPr>
                        <a:t>To provide justification for views </a:t>
                      </a:r>
                    </a:p>
                  </a:txBody>
                  <a:tcPr/>
                </a:tc>
                <a:extLst>
                  <a:ext uri="{0D108BD9-81ED-4DB2-BD59-A6C34878D82A}">
                    <a16:rowId xmlns:a16="http://schemas.microsoft.com/office/drawing/2014/main" val="4152603473"/>
                  </a:ext>
                </a:extLst>
              </a:tr>
              <a:tr h="55739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GB" sz="1800" b="0" i="0" u="none" strike="noStrike" noProof="0" dirty="0">
                          <a:solidFill>
                            <a:srgbClr val="000000"/>
                          </a:solidFill>
                          <a:latin typeface="Calibri"/>
                        </a:rPr>
                        <a:t>Goodnight Mr Tom (fiction)</a:t>
                      </a:r>
                      <a:endParaRPr lang="en-GB"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2</a:t>
                      </a:r>
                    </a:p>
                  </a:txBody>
                  <a:tcPr/>
                </a:tc>
                <a:tc>
                  <a:txBody>
                    <a:bodyPr/>
                    <a:lstStyle/>
                    <a:p>
                      <a:r>
                        <a:rPr lang="en-GB" dirty="0"/>
                        <a:t>Who let the gods out? (fiction)</a:t>
                      </a:r>
                    </a:p>
                  </a:txBody>
                  <a:tcPr/>
                </a:tc>
                <a:extLst>
                  <a:ext uri="{0D108BD9-81ED-4DB2-BD59-A6C34878D82A}">
                    <a16:rowId xmlns:a16="http://schemas.microsoft.com/office/drawing/2014/main" val="3548793692"/>
                  </a:ext>
                </a:extLst>
              </a:tr>
              <a:tr h="557395">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increase their familiarity with a wide range of books</a:t>
                      </a:r>
                    </a:p>
                    <a:p>
                      <a:pPr lvl="0">
                        <a:buNone/>
                      </a:pPr>
                      <a:r>
                        <a:rPr lang="en-GB" sz="1200" b="0" i="0" u="none" strike="noStrike" noProof="0" dirty="0">
                          <a:solidFill>
                            <a:srgbClr val="000000"/>
                          </a:solidFill>
                          <a:latin typeface="Calibri"/>
                        </a:rPr>
                        <a:t>To discuss and evaluate how authors use language, including figurative language, considering the impact on the reader</a:t>
                      </a:r>
                    </a:p>
                    <a:p>
                      <a:pPr lvl="0">
                        <a:buNone/>
                      </a:pPr>
                      <a:r>
                        <a:rPr lang="en-GB" sz="1200" b="0" i="0" u="none" strike="noStrike" noProof="0" dirty="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dirty="0">
                          <a:solidFill>
                            <a:srgbClr val="000000"/>
                          </a:solidFill>
                          <a:latin typeface="Calibri"/>
                        </a:rPr>
                        <a:t>To make comparisons within and across books</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increase their familiarity with a wide range of books, including myths, legends and traditional stories, modern fiction, fiction from our literary heritage, and books from other cultures and traditions</a:t>
                      </a:r>
                    </a:p>
                    <a:p>
                      <a:pPr lvl="0">
                        <a:buNone/>
                      </a:pPr>
                      <a:r>
                        <a:rPr lang="en-GB" sz="1200" b="0" i="0" u="none" strike="noStrike" noProof="0" dirty="0">
                          <a:solidFill>
                            <a:srgbClr val="000000"/>
                          </a:solidFill>
                          <a:latin typeface="Calibri"/>
                        </a:rPr>
                        <a:t>To identify and discuss themes and conventions in and across a wide range of writing</a:t>
                      </a:r>
                    </a:p>
                    <a:p>
                      <a:pPr lvl="0">
                        <a:buNone/>
                      </a:pPr>
                      <a:r>
                        <a:rPr lang="en-GB" sz="1200" b="0" i="0" u="none" strike="noStrike" noProof="0" dirty="0">
                          <a:solidFill>
                            <a:srgbClr val="000000"/>
                          </a:solidFill>
                          <a:latin typeface="Calibri"/>
                        </a:rPr>
                        <a:t>To predict from details stated and </a:t>
                      </a:r>
                      <a:r>
                        <a:rPr lang="en-GB" sz="1200" b="0" i="0" u="none" strike="noStrike" noProof="0" dirty="0" err="1">
                          <a:solidFill>
                            <a:srgbClr val="000000"/>
                          </a:solidFill>
                          <a:latin typeface="Calibri"/>
                        </a:rPr>
                        <a:t>impled</a:t>
                      </a:r>
                    </a:p>
                    <a:p>
                      <a:pPr lvl="0">
                        <a:buNone/>
                      </a:pPr>
                      <a:r>
                        <a:rPr lang="en-GB" sz="1200" b="0" i="0" u="none" strike="noStrike" noProof="0" dirty="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dirty="0">
                          <a:solidFill>
                            <a:srgbClr val="000000"/>
                          </a:solidFill>
                          <a:latin typeface="Calibri"/>
                        </a:rPr>
                        <a:t>To summarise from more than one paragraph</a:t>
                      </a:r>
                    </a:p>
                  </a:txBody>
                  <a:tcPr/>
                </a:tc>
                <a:extLst>
                  <a:ext uri="{0D108BD9-81ED-4DB2-BD59-A6C34878D82A}">
                    <a16:rowId xmlns:a16="http://schemas.microsoft.com/office/drawing/2014/main" val="2751085554"/>
                  </a:ext>
                </a:extLst>
              </a:tr>
              <a:tr h="557394">
                <a:tc>
                  <a:txBody>
                    <a:bodyPr/>
                    <a:lstStyle/>
                    <a:p>
                      <a:pPr lvl="0">
                        <a:buNone/>
                      </a:pPr>
                      <a:r>
                        <a:rPr lang="en-GB" dirty="0"/>
                        <a:t>Week 3 </a:t>
                      </a:r>
                    </a:p>
                  </a:txBody>
                  <a:tcPr/>
                </a:tc>
                <a:tc>
                  <a:txBody>
                    <a:bodyPr/>
                    <a:lstStyle/>
                    <a:p>
                      <a:pPr lvl="0">
                        <a:buNone/>
                      </a:pPr>
                      <a:r>
                        <a:rPr lang="en-GB" sz="1800" b="0" i="0" u="none" strike="noStrike" noProof="0" dirty="0">
                          <a:solidFill>
                            <a:srgbClr val="000000"/>
                          </a:solidFill>
                          <a:latin typeface="Calibri"/>
                        </a:rPr>
                        <a:t>Journeys – the story of migration to Britain</a:t>
                      </a:r>
                    </a:p>
                    <a:p>
                      <a:pPr lvl="0">
                        <a:buNone/>
                      </a:pPr>
                      <a:r>
                        <a:rPr lang="en-GB" sz="1800" b="0" i="0" u="none" strike="noStrike" noProof="0" dirty="0">
                          <a:solidFill>
                            <a:srgbClr val="000000"/>
                          </a:solidFill>
                          <a:latin typeface="Calibri"/>
                        </a:rPr>
                        <a:t>Letters from the lighthouse</a:t>
                      </a:r>
                    </a:p>
                  </a:txBody>
                  <a:tcPr/>
                </a:tc>
                <a:tc>
                  <a:txBody>
                    <a:bodyPr/>
                    <a:lstStyle/>
                    <a:p>
                      <a:pPr marL="0" lvl="0" indent="0" algn="l" defTabSz="914400">
                        <a:lnSpc>
                          <a:spcPct val="100000"/>
                        </a:lnSpc>
                        <a:spcBef>
                          <a:spcPts val="0"/>
                        </a:spcBef>
                        <a:spcAft>
                          <a:spcPts val="0"/>
                        </a:spcAft>
                        <a:buNone/>
                        <a:tabLst/>
                        <a:defRPr/>
                      </a:pPr>
                      <a:endParaRPr lang="en-GB" dirty="0"/>
                    </a:p>
                  </a:txBody>
                  <a:tcPr/>
                </a:tc>
                <a:tc>
                  <a:txBody>
                    <a:bodyPr/>
                    <a:lstStyle/>
                    <a:p>
                      <a:pPr lvl="0">
                        <a:buNone/>
                      </a:pPr>
                      <a:endParaRPr lang="en-GB" dirty="0"/>
                    </a:p>
                  </a:txBody>
                  <a:tcPr/>
                </a:tc>
                <a:extLst>
                  <a:ext uri="{0D108BD9-81ED-4DB2-BD59-A6C34878D82A}">
                    <a16:rowId xmlns:a16="http://schemas.microsoft.com/office/drawing/2014/main" val="3482660237"/>
                  </a:ext>
                </a:extLst>
              </a:tr>
              <a:tr h="557394">
                <a:tc>
                  <a:txBody>
                    <a:bodyPr/>
                    <a:lstStyle/>
                    <a:p>
                      <a:pPr lvl="0">
                        <a:buNone/>
                      </a:pPr>
                      <a:endParaRPr lang="en-GB" dirty="0"/>
                    </a:p>
                  </a:txBody>
                  <a:tcPr/>
                </a:tc>
                <a:tc>
                  <a:txBody>
                    <a:bodyPr/>
                    <a:lstStyle/>
                    <a:p>
                      <a:pPr lvl="0">
                        <a:buNone/>
                      </a:pPr>
                      <a:r>
                        <a:rPr lang="en-GB" sz="1200" b="0" i="0" u="none" strike="noStrike" noProof="0" dirty="0">
                          <a:solidFill>
                            <a:srgbClr val="000000"/>
                          </a:solidFill>
                          <a:latin typeface="Calibri"/>
                        </a:rPr>
                        <a:t>To retrieve from non fiction </a:t>
                      </a:r>
                    </a:p>
                    <a:p>
                      <a:pPr lvl="0">
                        <a:buNone/>
                      </a:pPr>
                      <a:r>
                        <a:rPr lang="en-GB" sz="1200" b="0" i="0" u="none" strike="noStrike" noProof="0">
                          <a:solidFill>
                            <a:srgbClr val="000000"/>
                          </a:solidFill>
                          <a:latin typeface="Calibri"/>
                        </a:rPr>
                        <a:t>To justify my reasoning</a:t>
                      </a:r>
                      <a:endParaRPr lang="en-GB" sz="1200" b="0" i="0" u="none" strike="noStrike" noProof="0" dirty="0">
                        <a:solidFill>
                          <a:srgbClr val="000000"/>
                        </a:solidFill>
                        <a:latin typeface="Calibri"/>
                      </a:endParaRPr>
                    </a:p>
                    <a:p>
                      <a:pPr lvl="0">
                        <a:buNone/>
                      </a:pPr>
                      <a:r>
                        <a:rPr lang="en-GB" sz="1200" b="0" i="0" u="none" strike="noStrike" noProof="0" dirty="0">
                          <a:solidFill>
                            <a:srgbClr val="000000"/>
                          </a:solidFill>
                          <a:latin typeface="Calibri"/>
                        </a:rPr>
                        <a:t>Distinguish between fact and opinion</a:t>
                      </a:r>
                    </a:p>
                    <a:p>
                      <a:pPr lvl="0">
                        <a:buNone/>
                      </a:pPr>
                      <a:r>
                        <a:rPr lang="en-GB" sz="1200" b="0" i="0" u="none" strike="noStrike" noProof="0">
                          <a:solidFill>
                            <a:srgbClr val="000000"/>
                          </a:solidFill>
                          <a:latin typeface="Calibri"/>
                        </a:rPr>
                        <a:t>Explain understanding</a:t>
                      </a:r>
                      <a:endParaRPr lang="en-GB" sz="1200" b="0" i="0" u="none" strike="noStrike" noProof="0" dirty="0">
                        <a:solidFill>
                          <a:srgbClr val="000000"/>
                        </a:solidFill>
                        <a:latin typeface="Calibri"/>
                      </a:endParaRPr>
                    </a:p>
                    <a:p>
                      <a:pPr lvl="0">
                        <a:buNone/>
                      </a:pPr>
                      <a:r>
                        <a:rPr lang="en-GB" sz="1200" b="0" i="0" u="none" strike="noStrike" noProof="0">
                          <a:solidFill>
                            <a:srgbClr val="000000"/>
                          </a:solidFill>
                          <a:latin typeface="Calibri"/>
                        </a:rPr>
                        <a:t>Draw inferences</a:t>
                      </a:r>
                    </a:p>
                  </a:txBody>
                  <a:tcPr/>
                </a:tc>
                <a:tc>
                  <a:txBody>
                    <a:bodyPr/>
                    <a:lstStyle/>
                    <a:p>
                      <a:pPr marL="0" lvl="0" indent="0" algn="l" defTabSz="914400">
                        <a:lnSpc>
                          <a:spcPct val="100000"/>
                        </a:lnSpc>
                        <a:spcBef>
                          <a:spcPts val="0"/>
                        </a:spcBef>
                        <a:spcAft>
                          <a:spcPts val="0"/>
                        </a:spcAft>
                        <a:buNone/>
                        <a:tabLst/>
                        <a:defRPr/>
                      </a:pPr>
                      <a:endParaRPr lang="en-GB" dirty="0"/>
                    </a:p>
                  </a:txBody>
                  <a:tcPr/>
                </a:tc>
                <a:tc>
                  <a:txBody>
                    <a:bodyPr/>
                    <a:lstStyle/>
                    <a:p>
                      <a:pPr lvl="0">
                        <a:buNone/>
                      </a:pPr>
                      <a:endParaRPr lang="en-GB" dirty="0"/>
                    </a:p>
                  </a:txBody>
                  <a:tcPr/>
                </a:tc>
                <a:extLst>
                  <a:ext uri="{0D108BD9-81ED-4DB2-BD59-A6C34878D82A}">
                    <a16:rowId xmlns:a16="http://schemas.microsoft.com/office/drawing/2014/main" val="2137274180"/>
                  </a:ext>
                </a:extLst>
              </a:tr>
              <a:tr h="55739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p>
                      <a:endParaRPr lang="en-GB"/>
                    </a:p>
                  </a:txBody>
                  <a:tcPr/>
                </a:tc>
                <a:tc>
                  <a:txBody>
                    <a:bodyPr/>
                    <a:lstStyle/>
                    <a:p>
                      <a:pPr lvl="0">
                        <a:buNone/>
                      </a:pPr>
                      <a:r>
                        <a:rPr lang="en-GB" sz="1800" b="0" i="0" u="none" strike="noStrike" noProof="0" dirty="0">
                          <a:solidFill>
                            <a:srgbClr val="000000"/>
                          </a:solidFill>
                          <a:latin typeface="Calibri"/>
                        </a:rPr>
                        <a:t>On the Move (Poetry)</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3</a:t>
                      </a:r>
                    </a:p>
                  </a:txBody>
                  <a:tcPr/>
                </a:tc>
                <a:tc>
                  <a:txBody>
                    <a:bodyPr/>
                    <a:lstStyle/>
                    <a:p>
                      <a:r>
                        <a:rPr lang="en-GB" dirty="0" err="1"/>
                        <a:t>Malamander</a:t>
                      </a:r>
                      <a:r>
                        <a:rPr lang="en-GB" dirty="0"/>
                        <a:t> (fiction)</a:t>
                      </a:r>
                    </a:p>
                  </a:txBody>
                  <a:tcPr/>
                </a:tc>
                <a:extLst>
                  <a:ext uri="{0D108BD9-81ED-4DB2-BD59-A6C34878D82A}">
                    <a16:rowId xmlns:a16="http://schemas.microsoft.com/office/drawing/2014/main" val="1529166830"/>
                  </a:ext>
                </a:extLst>
              </a:tr>
              <a:tr h="557395">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prepare poems and plays to read aloud and to perform, showing understanding through intonation, tone and volume so that the meaning is clear to an audience</a:t>
                      </a:r>
                      <a:endParaRPr lang="en-US" dirty="0"/>
                    </a:p>
                    <a:p>
                      <a:pPr lvl="0">
                        <a:buNone/>
                      </a:pPr>
                      <a:r>
                        <a:rPr lang="en-GB" sz="1200" b="0" i="0" u="none" strike="noStrike" noProof="0" dirty="0">
                          <a:solidFill>
                            <a:srgbClr val="000000"/>
                          </a:solidFill>
                          <a:latin typeface="Calibri"/>
                        </a:rPr>
                        <a:t>To learn a wider range of poetry by heart</a:t>
                      </a:r>
                      <a:endParaRPr lang="en-GB" dirty="0"/>
                    </a:p>
                    <a:p>
                      <a:pPr lvl="0">
                        <a:buNone/>
                      </a:pPr>
                      <a:r>
                        <a:rPr lang="en-GB" sz="1200" b="0" i="0" u="none" strike="noStrike" noProof="0" dirty="0">
                          <a:solidFill>
                            <a:srgbClr val="000000"/>
                          </a:solidFill>
                          <a:latin typeface="Calibri"/>
                        </a:rPr>
                        <a:t>To identify and discuss themes and conventions in and across a wide range of writing</a:t>
                      </a:r>
                    </a:p>
                    <a:p>
                      <a:pPr lvl="0">
                        <a:buNone/>
                      </a:pPr>
                      <a:r>
                        <a:rPr lang="en-GB" sz="1200" b="0" i="0" u="none" strike="noStrike" noProof="0" dirty="0">
                          <a:solidFill>
                            <a:srgbClr val="000000"/>
                          </a:solidFill>
                          <a:latin typeface="Calibri"/>
                        </a:rPr>
                        <a:t>To discuss and evaluate how authors use language, including figurative language, considering the impact on the reader </a:t>
                      </a:r>
                    </a:p>
                    <a:p>
                      <a:pPr lvl="0">
                        <a:buNone/>
                      </a:pPr>
                      <a:r>
                        <a:rPr lang="en-GB" sz="1200" b="0" i="0" u="none" strike="noStrike" noProof="0" dirty="0">
                          <a:solidFill>
                            <a:srgbClr val="000000"/>
                          </a:solidFill>
                          <a:latin typeface="Calibri"/>
                        </a:rPr>
                        <a:t>To make comparisons</a:t>
                      </a:r>
                    </a:p>
                    <a:p>
                      <a:pPr lvl="0">
                        <a:buNone/>
                      </a:pPr>
                      <a:r>
                        <a:rPr lang="en-GB" sz="1200" b="0" i="0" u="none" strike="noStrike" noProof="0" dirty="0">
                          <a:solidFill>
                            <a:srgbClr val="000000"/>
                          </a:solidFill>
                          <a:latin typeface="Calibri"/>
                        </a:rPr>
                        <a:t>To discuss how language, presentation and structure contribute to meaning</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identify how language, structure and presentation contribute to meaning</a:t>
                      </a:r>
                      <a:endParaRPr lang="en-US" dirty="0"/>
                    </a:p>
                    <a:p>
                      <a:pPr lvl="0">
                        <a:buNone/>
                      </a:pPr>
                      <a:r>
                        <a:rPr lang="en-GB" sz="1200" b="0" i="0" u="none" strike="noStrike" noProof="0" dirty="0">
                          <a:solidFill>
                            <a:srgbClr val="000000"/>
                          </a:solidFill>
                          <a:latin typeface="Calibri"/>
                        </a:rPr>
                        <a:t>To discuss and evaluate how authors use language, including figurative language, considering the impact on the reader  </a:t>
                      </a:r>
                    </a:p>
                    <a:p>
                      <a:pPr lvl="0">
                        <a:buNone/>
                      </a:pPr>
                      <a:r>
                        <a:rPr lang="en-GB" sz="1200" b="0" i="0" u="none" strike="noStrike" noProof="0" dirty="0">
                          <a:solidFill>
                            <a:srgbClr val="000000"/>
                          </a:solidFill>
                          <a:latin typeface="Calibri"/>
                        </a:rPr>
                        <a:t>To predict from details stated and implied</a:t>
                      </a:r>
                    </a:p>
                    <a:p>
                      <a:pPr lvl="0">
                        <a:buNone/>
                      </a:pPr>
                      <a:r>
                        <a:rPr lang="en-GB" sz="1200" b="0" i="0" u="none" strike="noStrike" noProof="0" dirty="0">
                          <a:solidFill>
                            <a:srgbClr val="000000"/>
                          </a:solidFill>
                          <a:latin typeface="Calibri"/>
                        </a:rPr>
                        <a:t>To summarise from more than one paragraph</a:t>
                      </a:r>
                    </a:p>
                    <a:p>
                      <a:pPr lvl="0">
                        <a:buNone/>
                      </a:pPr>
                      <a:r>
                        <a:rPr lang="en-GB" sz="1200" b="0" i="0" u="none" strike="noStrike" noProof="0" dirty="0">
                          <a:solidFill>
                            <a:srgbClr val="000000"/>
                          </a:solidFill>
                          <a:latin typeface="Calibri"/>
                        </a:rPr>
                        <a:t>To discuss themes and conventions </a:t>
                      </a:r>
                    </a:p>
                  </a:txBody>
                  <a:tcPr/>
                </a:tc>
                <a:extLst>
                  <a:ext uri="{0D108BD9-81ED-4DB2-BD59-A6C34878D82A}">
                    <a16:rowId xmlns:a16="http://schemas.microsoft.com/office/drawing/2014/main" val="1782160000"/>
                  </a:ext>
                </a:extLst>
              </a:tr>
              <a:tr h="55739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p>
                      <a:endParaRPr lang="en-GB"/>
                    </a:p>
                  </a:txBody>
                  <a:tcPr/>
                </a:tc>
                <a:tc>
                  <a:txBody>
                    <a:bodyPr/>
                    <a:lstStyle/>
                    <a:p>
                      <a:pPr lvl="0">
                        <a:buNone/>
                      </a:pPr>
                      <a:r>
                        <a:rPr lang="en-GB" sz="1800" b="0" i="0" u="none" strike="noStrike" noProof="0" dirty="0">
                          <a:solidFill>
                            <a:srgbClr val="000000"/>
                          </a:solidFill>
                          <a:latin typeface="Calibri"/>
                        </a:rPr>
                        <a:t>Ibtihaj Mohammad Biography (non-fiction)</a:t>
                      </a:r>
                      <a:endParaRPr lang="en-US" sz="1800" b="0" i="0" u="none" strike="noStrike" noProof="0" dirty="0">
                        <a:solidFill>
                          <a:srgbClr val="000000"/>
                        </a:solidFill>
                        <a:latin typeface="Calibri"/>
                      </a:endParaRPr>
                    </a:p>
                    <a:p>
                      <a:pPr lvl="0">
                        <a:buNone/>
                      </a:pPr>
                      <a:r>
                        <a:rPr lang="en-GB" sz="1800" b="0" i="0" u="none" strike="noStrike" noProof="0" dirty="0">
                          <a:solidFill>
                            <a:srgbClr val="000000"/>
                          </a:solidFill>
                          <a:latin typeface="Calibri"/>
                        </a:rPr>
                        <a:t>The Proudest Blue (fiction-picture book)</a:t>
                      </a:r>
                      <a:endParaRPr lang="en-GB"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4</a:t>
                      </a:r>
                    </a:p>
                  </a:txBody>
                  <a:tcPr/>
                </a:tc>
                <a:tc>
                  <a:txBody>
                    <a:bodyPr/>
                    <a:lstStyle/>
                    <a:p>
                      <a:r>
                        <a:rPr lang="en-GB" dirty="0"/>
                        <a:t>Moth/Fox (narrative non fiction)</a:t>
                      </a:r>
                    </a:p>
                  </a:txBody>
                  <a:tcPr/>
                </a:tc>
                <a:extLst>
                  <a:ext uri="{0D108BD9-81ED-4DB2-BD59-A6C34878D82A}">
                    <a16:rowId xmlns:a16="http://schemas.microsoft.com/office/drawing/2014/main" val="2636313374"/>
                  </a:ext>
                </a:extLst>
              </a:tr>
              <a:tr h="557395">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predict from details stated and implied</a:t>
                      </a:r>
                    </a:p>
                    <a:p>
                      <a:pPr lvl="0">
                        <a:buNone/>
                      </a:pPr>
                      <a:r>
                        <a:rPr lang="en-GB" sz="1200" b="0" i="0" u="none" strike="noStrike" noProof="0" dirty="0">
                          <a:solidFill>
                            <a:srgbClr val="000000"/>
                          </a:solidFill>
                          <a:latin typeface="Calibri"/>
                        </a:rPr>
                        <a:t>To check that the book makes sense to them, discussing their understanding and exploring the meaning of words in context</a:t>
                      </a:r>
                    </a:p>
                    <a:p>
                      <a:pPr lvl="0">
                        <a:buNone/>
                      </a:pPr>
                      <a:r>
                        <a:rPr lang="en-GB" sz="1200" b="0" i="0" u="none" strike="noStrike" noProof="0" dirty="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dirty="0">
                          <a:solidFill>
                            <a:srgbClr val="000000"/>
                          </a:solidFill>
                          <a:latin typeface="Calibri"/>
                        </a:rPr>
                        <a:t>To identify how language, structure and presentation contribute to meaning</a:t>
                      </a:r>
                    </a:p>
                    <a:p>
                      <a:pPr lvl="0">
                        <a:buNone/>
                      </a:pPr>
                      <a:r>
                        <a:rPr lang="en-GB" sz="1200" b="0" i="0" u="none" strike="noStrike" noProof="0" dirty="0">
                          <a:solidFill>
                            <a:srgbClr val="000000"/>
                          </a:solidFill>
                          <a:latin typeface="Calibri"/>
                        </a:rPr>
                        <a:t>To summarise the main ideas drawn from more than 1 paragraph, identifying key details that support the main ideas</a:t>
                      </a:r>
                      <a:endParaRPr lang="en-GB" dirty="0"/>
                    </a:p>
                    <a:p>
                      <a:pPr lvl="0">
                        <a:buNone/>
                      </a:pPr>
                      <a:endParaRPr lang="en-GB" sz="1200" b="0" i="0" u="none" strike="noStrike" noProof="0">
                        <a:solidFill>
                          <a:srgbClr val="000000"/>
                        </a:solidFill>
                        <a:latin typeface="Calibri"/>
                      </a:endParaRP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check that the book makes sense to them, discussing their understanding and exploring the meaning of words in context (e.g. trying out synonyms to check meaning)</a:t>
                      </a:r>
                    </a:p>
                    <a:p>
                      <a:pPr lvl="0">
                        <a:buNone/>
                      </a:pPr>
                      <a:r>
                        <a:rPr lang="en-GB" sz="1200" b="0" i="0" u="none" strike="noStrike" noProof="0" dirty="0">
                          <a:solidFill>
                            <a:srgbClr val="000000"/>
                          </a:solidFill>
                          <a:latin typeface="Calibri"/>
                        </a:rPr>
                        <a:t>To identify how language, structure and presentation contribute to meaning (e.g. how do these give a reader more detail or information? How do they create an effect on the reader?)</a:t>
                      </a:r>
                    </a:p>
                    <a:p>
                      <a:pPr lvl="0">
                        <a:buNone/>
                      </a:pPr>
                      <a:r>
                        <a:rPr lang="en-GB" sz="1200" b="0" i="0" u="none" strike="noStrike" noProof="0" dirty="0">
                          <a:solidFill>
                            <a:srgbClr val="000000"/>
                          </a:solidFill>
                          <a:latin typeface="Calibri"/>
                        </a:rPr>
                        <a:t>To discuss and evaluate how authors use language, including figurative language, considering the impact on the reader</a:t>
                      </a:r>
                    </a:p>
                    <a:p>
                      <a:pPr lvl="0">
                        <a:buNone/>
                      </a:pPr>
                      <a:r>
                        <a:rPr lang="en-GB" sz="1200" b="0" i="0" u="none" strike="noStrike" noProof="0" dirty="0">
                          <a:solidFill>
                            <a:srgbClr val="000000"/>
                          </a:solidFill>
                          <a:latin typeface="Calibri"/>
                        </a:rPr>
                        <a:t>To retrieve, record and present information from non-fiction</a:t>
                      </a:r>
                      <a:endParaRPr lang="en-GB" dirty="0"/>
                    </a:p>
                  </a:txBody>
                  <a:tcPr/>
                </a:tc>
                <a:extLst>
                  <a:ext uri="{0D108BD9-81ED-4DB2-BD59-A6C34878D82A}">
                    <a16:rowId xmlns:a16="http://schemas.microsoft.com/office/drawing/2014/main" val="1804475977"/>
                  </a:ext>
                </a:extLst>
              </a:tr>
              <a:tr h="72771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6</a:t>
                      </a:r>
                    </a:p>
                    <a:p>
                      <a:endParaRPr lang="en-GB"/>
                    </a:p>
                  </a:txBody>
                  <a:tcPr/>
                </a:tc>
                <a:tc>
                  <a:txBody>
                    <a:bodyPr/>
                    <a:lstStyle/>
                    <a:p>
                      <a:r>
                        <a:rPr lang="en-GB" dirty="0"/>
                        <a:t>On a beam of light(narrative non-fiction)</a:t>
                      </a:r>
                    </a:p>
                    <a:p>
                      <a:pPr lvl="0">
                        <a:buNone/>
                      </a:pPr>
                      <a:r>
                        <a:rPr lang="en-GB" dirty="0"/>
                        <a:t>The parts of the eye (non-fiction)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Week 5</a:t>
                      </a:r>
                    </a:p>
                  </a:txBody>
                  <a:tcPr/>
                </a:tc>
                <a:tc>
                  <a:txBody>
                    <a:bodyPr/>
                    <a:lstStyle/>
                    <a:p>
                      <a:r>
                        <a:rPr lang="en-GB" dirty="0" err="1"/>
                        <a:t>Nevermoore</a:t>
                      </a:r>
                      <a:r>
                        <a:rPr lang="en-GB" dirty="0"/>
                        <a:t> (fiction)</a:t>
                      </a:r>
                    </a:p>
                  </a:txBody>
                  <a:tcPr/>
                </a:tc>
                <a:extLst>
                  <a:ext uri="{0D108BD9-81ED-4DB2-BD59-A6C34878D82A}">
                    <a16:rowId xmlns:a16="http://schemas.microsoft.com/office/drawing/2014/main" val="54434686"/>
                  </a:ext>
                </a:extLst>
              </a:tr>
              <a:tr h="557395">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check that the book makes sense to them, discussing their understanding and exploring the meaning of words in context</a:t>
                      </a:r>
                    </a:p>
                    <a:p>
                      <a:pPr lvl="0">
                        <a:buNone/>
                      </a:pPr>
                      <a:r>
                        <a:rPr lang="en-GB" sz="1200" b="0" i="0" u="none" strike="noStrike" noProof="0" dirty="0">
                          <a:solidFill>
                            <a:srgbClr val="000000"/>
                          </a:solidFill>
                          <a:latin typeface="Calibri"/>
                        </a:rPr>
                        <a:t>To explain and discuss their understanding of what they have read, including through formal presentations and debates, maintaining a focus on the topic and using notes where necessary</a:t>
                      </a:r>
                    </a:p>
                    <a:p>
                      <a:pPr lvl="0">
                        <a:buNone/>
                      </a:pPr>
                      <a:r>
                        <a:rPr lang="en-GB" sz="1200" b="0" i="0" u="none" strike="noStrike" noProof="0" dirty="0">
                          <a:solidFill>
                            <a:srgbClr val="000000"/>
                          </a:solidFill>
                          <a:latin typeface="Calibri"/>
                        </a:rPr>
                        <a:t>To retrieve and record from non-fiction</a:t>
                      </a:r>
                    </a:p>
                    <a:p>
                      <a:pPr lvl="0">
                        <a:buNone/>
                      </a:pPr>
                      <a:r>
                        <a:rPr lang="en-GB" sz="1200" b="0" i="0" u="none" strike="noStrike" noProof="0" dirty="0">
                          <a:solidFill>
                            <a:srgbClr val="000000"/>
                          </a:solidFill>
                          <a:latin typeface="Calibri"/>
                        </a:rPr>
                        <a:t>To distinguish between fact and opinion</a:t>
                      </a:r>
                    </a:p>
                    <a:p>
                      <a:pPr lvl="0">
                        <a:buNone/>
                      </a:pPr>
                      <a:r>
                        <a:rPr lang="en-GB" sz="1200" b="0" i="0" u="none" strike="noStrike" noProof="0" dirty="0">
                          <a:solidFill>
                            <a:srgbClr val="000000"/>
                          </a:solidFill>
                          <a:latin typeface="Calibri"/>
                        </a:rPr>
                        <a:t>To provide justified reasoning for views</a:t>
                      </a:r>
                    </a:p>
                  </a:txBody>
                  <a:tcPr/>
                </a:tc>
                <a:tc vMerge="1">
                  <a:txBody>
                    <a:bodyPr/>
                    <a:lstStyle/>
                    <a:p>
                      <a:endParaRPr lang="en-GB"/>
                    </a:p>
                  </a:txBody>
                  <a:tcPr/>
                </a:tc>
                <a:tc>
                  <a:txBody>
                    <a:bodyPr/>
                    <a:lstStyle/>
                    <a:p>
                      <a:pPr lvl="0">
                        <a:buNone/>
                      </a:pPr>
                      <a:r>
                        <a:rPr lang="en-GB" sz="1200" b="0" i="0" u="none" strike="noStrike" noProof="0" dirty="0">
                          <a:solidFill>
                            <a:srgbClr val="000000"/>
                          </a:solidFill>
                          <a:latin typeface="Calibri"/>
                        </a:rPr>
                        <a:t>To predict what might happen from details stated and implied</a:t>
                      </a:r>
                    </a:p>
                    <a:p>
                      <a:pPr lvl="0">
                        <a:buNone/>
                      </a:pPr>
                      <a:r>
                        <a:rPr lang="en-GB" sz="1200" b="0" i="0" u="none" strike="noStrike" noProof="0" dirty="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dirty="0">
                          <a:solidFill>
                            <a:srgbClr val="000000"/>
                          </a:solidFill>
                          <a:latin typeface="Calibri"/>
                        </a:rPr>
                        <a:t>To discuss and evaluate how authors use language, including figurative language, considering the impact on the reader  </a:t>
                      </a:r>
                    </a:p>
                    <a:p>
                      <a:pPr lvl="0">
                        <a:buNone/>
                      </a:pPr>
                      <a:r>
                        <a:rPr lang="en-GB" sz="1200" b="0" i="0" u="none" strike="noStrike" noProof="0" dirty="0">
                          <a:solidFill>
                            <a:srgbClr val="000000"/>
                          </a:solidFill>
                          <a:latin typeface="Calibri"/>
                        </a:rPr>
                        <a:t>To summarise from more than 1 paragraph</a:t>
                      </a:r>
                    </a:p>
                  </a:txBody>
                  <a:tcPr/>
                </a:tc>
                <a:extLst>
                  <a:ext uri="{0D108BD9-81ED-4DB2-BD59-A6C34878D82A}">
                    <a16:rowId xmlns:a16="http://schemas.microsoft.com/office/drawing/2014/main" val="2016320638"/>
                  </a:ext>
                </a:extLst>
              </a:tr>
            </a:tbl>
          </a:graphicData>
        </a:graphic>
      </p:graphicFrame>
    </p:spTree>
    <p:extLst>
      <p:ext uri="{BB962C8B-B14F-4D97-AF65-F5344CB8AC3E}">
        <p14:creationId xmlns:p14="http://schemas.microsoft.com/office/powerpoint/2010/main" val="670535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860668249"/>
              </p:ext>
            </p:extLst>
          </p:nvPr>
        </p:nvGraphicFramePr>
        <p:xfrm>
          <a:off x="0" y="0"/>
          <a:ext cx="12146060" cy="6857997"/>
        </p:xfrm>
        <a:graphic>
          <a:graphicData uri="http://schemas.openxmlformats.org/drawingml/2006/table">
            <a:tbl>
              <a:tblPr>
                <a:tableStyleId>{69C7853C-536D-4A76-A0AE-DD22124D55A5}</a:tableStyleId>
              </a:tblPr>
              <a:tblGrid>
                <a:gridCol w="6953700">
                  <a:extLst>
                    <a:ext uri="{9D8B030D-6E8A-4147-A177-3AD203B41FA5}">
                      <a16:colId xmlns:a16="http://schemas.microsoft.com/office/drawing/2014/main" val="2231689394"/>
                    </a:ext>
                  </a:extLst>
                </a:gridCol>
                <a:gridCol w="519236">
                  <a:extLst>
                    <a:ext uri="{9D8B030D-6E8A-4147-A177-3AD203B41FA5}">
                      <a16:colId xmlns:a16="http://schemas.microsoft.com/office/drawing/2014/main" val="3943300594"/>
                    </a:ext>
                  </a:extLst>
                </a:gridCol>
                <a:gridCol w="519236">
                  <a:extLst>
                    <a:ext uri="{9D8B030D-6E8A-4147-A177-3AD203B41FA5}">
                      <a16:colId xmlns:a16="http://schemas.microsoft.com/office/drawing/2014/main" val="3328274532"/>
                    </a:ext>
                  </a:extLst>
                </a:gridCol>
                <a:gridCol w="519236">
                  <a:extLst>
                    <a:ext uri="{9D8B030D-6E8A-4147-A177-3AD203B41FA5}">
                      <a16:colId xmlns:a16="http://schemas.microsoft.com/office/drawing/2014/main" val="75750837"/>
                    </a:ext>
                  </a:extLst>
                </a:gridCol>
                <a:gridCol w="519236">
                  <a:extLst>
                    <a:ext uri="{9D8B030D-6E8A-4147-A177-3AD203B41FA5}">
                      <a16:colId xmlns:a16="http://schemas.microsoft.com/office/drawing/2014/main" val="4263156327"/>
                    </a:ext>
                  </a:extLst>
                </a:gridCol>
                <a:gridCol w="519236">
                  <a:extLst>
                    <a:ext uri="{9D8B030D-6E8A-4147-A177-3AD203B41FA5}">
                      <a16:colId xmlns:a16="http://schemas.microsoft.com/office/drawing/2014/main" val="2347812215"/>
                    </a:ext>
                  </a:extLst>
                </a:gridCol>
                <a:gridCol w="519236">
                  <a:extLst>
                    <a:ext uri="{9D8B030D-6E8A-4147-A177-3AD203B41FA5}">
                      <a16:colId xmlns:a16="http://schemas.microsoft.com/office/drawing/2014/main" val="3642781609"/>
                    </a:ext>
                  </a:extLst>
                </a:gridCol>
                <a:gridCol w="519236">
                  <a:extLst>
                    <a:ext uri="{9D8B030D-6E8A-4147-A177-3AD203B41FA5}">
                      <a16:colId xmlns:a16="http://schemas.microsoft.com/office/drawing/2014/main" val="3438074016"/>
                    </a:ext>
                  </a:extLst>
                </a:gridCol>
                <a:gridCol w="519236">
                  <a:extLst>
                    <a:ext uri="{9D8B030D-6E8A-4147-A177-3AD203B41FA5}">
                      <a16:colId xmlns:a16="http://schemas.microsoft.com/office/drawing/2014/main" val="2205537914"/>
                    </a:ext>
                  </a:extLst>
                </a:gridCol>
                <a:gridCol w="519236">
                  <a:extLst>
                    <a:ext uri="{9D8B030D-6E8A-4147-A177-3AD203B41FA5}">
                      <a16:colId xmlns:a16="http://schemas.microsoft.com/office/drawing/2014/main" val="340030408"/>
                    </a:ext>
                  </a:extLst>
                </a:gridCol>
                <a:gridCol w="519236">
                  <a:extLst>
                    <a:ext uri="{9D8B030D-6E8A-4147-A177-3AD203B41FA5}">
                      <a16:colId xmlns:a16="http://schemas.microsoft.com/office/drawing/2014/main" val="1893871232"/>
                    </a:ext>
                  </a:extLst>
                </a:gridCol>
              </a:tblGrid>
              <a:tr h="273949">
                <a:tc gridSpan="11">
                  <a:txBody>
                    <a:bodyPr/>
                    <a:lstStyle/>
                    <a:p>
                      <a:pPr algn="ctr" fontAlgn="b"/>
                      <a:r>
                        <a:rPr lang="en-GB" sz="1400" b="1" u="none" strike="noStrike">
                          <a:solidFill>
                            <a:srgbClr val="000000"/>
                          </a:solidFill>
                          <a:effectLst/>
                        </a:rPr>
                        <a:t>NNC Year 6 Reading Comprehension Objectives SPRING</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3949">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i="0" u="none" strike="noStrike">
                          <a:solidFill>
                            <a:srgbClr val="000000"/>
                          </a:solidFill>
                          <a:effectLst/>
                          <a:latin typeface="Calibri"/>
                        </a:rPr>
                        <a:t>W4</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W5</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769177059"/>
                  </a:ext>
                </a:extLst>
              </a:tr>
              <a:tr h="697871">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u="none" strike="noStrike">
                          <a:effectLst/>
                        </a:rPr>
                        <a:t> x</a:t>
                      </a:r>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u="none" strike="noStrike">
                          <a:effectLst/>
                        </a:rPr>
                        <a:t>x </a:t>
                      </a:r>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4237700874"/>
                  </a:ext>
                </a:extLst>
              </a:tr>
              <a:tr h="235411">
                <a:tc>
                  <a:txBody>
                    <a:bodyPr/>
                    <a:lstStyle/>
                    <a:p>
                      <a:pPr algn="l" fontAlgn="b"/>
                      <a:r>
                        <a:rPr lang="en-GB" sz="1200" u="none" strike="noStrike">
                          <a:effectLst/>
                        </a:rPr>
                        <a:t>*recommend books that they have read to their peers, giving reasons for their choices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779066050"/>
                  </a:ext>
                </a:extLst>
              </a:tr>
              <a:tr h="235411">
                <a:tc>
                  <a:txBody>
                    <a:bodyPr/>
                    <a:lstStyle/>
                    <a:p>
                      <a:pPr algn="l" fontAlgn="b"/>
                      <a:r>
                        <a:rPr lang="en-GB" sz="1200" u="none" strike="noStrike">
                          <a:effectLst/>
                        </a:rPr>
                        <a:t>*identify and discuss themes and conventions in and across a wide range of writing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u="none" strike="noStrike">
                          <a:effectLst/>
                        </a:rPr>
                        <a:t> x</a:t>
                      </a:r>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025139843"/>
                  </a:ext>
                </a:extLst>
              </a:tr>
              <a:tr h="466640">
                <a:tc>
                  <a:txBody>
                    <a:bodyPr/>
                    <a:lstStyle/>
                    <a:p>
                      <a:pPr algn="l" fontAlgn="b"/>
                      <a:r>
                        <a:rPr lang="en-GB" sz="1200" u="none" strike="noStrike">
                          <a:effectLst/>
                        </a:rPr>
                        <a:t>*make comparisons within and across books (e.g between characters, settings, themes, conventions, viewpoints)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u="none" strike="noStrike">
                          <a:effectLst/>
                        </a:rPr>
                        <a:t>x </a:t>
                      </a:r>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618343733"/>
                  </a:ext>
                </a:extLst>
              </a:tr>
              <a:tr h="235411">
                <a:tc>
                  <a:txBody>
                    <a:bodyPr/>
                    <a:lstStyle/>
                    <a:p>
                      <a:pPr algn="l" fontAlgn="b"/>
                      <a:r>
                        <a:rPr lang="en-GB" sz="1200" u="none" strike="noStrike">
                          <a:effectLst/>
                        </a:rPr>
                        <a:t>*learn a wider range of poetry by heart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150229430"/>
                  </a:ext>
                </a:extLst>
              </a:tr>
              <a:tr h="466640">
                <a:tc>
                  <a:txBody>
                    <a:bodyPr/>
                    <a:lstStyle/>
                    <a:p>
                      <a:pPr algn="l" fontAlgn="b"/>
                      <a:r>
                        <a:rPr lang="en-GB" sz="1200" u="none" strike="noStrike">
                          <a:effectLst/>
                        </a:rPr>
                        <a:t>*prepare poems and plays to read aloud and to perform, showing understanding through intonation, tone and volume so that the meaning is clear to an audience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042018397"/>
                  </a:ext>
                </a:extLst>
              </a:tr>
              <a:tr h="466640">
                <a:tc>
                  <a:txBody>
                    <a:bodyPr/>
                    <a:lstStyle/>
                    <a:p>
                      <a:pPr algn="l" fontAlgn="b"/>
                      <a:r>
                        <a:rPr lang="en-GB" sz="1200" u="none" strike="noStrike">
                          <a:effectLst/>
                        </a:rPr>
                        <a:t>*check that the book makes sense to them, discussing their understanding and exploring the meaning of words in context (e.g. trying out synonyms to check meaning)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570737116"/>
                  </a:ext>
                </a:extLst>
              </a:tr>
              <a:tr h="466640">
                <a:tc>
                  <a:txBody>
                    <a:bodyPr/>
                    <a:lstStyle/>
                    <a:p>
                      <a:pPr algn="l" fontAlgn="b"/>
                      <a:r>
                        <a:rPr lang="en-GB" sz="1200" u="none" strike="noStrike">
                          <a:effectLst/>
                        </a:rPr>
                        <a:t>*draw inferences such as inferring characters' feelings, thoughts and motives from their actions, and justifying inferences with evidence ("I think...because in the text....")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u="none" strike="noStrike">
                          <a:effectLst/>
                        </a:rPr>
                        <a:t>x </a:t>
                      </a:r>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3020688995"/>
                  </a:ext>
                </a:extLst>
              </a:tr>
              <a:tr h="235411">
                <a:tc>
                  <a:txBody>
                    <a:bodyPr/>
                    <a:lstStyle/>
                    <a:p>
                      <a:pPr algn="l" fontAlgn="b"/>
                      <a:r>
                        <a:rPr lang="en-GB" sz="1200" u="none" strike="noStrike">
                          <a:effectLst/>
                        </a:rPr>
                        <a:t>*predict what might happen from details stated and implied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u="none" strike="noStrike">
                          <a:effectLst/>
                        </a:rPr>
                        <a:t> x</a:t>
                      </a:r>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101727330"/>
                  </a:ext>
                </a:extLst>
              </a:tr>
              <a:tr h="466640">
                <a:tc>
                  <a:txBody>
                    <a:bodyPr/>
                    <a:lstStyle/>
                    <a:p>
                      <a:pPr algn="l" fontAlgn="b"/>
                      <a:r>
                        <a:rPr lang="en-GB" sz="1200" u="none" strike="noStrike">
                          <a:effectLst/>
                        </a:rPr>
                        <a:t>*summarise the main ideas drawn from more than 1 paragraph, identifying key details that support the main ideas (e.g. words and phrases that exemplify the main idea)</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u="none" strike="noStrike">
                          <a:effectLst/>
                        </a:rPr>
                        <a:t> x</a:t>
                      </a:r>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3883292804"/>
                  </a:ext>
                </a:extLst>
              </a:tr>
              <a:tr h="466640">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400" b="1" u="none" strike="noStrike">
                          <a:effectLst/>
                        </a:rPr>
                        <a:t> x</a:t>
                      </a:r>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3175903371"/>
                  </a:ext>
                </a:extLst>
              </a:tr>
              <a:tr h="69787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u="none" strike="noStrike">
                          <a:effectLst/>
                        </a:rPr>
                        <a:t>x </a:t>
                      </a:r>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1267445767"/>
                  </a:ext>
                </a:extLst>
              </a:tr>
              <a:tr h="235411">
                <a:tc>
                  <a:txBody>
                    <a:bodyPr/>
                    <a:lstStyle/>
                    <a:p>
                      <a:pPr algn="l" fontAlgn="b"/>
                      <a:r>
                        <a:rPr lang="en-GB" sz="1200" u="none" strike="noStrike">
                          <a:effectLst/>
                        </a:rPr>
                        <a:t>*distinguish between statements of fact and opinion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650155723"/>
                  </a:ext>
                </a:extLst>
              </a:tr>
              <a:tr h="235411">
                <a:tc>
                  <a:txBody>
                    <a:bodyPr/>
                    <a:lstStyle/>
                    <a:p>
                      <a:pPr algn="l" fontAlgn="b"/>
                      <a:r>
                        <a:rPr lang="en-GB" sz="1200" u="none" strike="noStrike">
                          <a:effectLst/>
                        </a:rPr>
                        <a:t>*retrieve, record and present information from non-fiction</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20424749"/>
                  </a:ext>
                </a:extLst>
              </a:tr>
              <a:tr h="466640">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248149095"/>
                  </a:ext>
                </a:extLst>
              </a:tr>
              <a:tr h="235411">
                <a:tc>
                  <a:txBody>
                    <a:bodyPr/>
                    <a:lstStyle/>
                    <a:p>
                      <a:pPr algn="l" fontAlgn="b"/>
                      <a:r>
                        <a:rPr lang="en-GB" sz="1200" u="none" strike="noStrike">
                          <a:effectLst/>
                        </a:rPr>
                        <a:t>*provide reasoned justifications for their views.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r>
                        <a:rPr lang="en-GB" sz="1400" b="1" i="0" u="none" strike="noStrike">
                          <a:solidFill>
                            <a:srgbClr val="000000"/>
                          </a:solidFill>
                          <a:effectLst/>
                          <a:latin typeface="Calibri"/>
                        </a:rPr>
                        <a:t>x</a:t>
                      </a: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tc>
                  <a:txBody>
                    <a:bodyPr/>
                    <a:lstStyle/>
                    <a:p>
                      <a:pPr algn="ctr" fontAlgn="b"/>
                      <a:endParaRPr lang="en-GB" sz="1400" b="1"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4121739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760008247"/>
              </p:ext>
            </p:extLst>
          </p:nvPr>
        </p:nvGraphicFramePr>
        <p:xfrm>
          <a:off x="0" y="0"/>
          <a:ext cx="12191998" cy="6876783"/>
        </p:xfrm>
        <a:graphic>
          <a:graphicData uri="http://schemas.openxmlformats.org/drawingml/2006/table">
            <a:tbl>
              <a:tblPr firstRow="1" bandRow="1">
                <a:tableStyleId>{073A0DAA-6AF3-43AB-8588-CEC1D06C72B9}</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777586">
                <a:tc>
                  <a:txBody>
                    <a:bodyPr/>
                    <a:lstStyle/>
                    <a:p>
                      <a:r>
                        <a:rPr lang="en-GB"/>
                        <a:t>Year 6 Summer Term 1</a:t>
                      </a:r>
                    </a:p>
                    <a:p>
                      <a:pPr lvl="0">
                        <a:buNone/>
                      </a:pPr>
                      <a:r>
                        <a:rPr lang="en-GB" sz="1800" b="1" i="0" u="none" strike="noStrike" noProof="0">
                          <a:solidFill>
                            <a:srgbClr val="FFFFFF"/>
                          </a:solidFill>
                          <a:latin typeface="Calibri"/>
                        </a:rPr>
                        <a:t>Class read aloud</a:t>
                      </a:r>
                      <a:endParaRPr lang="en-GB"/>
                    </a:p>
                  </a:txBody>
                  <a:tcPr/>
                </a:tc>
                <a:tc>
                  <a:txBody>
                    <a:bodyPr/>
                    <a:lstStyle/>
                    <a:p>
                      <a:r>
                        <a:rPr lang="en-GB"/>
                        <a:t>Year 6 Summer Term 2</a:t>
                      </a:r>
                    </a:p>
                    <a:p>
                      <a:pPr lvl="0">
                        <a:buNone/>
                      </a:pPr>
                      <a:r>
                        <a:rPr lang="en-GB" sz="1800" b="1" i="0" u="none" strike="noStrike" noProof="0">
                          <a:solidFill>
                            <a:srgbClr val="FFFFFF"/>
                          </a:solidFill>
                          <a:latin typeface="Calibri"/>
                        </a:rPr>
                        <a:t>Class read aloud</a:t>
                      </a:r>
                      <a:endParaRPr lang="en-GB"/>
                    </a:p>
                  </a:txBody>
                  <a:tcPr/>
                </a:tc>
                <a:extLst>
                  <a:ext uri="{0D108BD9-81ED-4DB2-BD59-A6C34878D82A}">
                    <a16:rowId xmlns:a16="http://schemas.microsoft.com/office/drawing/2014/main" val="708244901"/>
                  </a:ext>
                </a:extLst>
              </a:tr>
              <a:tr h="6099197">
                <a:tc>
                  <a:txBody>
                    <a:bodyPr/>
                    <a:lstStyle/>
                    <a:p>
                      <a:pPr lvl="0">
                        <a:buNone/>
                      </a:pPr>
                      <a:endParaRPr lang="en-GB" sz="1800" b="0" i="0" u="none" strike="noStrike" noProof="0">
                        <a:latin typeface="Calibri"/>
                      </a:endParaRPr>
                    </a:p>
                  </a:txBody>
                  <a:tcPr/>
                </a:tc>
                <a:tc>
                  <a:txBody>
                    <a:bodyPr/>
                    <a:lstStyle/>
                    <a:p>
                      <a:pPr lvl="0">
                        <a:buNone/>
                      </a:pPr>
                      <a:endParaRPr lang="en-GB" sz="1800" b="0" i="0" u="none" strike="noStrike" noProof="0">
                        <a:latin typeface="Calibri"/>
                      </a:endParaRPr>
                    </a:p>
                  </a:txBody>
                  <a:tcPr/>
                </a:tc>
                <a:extLst>
                  <a:ext uri="{0D108BD9-81ED-4DB2-BD59-A6C34878D82A}">
                    <a16:rowId xmlns:a16="http://schemas.microsoft.com/office/drawing/2014/main" val="275707770"/>
                  </a:ext>
                </a:extLst>
              </a:tr>
            </a:tbl>
          </a:graphicData>
        </a:graphic>
      </p:graphicFrame>
      <p:pic>
        <p:nvPicPr>
          <p:cNvPr id="4" name="Picture 3" descr="A cover of a book&#10;&#10;Description automatically generated">
            <a:extLst>
              <a:ext uri="{FF2B5EF4-FFF2-40B4-BE49-F238E27FC236}">
                <a16:creationId xmlns:a16="http://schemas.microsoft.com/office/drawing/2014/main" id="{0BC38792-CED0-725A-F43A-EF4BFF48F461}"/>
              </a:ext>
            </a:extLst>
          </p:cNvPr>
          <p:cNvPicPr>
            <a:picLocks noChangeAspect="1"/>
          </p:cNvPicPr>
          <p:nvPr/>
        </p:nvPicPr>
        <p:blipFill>
          <a:blip r:embed="rId3"/>
          <a:stretch>
            <a:fillRect/>
          </a:stretch>
        </p:blipFill>
        <p:spPr>
          <a:xfrm>
            <a:off x="7310204" y="967687"/>
            <a:ext cx="3760757" cy="5750763"/>
          </a:xfrm>
          <a:prstGeom prst="rect">
            <a:avLst/>
          </a:prstGeom>
        </p:spPr>
      </p:pic>
      <p:pic>
        <p:nvPicPr>
          <p:cNvPr id="6" name="Picture 5" descr="A book cover with cartoon characters&#10;&#10;Description automatically generated">
            <a:extLst>
              <a:ext uri="{FF2B5EF4-FFF2-40B4-BE49-F238E27FC236}">
                <a16:creationId xmlns:a16="http://schemas.microsoft.com/office/drawing/2014/main" id="{78C81D09-CF9C-831D-753B-3FC6213D1CBF}"/>
              </a:ext>
            </a:extLst>
          </p:cNvPr>
          <p:cNvPicPr>
            <a:picLocks noChangeAspect="1"/>
          </p:cNvPicPr>
          <p:nvPr/>
        </p:nvPicPr>
        <p:blipFill>
          <a:blip r:embed="rId4"/>
          <a:stretch>
            <a:fillRect/>
          </a:stretch>
        </p:blipFill>
        <p:spPr>
          <a:xfrm>
            <a:off x="866110" y="960695"/>
            <a:ext cx="3971565" cy="5765321"/>
          </a:xfrm>
          <a:prstGeom prst="rect">
            <a:avLst/>
          </a:prstGeom>
        </p:spPr>
      </p:pic>
    </p:spTree>
    <p:extLst>
      <p:ext uri="{BB962C8B-B14F-4D97-AF65-F5344CB8AC3E}">
        <p14:creationId xmlns:p14="http://schemas.microsoft.com/office/powerpoint/2010/main" val="1443963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920485449"/>
              </p:ext>
            </p:extLst>
          </p:nvPr>
        </p:nvGraphicFramePr>
        <p:xfrm>
          <a:off x="0" y="0"/>
          <a:ext cx="12192000" cy="20173405"/>
        </p:xfrm>
        <a:graphic>
          <a:graphicData uri="http://schemas.openxmlformats.org/drawingml/2006/table">
            <a:tbl>
              <a:tblPr firstRow="1" bandRow="1">
                <a:tableStyleId>{073A0DAA-6AF3-43AB-8588-CEC1D06C72B9}</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latin typeface="Calibri"/>
                        </a:rPr>
                        <a:t>Year 6 Summer Term 1</a:t>
                      </a:r>
                    </a:p>
                  </a:txBody>
                  <a:tcPr/>
                </a:tc>
                <a:tc hMerge="1">
                  <a:txBody>
                    <a:bodyPr/>
                    <a:lstStyle/>
                    <a:p>
                      <a:endParaRPr lang="en-GB"/>
                    </a:p>
                  </a:txBody>
                  <a:tcPr/>
                </a:tc>
                <a:tc gridSpan="2">
                  <a:txBody>
                    <a:bodyPr/>
                    <a:lstStyle/>
                    <a:p>
                      <a:r>
                        <a:rPr lang="en-GB"/>
                        <a:t>Year 6 Summer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latin typeface="Calibri"/>
                        </a:rPr>
                        <a:t>Week 1</a:t>
                      </a:r>
                    </a:p>
                  </a:txBody>
                  <a:tcPr/>
                </a:tc>
                <a:tc>
                  <a:txBody>
                    <a:bodyPr/>
                    <a:lstStyle/>
                    <a:p>
                      <a:r>
                        <a:rPr lang="en-GB" sz="1800">
                          <a:latin typeface="Calibri"/>
                        </a:rPr>
                        <a:t>Macbeth (fiction)</a:t>
                      </a:r>
                    </a:p>
                  </a:txBody>
                  <a:tcPr/>
                </a:tc>
                <a:tc rowSpan="2">
                  <a:txBody>
                    <a:bodyPr/>
                    <a:lstStyle/>
                    <a:p>
                      <a:pPr lvl="0">
                        <a:buNone/>
                      </a:pPr>
                      <a:r>
                        <a:rPr lang="en-GB" sz="1800" b="0" i="0" u="none" strike="noStrike" noProof="0">
                          <a:solidFill>
                            <a:srgbClr val="000000"/>
                          </a:solidFill>
                          <a:latin typeface="Calibri"/>
                        </a:rPr>
                        <a:t>Week 1</a:t>
                      </a:r>
                      <a:endParaRPr lang="en-US"/>
                    </a:p>
                  </a:txBody>
                  <a:tcPr/>
                </a:tc>
                <a:tc>
                  <a:txBody>
                    <a:bodyPr/>
                    <a:lstStyle/>
                    <a:p>
                      <a:r>
                        <a:rPr lang="en-GB"/>
                        <a:t>Book of hopes (fiction and poetry)</a:t>
                      </a:r>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To increase their familiarity with a wide range of books, including myths, legends and traditional stories, modern fiction, fiction from our literary heritage, and books from other cultures and traditions</a:t>
                      </a:r>
                    </a:p>
                    <a:p>
                      <a:pPr lvl="0">
                        <a:buNone/>
                      </a:pPr>
                      <a:r>
                        <a:rPr lang="en-GB" sz="1200" b="0" i="0" u="none" strike="noStrike" noProof="0">
                          <a:solidFill>
                            <a:srgbClr val="000000"/>
                          </a:solidFill>
                          <a:latin typeface="Calibri"/>
                        </a:rPr>
                        <a:t>To identify and discuss themes and conventions in and across a wide range of writing</a:t>
                      </a:r>
                    </a:p>
                    <a:p>
                      <a:pPr lvl="0">
                        <a:buNone/>
                      </a:pPr>
                      <a:r>
                        <a:rPr lang="en-GB" sz="1200" b="0" i="0" u="none" strike="noStrike" noProof="0">
                          <a:solidFill>
                            <a:srgbClr val="000000"/>
                          </a:solidFill>
                          <a:latin typeface="Calibri"/>
                        </a:rPr>
                        <a:t>To check that the book makes sense to them, discussing their understanding and exploring the meaning of words in context </a:t>
                      </a:r>
                    </a:p>
                    <a:p>
                      <a:pPr lvl="0">
                        <a:buNone/>
                      </a:pPr>
                      <a:r>
                        <a:rPr lang="en-GB" sz="1200" b="0" i="0" u="none" strike="noStrike" noProof="0">
                          <a:solidFill>
                            <a:srgbClr val="000000"/>
                          </a:solidFill>
                          <a:latin typeface="Calibri"/>
                        </a:rPr>
                        <a:t>To draw inferences such as inferring characters' feelings, thoughts and motives from their actions, and justifying inferences with evidence </a:t>
                      </a:r>
                      <a:endParaRPr lang="en-GB"/>
                    </a:p>
                    <a:p>
                      <a:pPr lvl="0">
                        <a:buNone/>
                      </a:pPr>
                      <a:r>
                        <a:rPr lang="en-GB" sz="1200" b="0" i="0" u="none" strike="noStrike" noProof="0">
                          <a:solidFill>
                            <a:srgbClr val="000000"/>
                          </a:solidFill>
                          <a:latin typeface="Calibri"/>
                        </a:rPr>
                        <a:t>To discuss and evaluate how authors use language, including figurative language, considering the impact on the reader.</a:t>
                      </a:r>
                    </a:p>
                    <a:p>
                      <a:pPr lvl="0">
                        <a:buNone/>
                      </a:pPr>
                      <a:endParaRPr lang="en-GB" sz="1200" b="0" i="0" u="none" strike="noStrike" noProof="0">
                        <a:solidFill>
                          <a:srgbClr val="000000"/>
                        </a:solidFill>
                        <a:latin typeface="Calibri"/>
                      </a:endParaRPr>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To increase their familiarity with a wide range of books, including myths, legends and traditional stories, modern fiction, fiction from our literary heritage, and books from other cultures and traditions</a:t>
                      </a:r>
                    </a:p>
                    <a:p>
                      <a:pPr lvl="0">
                        <a:buNone/>
                      </a:pPr>
                      <a:r>
                        <a:rPr lang="en-GB" sz="1200" b="0" i="0" u="none" strike="noStrike" noProof="0">
                          <a:solidFill>
                            <a:srgbClr val="000000"/>
                          </a:solidFill>
                          <a:latin typeface="Calibri"/>
                        </a:rPr>
                        <a:t>To check that the book makes sense to them, discussing their understanding and exploring the meaning of words in context (e.g. trying out synonyms to check meaning)</a:t>
                      </a:r>
                    </a:p>
                    <a:p>
                      <a:pPr lvl="0">
                        <a:buNone/>
                      </a:pPr>
                      <a:r>
                        <a:rPr lang="en-GB" sz="1200" b="0" i="0" u="none" strike="noStrike" noProof="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a:solidFill>
                            <a:srgbClr val="000000"/>
                          </a:solidFill>
                          <a:latin typeface="Calibri"/>
                        </a:rPr>
                        <a:t>To predict what might happen from details stated and implied</a:t>
                      </a:r>
                    </a:p>
                    <a:p>
                      <a:pPr lvl="0">
                        <a:buNone/>
                      </a:pPr>
                      <a:r>
                        <a:rPr lang="en-GB" sz="1200" b="0" i="0" u="none" strike="noStrike" noProof="0">
                          <a:solidFill>
                            <a:srgbClr val="000000"/>
                          </a:solidFill>
                          <a:latin typeface="Calibri"/>
                        </a:rPr>
                        <a:t>To summarise the main ideas drawn from more than 1 paragraph, identifying key details that support the main ideas</a:t>
                      </a:r>
                      <a:endParaRPr lang="en-GB"/>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a:rPr>
                        <a:t>Week 2</a:t>
                      </a:r>
                    </a:p>
                  </a:txBody>
                  <a:tcPr/>
                </a:tc>
                <a:tc>
                  <a:txBody>
                    <a:bodyPr/>
                    <a:lstStyle/>
                    <a:p>
                      <a:r>
                        <a:rPr lang="en-GB">
                          <a:latin typeface="Calibri"/>
                        </a:rPr>
                        <a:t>Red blood cells/Preventing coronary heart disease (non-fiction)</a:t>
                      </a:r>
                    </a:p>
                  </a:txBody>
                  <a:tcPr/>
                </a:tc>
                <a:tc rowSpan="2">
                  <a:txBody>
                    <a:bodyPr/>
                    <a:lstStyle/>
                    <a:p>
                      <a:pPr marL="0" marR="0" lvl="0" indent="0" algn="l">
                        <a:lnSpc>
                          <a:spcPct val="100000"/>
                        </a:lnSpc>
                        <a:spcBef>
                          <a:spcPts val="0"/>
                        </a:spcBef>
                        <a:spcAft>
                          <a:spcPts val="0"/>
                        </a:spcAft>
                        <a:buNone/>
                      </a:pPr>
                      <a:r>
                        <a:rPr lang="en-GB" sz="1800" b="0" i="0" u="none" strike="noStrike" noProof="0">
                          <a:solidFill>
                            <a:srgbClr val="000000"/>
                          </a:solidFill>
                          <a:latin typeface="Calibri"/>
                        </a:rPr>
                        <a:t>Week 2</a:t>
                      </a:r>
                      <a:endParaRPr lang="en-US"/>
                    </a:p>
                  </a:txBody>
                  <a:tcPr/>
                </a:tc>
                <a:tc>
                  <a:txBody>
                    <a:bodyPr/>
                    <a:lstStyle/>
                    <a:p>
                      <a:r>
                        <a:rPr lang="en-GB"/>
                        <a:t>You are awesome (non-fiction)</a:t>
                      </a:r>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To distinguish between statements of fact and opinion </a:t>
                      </a:r>
                      <a:endParaRPr lang="en-US"/>
                    </a:p>
                    <a:p>
                      <a:pPr lvl="0">
                        <a:buNone/>
                      </a:pPr>
                      <a:r>
                        <a:rPr lang="en-GB" sz="1200" b="0" i="0" u="none" strike="noStrike" noProof="0">
                          <a:solidFill>
                            <a:srgbClr val="000000"/>
                          </a:solidFill>
                          <a:latin typeface="Calibri"/>
                        </a:rPr>
                        <a:t>To identify how language, structure and presentation contribute to meaning</a:t>
                      </a:r>
                    </a:p>
                    <a:p>
                      <a:pPr lvl="0">
                        <a:buNone/>
                      </a:pPr>
                      <a:r>
                        <a:rPr lang="en-GB" sz="1200" b="0" i="0" u="none" strike="noStrike" noProof="0">
                          <a:solidFill>
                            <a:srgbClr val="000000"/>
                          </a:solidFill>
                          <a:latin typeface="Calibri"/>
                        </a:rPr>
                        <a:t>To retrieve, record and present information from non-fiction</a:t>
                      </a:r>
                    </a:p>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p>
                    <a:p>
                      <a:pPr lvl="0">
                        <a:buNone/>
                      </a:pPr>
                      <a:r>
                        <a:rPr lang="en-GB" sz="1200" b="0" i="0" u="none" strike="noStrike" noProof="0">
                          <a:solidFill>
                            <a:srgbClr val="000000"/>
                          </a:solidFill>
                          <a:latin typeface="Calibri"/>
                        </a:rPr>
                        <a:t>To provide reasoned justifications for their views.</a:t>
                      </a:r>
                      <a:endParaRPr lang="en-GB"/>
                    </a:p>
                  </a:txBody>
                  <a:tcPr/>
                </a:tc>
                <a:tc vMerge="1">
                  <a:txBody>
                    <a:bodyPr/>
                    <a:lstStyle/>
                    <a:p>
                      <a:endParaRPr lang="en-GB"/>
                    </a:p>
                  </a:txBody>
                  <a:tcPr/>
                </a:tc>
                <a:tc>
                  <a:txBody>
                    <a:bodyPr/>
                    <a:lstStyle/>
                    <a:p>
                      <a:r>
                        <a:rPr lang="en-GB" sz="1100"/>
                        <a:t>To provide justified reasoning for views</a:t>
                      </a:r>
                    </a:p>
                    <a:p>
                      <a:pPr lvl="0">
                        <a:buNone/>
                      </a:pPr>
                      <a:r>
                        <a:rPr lang="en-GB" sz="1100"/>
                        <a:t>To distinguish between fact and opinion</a:t>
                      </a:r>
                    </a:p>
                    <a:p>
                      <a:pPr lvl="0">
                        <a:buNone/>
                      </a:pPr>
                      <a:r>
                        <a:rPr lang="en-GB" sz="1100"/>
                        <a:t>To discuss how language, presentation and structure contribute to meaning</a:t>
                      </a:r>
                    </a:p>
                    <a:p>
                      <a:pPr lvl="0">
                        <a:buNone/>
                      </a:pPr>
                      <a:r>
                        <a:rPr lang="en-GB" sz="1100" b="0" i="0" u="none" strike="noStrike" noProof="0">
                          <a:solidFill>
                            <a:srgbClr val="000000"/>
                          </a:solidFill>
                          <a:latin typeface="Calibri"/>
                        </a:rPr>
                        <a:t>To explain and discuss their understanding of what they have read, including through formal presentations and debates, maintaining a focus on the topic and using notes where necessary</a:t>
                      </a:r>
                      <a:endParaRPr lang="en-GB" sz="1100"/>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a:rPr>
                        <a:t>Week 3</a:t>
                      </a:r>
                    </a:p>
                    <a:p>
                      <a:endParaRPr lang="en-GB">
                        <a:latin typeface="Calibri"/>
                      </a:endParaRPr>
                    </a:p>
                  </a:txBody>
                  <a:tcPr/>
                </a:tc>
                <a:tc>
                  <a:txBody>
                    <a:bodyPr/>
                    <a:lstStyle/>
                    <a:p>
                      <a:r>
                        <a:rPr lang="en-GB">
                          <a:latin typeface="Calibri"/>
                        </a:rPr>
                        <a:t>Holes by Louis Sachar (fiction)</a:t>
                      </a:r>
                    </a:p>
                  </a:txBody>
                  <a:tcPr/>
                </a:tc>
                <a:tc rowSpan="2">
                  <a:txBody>
                    <a:bodyPr/>
                    <a:lstStyle/>
                    <a:p>
                      <a:pPr marL="0" marR="0" lvl="0" indent="0" algn="l">
                        <a:lnSpc>
                          <a:spcPct val="100000"/>
                        </a:lnSpc>
                        <a:spcBef>
                          <a:spcPts val="0"/>
                        </a:spcBef>
                        <a:spcAft>
                          <a:spcPts val="0"/>
                        </a:spcAft>
                        <a:buNone/>
                      </a:pPr>
                      <a:r>
                        <a:rPr lang="en-GB" sz="1800" b="0" i="0" u="none" strike="noStrike" noProof="0">
                          <a:solidFill>
                            <a:srgbClr val="000000"/>
                          </a:solidFill>
                          <a:latin typeface="Calibri"/>
                        </a:rPr>
                        <a:t>Week 3</a:t>
                      </a:r>
                      <a:endParaRPr lang="en-US" sz="1800" b="0" i="0" u="none" strike="noStrike" noProof="0">
                        <a:solidFill>
                          <a:srgbClr val="000000"/>
                        </a:solidFill>
                        <a:latin typeface="Calibri"/>
                      </a:endParaRPr>
                    </a:p>
                    <a:p>
                      <a:pPr lvl="0">
                        <a:buNone/>
                      </a:pPr>
                      <a:endParaRPr lang="en-GB" sz="1800" b="0" i="0" u="none" strike="noStrike" noProof="0">
                        <a:solidFill>
                          <a:srgbClr val="000000"/>
                        </a:solidFill>
                        <a:latin typeface="Calibri"/>
                      </a:endParaRPr>
                    </a:p>
                    <a:p>
                      <a:pPr marL="0" marR="0" lvl="0" indent="0" algn="l" defTabSz="914400">
                        <a:lnSpc>
                          <a:spcPct val="100000"/>
                        </a:lnSpc>
                        <a:spcBef>
                          <a:spcPts val="0"/>
                        </a:spcBef>
                        <a:spcAft>
                          <a:spcPts val="0"/>
                        </a:spcAft>
                        <a:buClrTx/>
                        <a:buSzTx/>
                        <a:buFontTx/>
                        <a:buNone/>
                        <a:tabLst/>
                        <a:defRPr/>
                      </a:pPr>
                      <a:endParaRPr lang="en-GB"/>
                    </a:p>
                  </a:txBody>
                  <a:tcPr/>
                </a:tc>
                <a:tc>
                  <a:txBody>
                    <a:bodyPr/>
                    <a:lstStyle/>
                    <a:p>
                      <a:r>
                        <a:rPr lang="en-GB" err="1"/>
                        <a:t>Silverfin</a:t>
                      </a:r>
                      <a:r>
                        <a:rPr lang="en-GB"/>
                        <a:t> (fiction)</a:t>
                      </a:r>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To predict what might happen from details stated and implied</a:t>
                      </a:r>
                      <a:endParaRPr lang="en-US"/>
                    </a:p>
                    <a:p>
                      <a:pPr lvl="0">
                        <a:buNone/>
                      </a:pPr>
                      <a:r>
                        <a:rPr lang="en-GB" sz="1200" b="0" i="0" u="none" strike="noStrike" noProof="0">
                          <a:solidFill>
                            <a:srgbClr val="000000"/>
                          </a:solidFill>
                          <a:latin typeface="Calibri"/>
                        </a:rPr>
                        <a:t>To draw inferences such as inferring characters' feelings, thoughts and motives from their actions, and justifying inferences with evidence</a:t>
                      </a:r>
                    </a:p>
                    <a:p>
                      <a:pPr lvl="0">
                        <a:buNone/>
                      </a:pPr>
                      <a:r>
                        <a:rPr lang="en-GB" sz="1200" b="0" i="0" u="none" strike="noStrike" noProof="0">
                          <a:solidFill>
                            <a:srgbClr val="000000"/>
                          </a:solidFill>
                          <a:latin typeface="Calibri"/>
                        </a:rPr>
                        <a:t>To summarise the main ideas drawn from more than 1 paragraph, identifying key details that support the main ideas </a:t>
                      </a:r>
                      <a:endParaRPr lang="en-GB"/>
                    </a:p>
                    <a:p>
                      <a:pPr lvl="0">
                        <a:buNone/>
                      </a:pPr>
                      <a:r>
                        <a:rPr lang="en-GB" sz="1200" b="0" i="0" u="none" strike="noStrike" noProof="0">
                          <a:solidFill>
                            <a:srgbClr val="000000"/>
                          </a:solidFill>
                          <a:latin typeface="Calibri"/>
                        </a:rPr>
                        <a:t>To discuss and evaluate how authors use language, including figurative language, considering the impact on the reader </a:t>
                      </a:r>
                      <a:endParaRPr lang="en-GB"/>
                    </a:p>
                    <a:p>
                      <a:pPr lvl="0">
                        <a:buNone/>
                      </a:pPr>
                      <a:r>
                        <a:rPr lang="en-GB" sz="1200" b="0" i="0" u="none" strike="noStrike" noProof="0">
                          <a:solidFill>
                            <a:srgbClr val="000000"/>
                          </a:solidFill>
                          <a:latin typeface="Calibri"/>
                        </a:rPr>
                        <a:t>To provide reasoned justifications for their views.</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To increase their familiarity with a wide range of books, including myths, legends and traditional stories, modern fiction, fiction from our literary heritage, and books from other cultures and traditions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check that the book makes sense to them, discussing their understanding and exploring the meaning of words in context (e.g. trying out synonyms to check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draw inferences such as inferring characters' feelings, thoughts and motives from their actions, and justifying inferences with evidence</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predict what might happen from details stated and implied</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summarise the main ideas drawn from more than 1 paragraph, identifying key details that support the main ideas</a:t>
                      </a:r>
                      <a:endParaRPr lang="en-GB"/>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a:rPr>
                        <a:t>Week 4</a:t>
                      </a:r>
                    </a:p>
                    <a:p>
                      <a:endParaRPr lang="en-GB">
                        <a:latin typeface="Calibri"/>
                      </a:endParaRPr>
                    </a:p>
                  </a:txBody>
                  <a:tcPr/>
                </a:tc>
                <a:tc>
                  <a:txBody>
                    <a:bodyPr/>
                    <a:lstStyle/>
                    <a:p>
                      <a:pPr lvl="0">
                        <a:buNone/>
                      </a:pPr>
                      <a:r>
                        <a:rPr lang="en-GB" sz="1800" b="0" i="0" u="none" strike="noStrike" noProof="0">
                          <a:solidFill>
                            <a:srgbClr val="000000"/>
                          </a:solidFill>
                          <a:latin typeface="Calibri"/>
                        </a:rPr>
                        <a:t>Representations of Diego Maradona and Mia Hamm</a:t>
                      </a:r>
                    </a:p>
                    <a:p>
                      <a:pPr lvl="0">
                        <a:buNone/>
                      </a:pPr>
                      <a:r>
                        <a:rPr lang="en-GB" sz="1800" b="0" i="0" u="none" strike="noStrike" noProof="0">
                          <a:solidFill>
                            <a:srgbClr val="000000"/>
                          </a:solidFill>
                          <a:latin typeface="Calibri"/>
                        </a:rPr>
                        <a:t>Media Representations of Kate Middleton and Meghan Markle (non fiction</a:t>
                      </a:r>
                    </a:p>
                  </a:txBody>
                  <a:tcPr/>
                </a:tc>
                <a:tc rowSpan="2">
                  <a:txBody>
                    <a:bodyPr/>
                    <a:lstStyle/>
                    <a:p>
                      <a:pPr marL="0" marR="0" lvl="0" indent="0" algn="l">
                        <a:lnSpc>
                          <a:spcPct val="100000"/>
                        </a:lnSpc>
                        <a:spcBef>
                          <a:spcPts val="0"/>
                        </a:spcBef>
                        <a:spcAft>
                          <a:spcPts val="0"/>
                        </a:spcAft>
                        <a:buNone/>
                      </a:pPr>
                      <a:r>
                        <a:rPr lang="en-GB" sz="1800" b="0" i="0" u="none" strike="noStrike" noProof="0">
                          <a:solidFill>
                            <a:srgbClr val="000000"/>
                          </a:solidFill>
                          <a:latin typeface="Calibri"/>
                        </a:rPr>
                        <a:t>Week 4</a:t>
                      </a:r>
                      <a:endParaRPr lang="en-US"/>
                    </a:p>
                  </a:txBody>
                  <a:tcPr/>
                </a:tc>
                <a:tc>
                  <a:txBody>
                    <a:bodyPr/>
                    <a:lstStyle/>
                    <a:p>
                      <a:r>
                        <a:rPr lang="en-GB"/>
                        <a:t>Mortal engines (fiction</a:t>
                      </a:r>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p>
                    <a:p>
                      <a:pPr lvl="0">
                        <a:buNone/>
                      </a:pPr>
                      <a:r>
                        <a:rPr lang="en-GB" sz="1200" b="0" i="0" u="none" strike="noStrike" noProof="0">
                          <a:solidFill>
                            <a:srgbClr val="000000"/>
                          </a:solidFill>
                          <a:latin typeface="Calibri"/>
                        </a:rPr>
                        <a:t>To retrieve, record and present information from non-fiction</a:t>
                      </a:r>
                    </a:p>
                    <a:p>
                      <a:pPr lvl="0">
                        <a:buNone/>
                      </a:pPr>
                      <a:r>
                        <a:rPr lang="en-GB" sz="1200" b="0" i="0" u="none" strike="noStrike" noProof="0">
                          <a:solidFill>
                            <a:srgbClr val="000000"/>
                          </a:solidFill>
                          <a:latin typeface="Calibri"/>
                        </a:rPr>
                        <a:t>To summarise the main ideas drawn from more than 1 paragraph, identifying key details that support the main ideas</a:t>
                      </a:r>
                    </a:p>
                    <a:p>
                      <a:pPr lvl="0">
                        <a:buNone/>
                      </a:pPr>
                      <a:r>
                        <a:rPr lang="en-GB" sz="1200" b="0" i="0" u="none" strike="noStrike" noProof="0">
                          <a:solidFill>
                            <a:srgbClr val="000000"/>
                          </a:solidFill>
                          <a:latin typeface="Calibri"/>
                        </a:rPr>
                        <a:t>To distinguish between statements of fact and opinion </a:t>
                      </a:r>
                    </a:p>
                    <a:p>
                      <a:pPr lvl="0">
                        <a:buNone/>
                      </a:pPr>
                      <a:r>
                        <a:rPr lang="en-GB" sz="1200" b="0" i="0" u="none" strike="noStrike" noProof="0">
                          <a:solidFill>
                            <a:srgbClr val="000000"/>
                          </a:solidFill>
                          <a:latin typeface="Calibri"/>
                        </a:rPr>
                        <a:t>To provide reasoned justifications for their views.</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To increase their familiarity with a wide range of books, including myths, legends and traditional stories, modern fiction, fiction from our literary heritage, and books from other cultures and traditions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identify and discuss themes and conventions in and across a wide range of writing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check that the book makes sense to them, discussing their understanding and exploring the meaning of words in context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draw inferences such as inferring characters' feelings, thoughts and motives from their actions, and justifying inferences with evidence </a:t>
                      </a:r>
                    </a:p>
                    <a:p>
                      <a:pPr lvl="0">
                        <a:buNone/>
                      </a:pPr>
                      <a:r>
                        <a:rPr lang="en-GB" sz="1200" b="0" i="0" u="none" strike="noStrike" noProof="0">
                          <a:solidFill>
                            <a:srgbClr val="000000"/>
                          </a:solidFill>
                          <a:latin typeface="Calibri"/>
                        </a:rPr>
                        <a:t>To discuss and evaluate how authors use language, including figurative language, considering the impact on the reader. To draw inferences</a:t>
                      </a:r>
                    </a:p>
                    <a:p>
                      <a:pPr lvl="0">
                        <a:buNone/>
                      </a:pPr>
                      <a:r>
                        <a:rPr lang="en-GB" sz="1200" b="0" i="0" u="none" strike="noStrike" noProof="0">
                          <a:solidFill>
                            <a:srgbClr val="000000"/>
                          </a:solidFill>
                          <a:latin typeface="Calibri"/>
                        </a:rPr>
                        <a:t>To summarise</a:t>
                      </a:r>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a:rPr>
                        <a:t>Week 5</a:t>
                      </a:r>
                    </a:p>
                    <a:p>
                      <a:endParaRPr lang="en-GB">
                        <a:latin typeface="Calibri"/>
                      </a:endParaRPr>
                    </a:p>
                  </a:txBody>
                  <a:tcPr/>
                </a:tc>
                <a:tc>
                  <a:txBody>
                    <a:bodyPr/>
                    <a:lstStyle/>
                    <a:p>
                      <a:pPr lvl="0">
                        <a:buNone/>
                      </a:pPr>
                      <a:r>
                        <a:rPr lang="en-GB" sz="1800" b="0" i="0" u="none" strike="noStrike" noProof="0">
                          <a:solidFill>
                            <a:srgbClr val="000000"/>
                          </a:solidFill>
                          <a:latin typeface="Calibri"/>
                        </a:rPr>
                        <a:t>The True Story Of The Three Little Pigs by Jon Scieszka (fiction)</a:t>
                      </a:r>
                    </a:p>
                  </a:txBody>
                  <a:tcPr/>
                </a:tc>
                <a:tc rowSpan="2">
                  <a:txBody>
                    <a:bodyPr/>
                    <a:lstStyle/>
                    <a:p>
                      <a:pPr marL="0" marR="0" lvl="0" indent="0" algn="l">
                        <a:lnSpc>
                          <a:spcPct val="100000"/>
                        </a:lnSpc>
                        <a:spcBef>
                          <a:spcPts val="0"/>
                        </a:spcBef>
                        <a:spcAft>
                          <a:spcPts val="0"/>
                        </a:spcAft>
                        <a:buNone/>
                      </a:pPr>
                      <a:r>
                        <a:rPr lang="en-GB" sz="1800" b="0" i="0" u="none" strike="noStrike" noProof="0">
                          <a:solidFill>
                            <a:srgbClr val="000000"/>
                          </a:solidFill>
                          <a:latin typeface="Calibri"/>
                        </a:rPr>
                        <a:t>Week 5</a:t>
                      </a:r>
                      <a:endParaRPr lang="en-US" sz="1800" b="0" i="0" u="none" strike="noStrike" noProof="0">
                        <a:solidFill>
                          <a:srgbClr val="000000"/>
                        </a:solidFill>
                        <a:latin typeface="Calibri"/>
                      </a:endParaRPr>
                    </a:p>
                    <a:p>
                      <a:pPr lvl="0">
                        <a:buNone/>
                      </a:pPr>
                      <a:endParaRPr lang="en-GB" sz="1800" b="0" i="0" u="none" strike="noStrike" noProof="0">
                        <a:solidFill>
                          <a:srgbClr val="000000"/>
                        </a:solidFill>
                        <a:latin typeface="Calibri"/>
                      </a:endParaRPr>
                    </a:p>
                    <a:p>
                      <a:pPr marL="0" marR="0" lvl="0" indent="0" algn="l" defTabSz="914400">
                        <a:lnSpc>
                          <a:spcPct val="100000"/>
                        </a:lnSpc>
                        <a:spcBef>
                          <a:spcPts val="0"/>
                        </a:spcBef>
                        <a:spcAft>
                          <a:spcPts val="0"/>
                        </a:spcAft>
                        <a:buClrTx/>
                        <a:buSzTx/>
                        <a:buFontTx/>
                        <a:buNone/>
                        <a:tabLst/>
                        <a:defRPr/>
                      </a:pPr>
                      <a:endParaRPr lang="en-GB"/>
                    </a:p>
                  </a:txBody>
                  <a:tcPr/>
                </a:tc>
                <a:tc>
                  <a:txBody>
                    <a:bodyPr/>
                    <a:lstStyle/>
                    <a:p>
                      <a:r>
                        <a:rPr lang="en-GB"/>
                        <a:t>History's mysteries (non fiction</a:t>
                      </a:r>
                      <a:endParaRPr lang="en-GB" err="1"/>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r>
                        <a:rPr lang="en-GB" sz="1100">
                          <a:latin typeface="Calibri"/>
                        </a:rPr>
                        <a:t>To discuss themes and conventions</a:t>
                      </a:r>
                    </a:p>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p>
                    <a:p>
                      <a:pPr lvl="0">
                        <a:buNone/>
                      </a:pPr>
                      <a:r>
                        <a:rPr lang="en-GB" sz="1200" b="0" i="0" u="none" strike="noStrike" noProof="0">
                          <a:solidFill>
                            <a:srgbClr val="000000"/>
                          </a:solidFill>
                          <a:latin typeface="Calibri"/>
                        </a:rPr>
                        <a:t>To identify how language, structure and presentation contribute to meaning</a:t>
                      </a:r>
                    </a:p>
                    <a:p>
                      <a:pPr lvl="0">
                        <a:buNone/>
                      </a:pPr>
                      <a:r>
                        <a:rPr lang="en-GB" sz="1200" b="0" i="0" u="none" strike="noStrike" noProof="0">
                          <a:solidFill>
                            <a:srgbClr val="000000"/>
                          </a:solidFill>
                          <a:latin typeface="Calibri"/>
                        </a:rPr>
                        <a:t>To discuss and evaluate how authors use language, including figurative language, considering the impact on the reader</a:t>
                      </a:r>
                    </a:p>
                    <a:p>
                      <a:pPr lvl="0">
                        <a:buNone/>
                      </a:pPr>
                      <a:r>
                        <a:rPr lang="en-GB" sz="1200" b="0" i="0" u="none" strike="noStrike" noProof="0">
                          <a:solidFill>
                            <a:srgbClr val="000000"/>
                          </a:solidFill>
                          <a:latin typeface="Calibri"/>
                        </a:rPr>
                        <a:t>To distinguish between statements of fact and opinion</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To distinguish between statements of fact and opinion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identify how language, structure and presentation contribute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retrieve, record and present information from non-fiction</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provide reasoned justifications for their views.</a:t>
                      </a:r>
                      <a:endParaRPr lang="en-GB"/>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a:rPr>
                        <a:t>Week 6</a:t>
                      </a:r>
                    </a:p>
                    <a:p>
                      <a:endParaRPr lang="en-GB">
                        <a:latin typeface="Calibri"/>
                      </a:endParaRPr>
                    </a:p>
                  </a:txBody>
                  <a:tcPr/>
                </a:tc>
                <a:tc>
                  <a:txBody>
                    <a:bodyPr/>
                    <a:lstStyle/>
                    <a:p>
                      <a:pPr lvl="0">
                        <a:buNone/>
                      </a:pPr>
                      <a:r>
                        <a:rPr lang="en-GB" sz="1800" b="0" i="0" u="none" strike="noStrike" noProof="0">
                          <a:solidFill>
                            <a:srgbClr val="000000"/>
                          </a:solidFill>
                          <a:latin typeface="Calibri"/>
                        </a:rPr>
                        <a:t>The risk factors of smoking (non-fiction)</a:t>
                      </a:r>
                      <a:endParaRPr lang="en-US">
                        <a:latin typeface="Calibri"/>
                      </a:endParaRPr>
                    </a:p>
                  </a:txBody>
                  <a:tcPr/>
                </a:tc>
                <a:tc rowSpan="2">
                  <a:txBody>
                    <a:bodyPr/>
                    <a:lstStyle/>
                    <a:p>
                      <a:pPr marL="0" marR="0" lvl="0" indent="0" algn="l">
                        <a:lnSpc>
                          <a:spcPct val="100000"/>
                        </a:lnSpc>
                        <a:spcBef>
                          <a:spcPts val="0"/>
                        </a:spcBef>
                        <a:spcAft>
                          <a:spcPts val="0"/>
                        </a:spcAft>
                        <a:buNone/>
                      </a:pPr>
                      <a:r>
                        <a:rPr lang="en-GB" sz="1800" b="0" i="0" u="none" strike="noStrike" noProof="0">
                          <a:solidFill>
                            <a:srgbClr val="000000"/>
                          </a:solidFill>
                          <a:latin typeface="Calibri"/>
                        </a:rPr>
                        <a:t>Week 6</a:t>
                      </a:r>
                      <a:endParaRPr lang="en-US"/>
                    </a:p>
                  </a:txBody>
                  <a:tcPr/>
                </a:tc>
                <a:tc>
                  <a:txBody>
                    <a:bodyPr/>
                    <a:lstStyle/>
                    <a:p>
                      <a:r>
                        <a:rPr lang="en-GB"/>
                        <a:t>The Raven (poetry)</a:t>
                      </a:r>
                    </a:p>
                  </a:txBody>
                  <a:tcPr/>
                </a:tc>
                <a:extLst>
                  <a:ext uri="{0D108BD9-81ED-4DB2-BD59-A6C34878D82A}">
                    <a16:rowId xmlns:a16="http://schemas.microsoft.com/office/drawing/2014/main" val="1507611174"/>
                  </a:ext>
                </a:extLst>
              </a:tr>
              <a:tr h="365759">
                <a:tc vMerge="1">
                  <a:txBody>
                    <a:bodyPr/>
                    <a:lstStyle/>
                    <a:p>
                      <a:endParaRPr lang="en-GB"/>
                    </a:p>
                  </a:txBody>
                  <a:tcPr/>
                </a:tc>
                <a:tc>
                  <a:txBody>
                    <a:bodyPr/>
                    <a:lstStyle/>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retrieve, record and present information from non-fiction</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summarise the main ideas drawn from more than 1 paragraph, identifying key details that support the main ideas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distinguish between statements of fact and opinion </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provide reasoned justifications for their views.</a:t>
                      </a:r>
                      <a:endParaRPr lang="en-GB"/>
                    </a:p>
                  </a:txBody>
                  <a:tcPr/>
                </a:tc>
                <a:tc vMerge="1">
                  <a:txBody>
                    <a:bodyPr/>
                    <a:lstStyle/>
                    <a:p>
                      <a:endParaRPr lang="en-GB"/>
                    </a:p>
                  </a:txBody>
                  <a:tcPr/>
                </a:tc>
                <a:tc>
                  <a:txBody>
                    <a:bodyPr/>
                    <a:lstStyle/>
                    <a:p>
                      <a:pPr lvl="0">
                        <a:buNone/>
                      </a:pPr>
                      <a:r>
                        <a:rPr lang="en-GB" sz="1200" b="0" i="0" u="none" strike="noStrike" noProof="0">
                          <a:solidFill>
                            <a:srgbClr val="000000"/>
                          </a:solidFill>
                          <a:latin typeface="Calibri"/>
                        </a:rPr>
                        <a:t>To identify and discuss themes and conventions in and across a wide range of writing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learn a wider range of poetry by heart</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prepare poems and plays to read aloud and to perform, showing understanding through intonation, tone and volume so that the meaning is clear to an audience</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identify how language, structure and presentation contribute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discuss and evaluate how authors use language, including figurative language, considering the impact on the reader</a:t>
                      </a:r>
                    </a:p>
                    <a:p>
                      <a:pPr lvl="0">
                        <a:buNone/>
                      </a:pPr>
                      <a:r>
                        <a:rPr lang="en-GB" sz="1200" b="0" i="0" u="none" strike="noStrike" noProof="0">
                          <a:solidFill>
                            <a:srgbClr val="000000"/>
                          </a:solidFill>
                          <a:latin typeface="Calibri"/>
                        </a:rPr>
                        <a:t>To draw inferences</a:t>
                      </a:r>
                    </a:p>
                    <a:p>
                      <a:pPr lvl="0">
                        <a:buNone/>
                      </a:pPr>
                      <a:r>
                        <a:rPr lang="en-GB" sz="1200" b="0" i="0" u="none" strike="noStrike" noProof="0">
                          <a:solidFill>
                            <a:srgbClr val="000000"/>
                          </a:solidFill>
                          <a:latin typeface="Calibri"/>
                        </a:rPr>
                        <a:t>To summarise </a:t>
                      </a:r>
                    </a:p>
                  </a:txBody>
                  <a:tcPr/>
                </a:tc>
                <a:extLst>
                  <a:ext uri="{0D108BD9-81ED-4DB2-BD59-A6C34878D82A}">
                    <a16:rowId xmlns:a16="http://schemas.microsoft.com/office/drawing/2014/main" val="4019619930"/>
                  </a:ext>
                </a:extLst>
              </a:tr>
              <a:tr h="365758">
                <a:tc rowSpan="2">
                  <a:txBody>
                    <a:bodyPr/>
                    <a:lstStyle/>
                    <a:p>
                      <a:pPr lvl="0">
                        <a:buNone/>
                      </a:pPr>
                      <a:r>
                        <a:rPr lang="en-GB"/>
                        <a:t>Week 7</a:t>
                      </a:r>
                    </a:p>
                  </a:txBody>
                  <a:tcPr/>
                </a:tc>
                <a:tc>
                  <a:txBody>
                    <a:bodyPr/>
                    <a:lstStyle/>
                    <a:p>
                      <a:pPr lvl="0">
                        <a:buNone/>
                      </a:pPr>
                      <a:r>
                        <a:rPr lang="en-GB"/>
                        <a:t>Tyger (poetry)</a:t>
                      </a:r>
                    </a:p>
                  </a:txBody>
                  <a:tcPr/>
                </a:tc>
                <a:tc rowSpan="2">
                  <a:txBody>
                    <a:bodyPr/>
                    <a:lstStyle/>
                    <a:p>
                      <a:pPr marL="0" lvl="0" indent="0" algn="l">
                        <a:lnSpc>
                          <a:spcPct val="100000"/>
                        </a:lnSpc>
                        <a:spcBef>
                          <a:spcPts val="0"/>
                        </a:spcBef>
                        <a:spcAft>
                          <a:spcPts val="0"/>
                        </a:spcAft>
                        <a:buNone/>
                      </a:pPr>
                      <a:r>
                        <a:rPr lang="en-GB"/>
                        <a:t>Week 7</a:t>
                      </a:r>
                    </a:p>
                  </a:txBody>
                  <a:tcPr/>
                </a:tc>
                <a:tc>
                  <a:txBody>
                    <a:bodyPr/>
                    <a:lstStyle/>
                    <a:p>
                      <a:pPr lvl="0">
                        <a:buNone/>
                      </a:pPr>
                      <a:r>
                        <a:rPr lang="en-GB"/>
                        <a:t>The lost magician (fiction)</a:t>
                      </a:r>
                    </a:p>
                  </a:txBody>
                  <a:tcPr/>
                </a:tc>
                <a:extLst>
                  <a:ext uri="{0D108BD9-81ED-4DB2-BD59-A6C34878D82A}">
                    <a16:rowId xmlns:a16="http://schemas.microsoft.com/office/drawing/2014/main" val="833363405"/>
                  </a:ext>
                </a:extLst>
              </a:tr>
              <a:tr h="365758">
                <a:tc vMerge="1">
                  <a:txBody>
                    <a:bodyPr/>
                    <a:lstStyle/>
                    <a:p>
                      <a:endParaRPr lang="en-US"/>
                    </a:p>
                  </a:txBody>
                  <a:tcPr/>
                </a:tc>
                <a:tc>
                  <a:txBody>
                    <a:bodyPr/>
                    <a:lstStyle/>
                    <a:p>
                      <a:pPr lvl="0">
                        <a:buNone/>
                      </a:pPr>
                      <a:r>
                        <a:rPr lang="en-GB" sz="1200" b="0" i="0" u="none" strike="noStrike" noProof="0">
                          <a:solidFill>
                            <a:srgbClr val="000000"/>
                          </a:solidFill>
                          <a:latin typeface="Calibri"/>
                        </a:rPr>
                        <a:t>To identify and discuss themes and conventions in and across a wide range of writing</a:t>
                      </a:r>
                    </a:p>
                    <a:p>
                      <a:pPr lvl="0">
                        <a:buNone/>
                      </a:pPr>
                      <a:r>
                        <a:rPr lang="en-GB" sz="1200" b="0" i="0" u="none" strike="noStrike" noProof="0">
                          <a:solidFill>
                            <a:srgbClr val="000000"/>
                          </a:solidFill>
                          <a:latin typeface="Calibri"/>
                        </a:rPr>
                        <a:t>To learn a wider range of poetry by heart</a:t>
                      </a:r>
                    </a:p>
                    <a:p>
                      <a:pPr lvl="0">
                        <a:buNone/>
                      </a:pPr>
                      <a:r>
                        <a:rPr lang="en-GB" sz="1200" b="0" i="0" u="none" strike="noStrike" noProof="0">
                          <a:solidFill>
                            <a:srgbClr val="000000"/>
                          </a:solidFill>
                          <a:latin typeface="Calibri"/>
                        </a:rPr>
                        <a:t>To prepare poems and plays to read aloud and to perform, showing understanding through intonation, tone and volume so that the meaning is clear to an audience</a:t>
                      </a:r>
                    </a:p>
                    <a:p>
                      <a:pPr lvl="0">
                        <a:buNone/>
                      </a:pPr>
                      <a:r>
                        <a:rPr lang="en-GB" sz="1200" b="0" i="0" u="none" strike="noStrike" noProof="0">
                          <a:solidFill>
                            <a:srgbClr val="000000"/>
                          </a:solidFill>
                          <a:latin typeface="Calibri"/>
                        </a:rPr>
                        <a:t>To identify how language, structure and presentation contribute to meaning</a:t>
                      </a:r>
                    </a:p>
                    <a:p>
                      <a:pPr lvl="0">
                        <a:buNone/>
                      </a:pPr>
                      <a:r>
                        <a:rPr lang="en-GB" sz="1200" b="0" i="0" u="none" strike="noStrike" noProof="0">
                          <a:solidFill>
                            <a:srgbClr val="000000"/>
                          </a:solidFill>
                          <a:latin typeface="Calibri"/>
                        </a:rPr>
                        <a:t>To discuss and evaluate how authors use language, including figurative language, considering the impact on the reader</a:t>
                      </a:r>
                      <a:endParaRPr lang="en-GB"/>
                    </a:p>
                  </a:txBody>
                  <a:tcPr/>
                </a:tc>
                <a:tc vMerge="1">
                  <a:txBody>
                    <a:bodyPr/>
                    <a:lstStyle/>
                    <a:p>
                      <a:pPr defTabSz="914400">
                        <a:tabLst/>
                        <a:defRPr/>
                      </a:pPr>
                      <a:endParaRPr lang="en-US"/>
                    </a:p>
                  </a:txBody>
                  <a:tcPr/>
                </a:tc>
                <a:tc>
                  <a:txBody>
                    <a:bodyPr/>
                    <a:lstStyle/>
                    <a:p>
                      <a:pPr lvl="0">
                        <a:buNone/>
                      </a:pPr>
                      <a:r>
                        <a:rPr lang="en-GB" sz="1100" b="0" i="0" u="none" strike="noStrike" noProof="0">
                          <a:solidFill>
                            <a:srgbClr val="000000"/>
                          </a:solidFill>
                          <a:latin typeface="Calibri"/>
                        </a:rPr>
                        <a:t>To discuss themes and conventions</a:t>
                      </a:r>
                      <a:endParaRPr lang="en-US" sz="1100" b="0" i="0" u="none" strike="noStrike" noProof="0">
                        <a:solidFill>
                          <a:srgbClr val="000000"/>
                        </a:solidFill>
                        <a:latin typeface="Calibri"/>
                      </a:endParaRPr>
                    </a:p>
                    <a:p>
                      <a:pPr lvl="0">
                        <a:buNone/>
                      </a:pPr>
                      <a:r>
                        <a:rPr lang="en-GB" sz="1200" b="0" i="0" u="none" strike="noStrike" noProof="0">
                          <a:solidFill>
                            <a:srgbClr val="000000"/>
                          </a:solidFill>
                          <a:latin typeface="Calibri"/>
                        </a:rPr>
                        <a:t>To explain and discuss their understanding of what they have read, including through formal presentations and debates</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identify how language, structure and presentation contribute to meaning</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discuss and evaluate how authors use language, including figurative language, considering the impact on the reader</a:t>
                      </a:r>
                      <a:endParaRPr lang="en-US" sz="1200" b="0" i="0" u="none" strike="noStrike" noProof="0">
                        <a:solidFill>
                          <a:srgbClr val="000000"/>
                        </a:solidFill>
                        <a:latin typeface="Calibri"/>
                      </a:endParaRPr>
                    </a:p>
                    <a:p>
                      <a:pPr lvl="0">
                        <a:buNone/>
                      </a:pPr>
                      <a:r>
                        <a:rPr lang="en-GB" sz="1200" b="0" i="0" u="none" strike="noStrike" noProof="0">
                          <a:solidFill>
                            <a:srgbClr val="000000"/>
                          </a:solidFill>
                          <a:latin typeface="Calibri"/>
                        </a:rPr>
                        <a:t>To draw inferences about a character</a:t>
                      </a:r>
                      <a:endParaRPr lang="en-GB"/>
                    </a:p>
                  </a:txBody>
                  <a:tcPr/>
                </a:tc>
                <a:extLst>
                  <a:ext uri="{0D108BD9-81ED-4DB2-BD59-A6C34878D82A}">
                    <a16:rowId xmlns:a16="http://schemas.microsoft.com/office/drawing/2014/main" val="2154052716"/>
                  </a:ext>
                </a:extLst>
              </a:tr>
            </a:tbl>
          </a:graphicData>
        </a:graphic>
      </p:graphicFrame>
    </p:spTree>
    <p:extLst>
      <p:ext uri="{BB962C8B-B14F-4D97-AF65-F5344CB8AC3E}">
        <p14:creationId xmlns:p14="http://schemas.microsoft.com/office/powerpoint/2010/main" val="1506173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57B319-4DFC-44CB-87AB-F2C9B600CD08}"/>
              </a:ext>
            </a:extLst>
          </p:cNvPr>
          <p:cNvGraphicFramePr>
            <a:graphicFrameLocks noGrp="1"/>
          </p:cNvGraphicFramePr>
          <p:nvPr>
            <p:extLst>
              <p:ext uri="{D42A27DB-BD31-4B8C-83A1-F6EECF244321}">
                <p14:modId xmlns:p14="http://schemas.microsoft.com/office/powerpoint/2010/main" val="958201937"/>
              </p:ext>
            </p:extLst>
          </p:nvPr>
        </p:nvGraphicFramePr>
        <p:xfrm>
          <a:off x="0" y="0"/>
          <a:ext cx="12191995" cy="7153502"/>
        </p:xfrm>
        <a:graphic>
          <a:graphicData uri="http://schemas.openxmlformats.org/drawingml/2006/table">
            <a:tbl>
              <a:tblPr>
                <a:tableStyleId>{69C7853C-536D-4A76-A0AE-DD22124D55A5}</a:tableStyleId>
              </a:tblPr>
              <a:tblGrid>
                <a:gridCol w="6186580">
                  <a:extLst>
                    <a:ext uri="{9D8B030D-6E8A-4147-A177-3AD203B41FA5}">
                      <a16:colId xmlns:a16="http://schemas.microsoft.com/office/drawing/2014/main" val="2231689394"/>
                    </a:ext>
                  </a:extLst>
                </a:gridCol>
                <a:gridCol w="461955">
                  <a:extLst>
                    <a:ext uri="{9D8B030D-6E8A-4147-A177-3AD203B41FA5}">
                      <a16:colId xmlns:a16="http://schemas.microsoft.com/office/drawing/2014/main" val="3943300594"/>
                    </a:ext>
                  </a:extLst>
                </a:gridCol>
                <a:gridCol w="461955">
                  <a:extLst>
                    <a:ext uri="{9D8B030D-6E8A-4147-A177-3AD203B41FA5}">
                      <a16:colId xmlns:a16="http://schemas.microsoft.com/office/drawing/2014/main" val="3328274532"/>
                    </a:ext>
                  </a:extLst>
                </a:gridCol>
                <a:gridCol w="461955">
                  <a:extLst>
                    <a:ext uri="{9D8B030D-6E8A-4147-A177-3AD203B41FA5}">
                      <a16:colId xmlns:a16="http://schemas.microsoft.com/office/drawing/2014/main" val="75750837"/>
                    </a:ext>
                  </a:extLst>
                </a:gridCol>
                <a:gridCol w="461955">
                  <a:extLst>
                    <a:ext uri="{9D8B030D-6E8A-4147-A177-3AD203B41FA5}">
                      <a16:colId xmlns:a16="http://schemas.microsoft.com/office/drawing/2014/main" val="4263156327"/>
                    </a:ext>
                  </a:extLst>
                </a:gridCol>
                <a:gridCol w="461955">
                  <a:extLst>
                    <a:ext uri="{9D8B030D-6E8A-4147-A177-3AD203B41FA5}">
                      <a16:colId xmlns:a16="http://schemas.microsoft.com/office/drawing/2014/main" val="2347812215"/>
                    </a:ext>
                  </a:extLst>
                </a:gridCol>
                <a:gridCol w="461955">
                  <a:extLst>
                    <a:ext uri="{9D8B030D-6E8A-4147-A177-3AD203B41FA5}">
                      <a16:colId xmlns:a16="http://schemas.microsoft.com/office/drawing/2014/main" val="989524370"/>
                    </a:ext>
                  </a:extLst>
                </a:gridCol>
                <a:gridCol w="461955">
                  <a:extLst>
                    <a:ext uri="{9D8B030D-6E8A-4147-A177-3AD203B41FA5}">
                      <a16:colId xmlns:a16="http://schemas.microsoft.com/office/drawing/2014/main" val="548198284"/>
                    </a:ext>
                  </a:extLst>
                </a:gridCol>
                <a:gridCol w="461955">
                  <a:extLst>
                    <a:ext uri="{9D8B030D-6E8A-4147-A177-3AD203B41FA5}">
                      <a16:colId xmlns:a16="http://schemas.microsoft.com/office/drawing/2014/main" val="3642781609"/>
                    </a:ext>
                  </a:extLst>
                </a:gridCol>
                <a:gridCol w="461955">
                  <a:extLst>
                    <a:ext uri="{9D8B030D-6E8A-4147-A177-3AD203B41FA5}">
                      <a16:colId xmlns:a16="http://schemas.microsoft.com/office/drawing/2014/main" val="3438074016"/>
                    </a:ext>
                  </a:extLst>
                </a:gridCol>
                <a:gridCol w="461955">
                  <a:extLst>
                    <a:ext uri="{9D8B030D-6E8A-4147-A177-3AD203B41FA5}">
                      <a16:colId xmlns:a16="http://schemas.microsoft.com/office/drawing/2014/main" val="2205537914"/>
                    </a:ext>
                  </a:extLst>
                </a:gridCol>
                <a:gridCol w="461955">
                  <a:extLst>
                    <a:ext uri="{9D8B030D-6E8A-4147-A177-3AD203B41FA5}">
                      <a16:colId xmlns:a16="http://schemas.microsoft.com/office/drawing/2014/main" val="340030408"/>
                    </a:ext>
                  </a:extLst>
                </a:gridCol>
                <a:gridCol w="461955">
                  <a:extLst>
                    <a:ext uri="{9D8B030D-6E8A-4147-A177-3AD203B41FA5}">
                      <a16:colId xmlns:a16="http://schemas.microsoft.com/office/drawing/2014/main" val="1893871232"/>
                    </a:ext>
                  </a:extLst>
                </a:gridCol>
                <a:gridCol w="461955">
                  <a:extLst>
                    <a:ext uri="{9D8B030D-6E8A-4147-A177-3AD203B41FA5}">
                      <a16:colId xmlns:a16="http://schemas.microsoft.com/office/drawing/2014/main" val="1009837812"/>
                    </a:ext>
                  </a:extLst>
                </a:gridCol>
              </a:tblGrid>
              <a:tr h="273949">
                <a:tc gridSpan="14">
                  <a:txBody>
                    <a:bodyPr/>
                    <a:lstStyle/>
                    <a:p>
                      <a:pPr algn="ctr" fontAlgn="b"/>
                      <a:r>
                        <a:rPr lang="en-GB" sz="1400" b="1" u="none" strike="noStrike">
                          <a:solidFill>
                            <a:srgbClr val="000000"/>
                          </a:solidFill>
                          <a:effectLst/>
                        </a:rPr>
                        <a:t>NNC Year 6 Reading Comprehension Objectives SUMMER</a:t>
                      </a:r>
                      <a:endParaRPr lang="en-GB" sz="1400" b="1" i="0" u="none" strike="noStrike">
                        <a:solidFill>
                          <a:srgbClr val="000000"/>
                        </a:solidFill>
                        <a:effectLst/>
                        <a:latin typeface="Century Gothic" panose="020B050202020202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endParaRPr lang="en-US"/>
                    </a:p>
                  </a:txBody>
                  <a:tcPr/>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tc hMerge="1">
                  <a:txBody>
                    <a:bodyPr/>
                    <a:lstStyle/>
                    <a:p>
                      <a:pPr algn="l" fontAlgn="b"/>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1687448205"/>
                  </a:ext>
                </a:extLst>
              </a:tr>
              <a:tr h="273949">
                <a:tc>
                  <a:txBody>
                    <a:bodyPr/>
                    <a:lstStyle/>
                    <a:p>
                      <a:pPr algn="l" fontAlgn="b"/>
                      <a:endParaRPr lang="en-GB" sz="1400" b="1"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effectLst/>
                        </a:rPr>
                        <a:t>W7</a:t>
                      </a:r>
                    </a:p>
                  </a:txBody>
                  <a:tcPr marL="3305" marR="3305" marT="3305" marB="0" anchor="b"/>
                </a:tc>
                <a:tc>
                  <a:txBody>
                    <a:bodyPr/>
                    <a:lstStyle/>
                    <a:p>
                      <a:pPr algn="ctr" fontAlgn="b"/>
                      <a:r>
                        <a:rPr lang="en-GB" sz="800" b="1" u="none" strike="noStrike">
                          <a:effectLst/>
                        </a:rPr>
                        <a:t>W1</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W5</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solidFill>
                            <a:srgbClr val="000000"/>
                          </a:solidFill>
                          <a:effectLst/>
                        </a:rPr>
                        <a:t>W6</a:t>
                      </a:r>
                      <a:endParaRPr lang="en-GB" sz="800" b="1" i="0" u="none" strike="noStrike">
                        <a:solidFill>
                          <a:srgbClr val="000000"/>
                        </a:solidFill>
                        <a:effectLst/>
                        <a:latin typeface="Calibri" panose="020F0502020204030204" pitchFamily="34" charset="0"/>
                      </a:endParaRPr>
                    </a:p>
                  </a:txBody>
                  <a:tcPr marL="3306" marR="3306" marT="3306" marB="0" anchor="b"/>
                </a:tc>
                <a:extLst>
                  <a:ext uri="{0D108BD9-81ED-4DB2-BD59-A6C34878D82A}">
                    <a16:rowId xmlns:a16="http://schemas.microsoft.com/office/drawing/2014/main" val="2769177059"/>
                  </a:ext>
                </a:extLst>
              </a:tr>
              <a:tr h="697871">
                <a:tc>
                  <a:txBody>
                    <a:bodyPr/>
                    <a:lstStyle/>
                    <a:p>
                      <a:pPr algn="l" fontAlgn="b"/>
                      <a:r>
                        <a:rPr lang="en-GB" sz="1200" u="none" strike="noStrike">
                          <a:effectLst/>
                        </a:rPr>
                        <a:t>*increase their familiarity with a wide range of books, including myths, legends and traditional stories, modern fiction, fiction from our literary heritage, and books from other cultures and traditions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800" u="none" strike="noStrike">
                          <a:effectLst/>
                        </a:rPr>
                        <a:t> x</a:t>
                      </a:r>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4237700874"/>
                  </a:ext>
                </a:extLst>
              </a:tr>
              <a:tr h="243840">
                <a:tc>
                  <a:txBody>
                    <a:bodyPr/>
                    <a:lstStyle/>
                    <a:p>
                      <a:pPr algn="l" fontAlgn="b"/>
                      <a:r>
                        <a:rPr lang="en-GB" sz="1200" u="none" strike="noStrike">
                          <a:effectLst/>
                        </a:rPr>
                        <a:t>*recommend books that they have read to their peers, giving reasons for their choices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779066050"/>
                  </a:ext>
                </a:extLst>
              </a:tr>
              <a:tr h="235411">
                <a:tc>
                  <a:txBody>
                    <a:bodyPr/>
                    <a:lstStyle/>
                    <a:p>
                      <a:pPr algn="l" fontAlgn="b"/>
                      <a:r>
                        <a:rPr lang="en-GB" sz="1200" u="none" strike="noStrike">
                          <a:effectLst/>
                        </a:rPr>
                        <a:t>*identify and discuss themes and conventions in and across a wide range of writing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800" u="none" strike="noStrike">
                          <a:effectLst/>
                        </a:rPr>
                        <a:t> x</a:t>
                      </a:r>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r>
                        <a:rPr lang="en-GB" sz="1800" b="0" i="0" u="none" strike="noStrike">
                          <a:solidFill>
                            <a:srgbClr val="000000"/>
                          </a:solidFill>
                          <a:effectLst/>
                          <a:latin typeface="Calibri"/>
                        </a:rPr>
                        <a:t>X</a:t>
                      </a: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025139843"/>
                  </a:ext>
                </a:extLst>
              </a:tr>
              <a:tr h="466640">
                <a:tc>
                  <a:txBody>
                    <a:bodyPr/>
                    <a:lstStyle/>
                    <a:p>
                      <a:pPr algn="l" fontAlgn="b"/>
                      <a:r>
                        <a:rPr lang="en-GB" sz="1200" u="none" strike="noStrike">
                          <a:effectLst/>
                        </a:rPr>
                        <a:t>*make comparisons within and across books (</a:t>
                      </a:r>
                      <a:r>
                        <a:rPr lang="en-GB" sz="1200" u="none" strike="noStrike" err="1">
                          <a:effectLst/>
                        </a:rPr>
                        <a:t>e.g</a:t>
                      </a:r>
                      <a:r>
                        <a:rPr lang="en-GB" sz="1200" u="none" strike="noStrike">
                          <a:effectLst/>
                        </a:rPr>
                        <a:t> between characters, settings, themes, conventions, viewpoints)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2618343733"/>
                  </a:ext>
                </a:extLst>
              </a:tr>
              <a:tr h="235411">
                <a:tc>
                  <a:txBody>
                    <a:bodyPr/>
                    <a:lstStyle/>
                    <a:p>
                      <a:pPr algn="l" fontAlgn="b"/>
                      <a:r>
                        <a:rPr lang="en-GB" sz="1200" u="none" strike="noStrike">
                          <a:effectLst/>
                        </a:rPr>
                        <a:t>*learn a wider range of poetry by heart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r>
                        <a:rPr lang="en-GB" sz="1800" b="0" i="0" u="none" strike="noStrike">
                          <a:solidFill>
                            <a:srgbClr val="000000"/>
                          </a:solidFill>
                          <a:effectLst/>
                          <a:latin typeface="Calibri"/>
                        </a:rPr>
                        <a:t>X</a:t>
                      </a: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150229430"/>
                  </a:ext>
                </a:extLst>
              </a:tr>
              <a:tr h="466640">
                <a:tc>
                  <a:txBody>
                    <a:bodyPr/>
                    <a:lstStyle/>
                    <a:p>
                      <a:pPr algn="l" fontAlgn="b"/>
                      <a:r>
                        <a:rPr lang="en-GB" sz="1200" u="none" strike="noStrike">
                          <a:effectLst/>
                        </a:rPr>
                        <a:t>*prepare poems and plays to read aloud and to perform, showing understanding through intonation, tone and volume so that the meaning is clear to an audience</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r>
                        <a:rPr lang="en-GB" sz="1800" b="0" i="0" u="none" strike="noStrike">
                          <a:solidFill>
                            <a:srgbClr val="000000"/>
                          </a:solidFill>
                          <a:effectLst/>
                          <a:latin typeface="Calibri"/>
                        </a:rPr>
                        <a:t>X</a:t>
                      </a: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042018397"/>
                  </a:ext>
                </a:extLst>
              </a:tr>
              <a:tr h="466640">
                <a:tc>
                  <a:txBody>
                    <a:bodyPr/>
                    <a:lstStyle/>
                    <a:p>
                      <a:pPr algn="l" fontAlgn="b"/>
                      <a:r>
                        <a:rPr lang="en-GB" sz="1200" u="none" strike="noStrike">
                          <a:effectLst/>
                        </a:rPr>
                        <a:t>*check that the book makes sense to them, discussing their understanding and exploring the meaning of words in context (e.g. trying out synonyms to check meaning)</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800" u="none" strike="noStrike">
                          <a:effectLst/>
                        </a:rPr>
                        <a:t> x</a:t>
                      </a:r>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570737116"/>
                  </a:ext>
                </a:extLst>
              </a:tr>
              <a:tr h="466640">
                <a:tc>
                  <a:txBody>
                    <a:bodyPr/>
                    <a:lstStyle/>
                    <a:p>
                      <a:pPr algn="l" fontAlgn="b"/>
                      <a:r>
                        <a:rPr lang="en-GB" sz="1200" u="none" strike="noStrike">
                          <a:effectLst/>
                        </a:rPr>
                        <a:t>*draw inferences such as inferring characters' feelings, thoughts and motives from their actions, and justifying inferences with evidence ("I think...because in the text....")</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800" u="none" strike="noStrike">
                          <a:effectLst/>
                        </a:rPr>
                        <a:t> x</a:t>
                      </a:r>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3020688995"/>
                  </a:ext>
                </a:extLst>
              </a:tr>
              <a:tr h="235411">
                <a:tc>
                  <a:txBody>
                    <a:bodyPr/>
                    <a:lstStyle/>
                    <a:p>
                      <a:pPr algn="l" fontAlgn="b"/>
                      <a:r>
                        <a:rPr lang="en-GB" sz="1200" u="none" strike="noStrike">
                          <a:effectLst/>
                        </a:rPr>
                        <a:t>*predict what might happen from details stated and implied</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101727330"/>
                  </a:ext>
                </a:extLst>
              </a:tr>
              <a:tr h="466640">
                <a:tc>
                  <a:txBody>
                    <a:bodyPr/>
                    <a:lstStyle/>
                    <a:p>
                      <a:pPr algn="l" fontAlgn="b"/>
                      <a:r>
                        <a:rPr lang="en-GB" sz="1200" u="none" strike="noStrike">
                          <a:effectLst/>
                        </a:rPr>
                        <a:t>*summarise the main ideas drawn from more than 1 paragraph, identifying key details that support the main ideas (e.g. words and phrases that exemplify the main idea)</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3883292804"/>
                  </a:ext>
                </a:extLst>
              </a:tr>
              <a:tr h="466640">
                <a:tc>
                  <a:txBody>
                    <a:bodyPr/>
                    <a:lstStyle/>
                    <a:p>
                      <a:pPr algn="l" fontAlgn="b"/>
                      <a:r>
                        <a:rPr lang="en-GB" sz="1200" u="none" strike="noStrike">
                          <a:effectLst/>
                        </a:rPr>
                        <a:t>*identify how language, structure and presentation contribute to meaning (e.g. how do these give a reader more detail or information? How do they create an effect on the reader?)</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r>
                        <a:rPr lang="en-GB" sz="1800" b="0" i="0" u="none" strike="noStrike">
                          <a:solidFill>
                            <a:srgbClr val="000000"/>
                          </a:solidFill>
                          <a:effectLst/>
                          <a:latin typeface="Calibri"/>
                        </a:rPr>
                        <a:t>X</a:t>
                      </a: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3175903371"/>
                  </a:ext>
                </a:extLst>
              </a:tr>
              <a:tr h="697871">
                <a:tc>
                  <a:txBody>
                    <a:bodyPr/>
                    <a:lstStyle/>
                    <a:p>
                      <a:pPr algn="l" fontAlgn="b"/>
                      <a:r>
                        <a:rPr lang="en-GB" sz="1200" u="none" strike="noStrike">
                          <a:effectLst/>
                        </a:rPr>
                        <a:t>*discuss and evaluate how authors use language, including figurative language, considering the impact on the reader (e.g. what is the author implying to the reader through the use of simile? How do particular words and phrases affect how the reader feels about different characters?)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r>
                        <a:rPr lang="en-GB" sz="1800" u="none" strike="noStrike">
                          <a:effectLst/>
                        </a:rPr>
                        <a:t> x</a:t>
                      </a:r>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lvl="0" algn="ctr">
                        <a:buNone/>
                      </a:pPr>
                      <a:r>
                        <a:rPr lang="en-GB" sz="1800" b="0" i="0" u="none" strike="noStrike">
                          <a:solidFill>
                            <a:srgbClr val="000000"/>
                          </a:solidFill>
                          <a:effectLst/>
                          <a:latin typeface="Calibri"/>
                        </a:rPr>
                        <a:t>X</a:t>
                      </a: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extLst>
                  <a:ext uri="{0D108BD9-81ED-4DB2-BD59-A6C34878D82A}">
                    <a16:rowId xmlns:a16="http://schemas.microsoft.com/office/drawing/2014/main" val="1267445767"/>
                  </a:ext>
                </a:extLst>
              </a:tr>
              <a:tr h="235411">
                <a:tc>
                  <a:txBody>
                    <a:bodyPr/>
                    <a:lstStyle/>
                    <a:p>
                      <a:pPr algn="l" fontAlgn="b"/>
                      <a:r>
                        <a:rPr lang="en-GB" sz="1200" u="none" strike="noStrike">
                          <a:effectLst/>
                        </a:rPr>
                        <a:t>*distinguish between statements of fact and opinion </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650155723"/>
                  </a:ext>
                </a:extLst>
              </a:tr>
              <a:tr h="235411">
                <a:tc>
                  <a:txBody>
                    <a:bodyPr/>
                    <a:lstStyle/>
                    <a:p>
                      <a:pPr algn="l" fontAlgn="b"/>
                      <a:r>
                        <a:rPr lang="en-GB" sz="1200" u="none" strike="noStrike">
                          <a:effectLst/>
                        </a:rPr>
                        <a:t>*retrieve, record and present information from non-fiction</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220424749"/>
                  </a:ext>
                </a:extLst>
              </a:tr>
              <a:tr h="466640">
                <a:tc>
                  <a:txBody>
                    <a:bodyPr/>
                    <a:lstStyle/>
                    <a:p>
                      <a:pPr algn="l" fontAlgn="b"/>
                      <a:r>
                        <a:rPr lang="en-GB" sz="1200" u="none" strike="noStrike">
                          <a:effectLst/>
                        </a:rPr>
                        <a:t>*explain and discuss their understanding of what they have read, including through formal presentations and debates, maintaining a focus on the topic and using notes where necessary</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1248149095"/>
                  </a:ext>
                </a:extLst>
              </a:tr>
              <a:tr h="235411">
                <a:tc>
                  <a:txBody>
                    <a:bodyPr/>
                    <a:lstStyle/>
                    <a:p>
                      <a:pPr algn="l" fontAlgn="b"/>
                      <a:r>
                        <a:rPr lang="en-GB" sz="1200" u="none" strike="noStrike">
                          <a:effectLst/>
                        </a:rPr>
                        <a:t>*provide reasoned justifications for their views.</a:t>
                      </a:r>
                      <a:endParaRPr lang="en-GB" sz="1200" b="0" i="0" u="none" strike="noStrike">
                        <a:solidFill>
                          <a:srgbClr val="000000"/>
                        </a:solidFill>
                        <a:effectLst/>
                        <a:latin typeface="Century Gothic" panose="020B0502020202020204" pitchFamily="34" charset="0"/>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lvl="0" algn="ctr">
                        <a:buNone/>
                      </a:pPr>
                      <a:endParaRPr lang="en-GB" sz="1800" b="0" i="0" u="none" strike="noStrike">
                        <a:solidFill>
                          <a:srgbClr val="000000"/>
                        </a:solidFill>
                        <a:effectLst/>
                        <a:latin typeface="Calibri"/>
                      </a:endParaRPr>
                    </a:p>
                  </a:txBody>
                  <a:tcPr marL="3305" marR="3305" marT="3305"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tc>
                  <a:txBody>
                    <a:bodyPr/>
                    <a:lstStyle/>
                    <a:p>
                      <a:pPr algn="ctr" fontAlgn="b"/>
                      <a:r>
                        <a:rPr lang="en-GB" sz="1800" b="0" i="0" u="none" strike="noStrike">
                          <a:solidFill>
                            <a:srgbClr val="000000"/>
                          </a:solidFill>
                          <a:effectLst/>
                          <a:latin typeface="Calibri"/>
                        </a:rPr>
                        <a:t>x</a:t>
                      </a:r>
                    </a:p>
                  </a:txBody>
                  <a:tcPr marL="3306" marR="3306" marT="3306" marB="0" anchor="b"/>
                </a:tc>
                <a:tc>
                  <a:txBody>
                    <a:bodyPr/>
                    <a:lstStyle/>
                    <a:p>
                      <a:pPr algn="ctr" fontAlgn="b"/>
                      <a:endParaRPr lang="en-GB" sz="1800" b="0" i="0" u="none" strike="noStrike">
                        <a:solidFill>
                          <a:srgbClr val="000000"/>
                        </a:solidFill>
                        <a:effectLst/>
                        <a:latin typeface="Calibri"/>
                      </a:endParaRPr>
                    </a:p>
                  </a:txBody>
                  <a:tcPr marL="3306" marR="3306" marT="3306" marB="0" anchor="b"/>
                </a:tc>
                <a:extLst>
                  <a:ext uri="{0D108BD9-81ED-4DB2-BD59-A6C34878D82A}">
                    <a16:rowId xmlns:a16="http://schemas.microsoft.com/office/drawing/2014/main" val="603224116"/>
                  </a:ext>
                </a:extLst>
              </a:tr>
            </a:tbl>
          </a:graphicData>
        </a:graphic>
      </p:graphicFrame>
    </p:spTree>
    <p:extLst>
      <p:ext uri="{BB962C8B-B14F-4D97-AF65-F5344CB8AC3E}">
        <p14:creationId xmlns:p14="http://schemas.microsoft.com/office/powerpoint/2010/main" val="207088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3DDB5F-FDE1-4BEB-B384-168A9D072CA4}"/>
              </a:ext>
            </a:extLst>
          </p:cNvPr>
          <p:cNvGraphicFramePr>
            <a:graphicFrameLocks noGrp="1"/>
          </p:cNvGraphicFramePr>
          <p:nvPr>
            <p:extLst>
              <p:ext uri="{D42A27DB-BD31-4B8C-83A1-F6EECF244321}">
                <p14:modId xmlns:p14="http://schemas.microsoft.com/office/powerpoint/2010/main" val="359620564"/>
              </p:ext>
            </p:extLst>
          </p:nvPr>
        </p:nvGraphicFramePr>
        <p:xfrm>
          <a:off x="0" y="-246529"/>
          <a:ext cx="12184101" cy="7313483"/>
        </p:xfrm>
        <a:graphic>
          <a:graphicData uri="http://schemas.openxmlformats.org/drawingml/2006/table">
            <a:tbl>
              <a:tblPr>
                <a:tableStyleId>{775DCB02-9BB8-47FD-8907-85C794F793BA}</a:tableStyleId>
              </a:tblPr>
              <a:tblGrid>
                <a:gridCol w="6570831">
                  <a:extLst>
                    <a:ext uri="{9D8B030D-6E8A-4147-A177-3AD203B41FA5}">
                      <a16:colId xmlns:a16="http://schemas.microsoft.com/office/drawing/2014/main" val="1101563154"/>
                    </a:ext>
                  </a:extLst>
                </a:gridCol>
                <a:gridCol w="561327">
                  <a:extLst>
                    <a:ext uri="{9D8B030D-6E8A-4147-A177-3AD203B41FA5}">
                      <a16:colId xmlns:a16="http://schemas.microsoft.com/office/drawing/2014/main" val="3739061987"/>
                    </a:ext>
                  </a:extLst>
                </a:gridCol>
                <a:gridCol w="561327">
                  <a:extLst>
                    <a:ext uri="{9D8B030D-6E8A-4147-A177-3AD203B41FA5}">
                      <a16:colId xmlns:a16="http://schemas.microsoft.com/office/drawing/2014/main" val="365567640"/>
                    </a:ext>
                  </a:extLst>
                </a:gridCol>
                <a:gridCol w="561327">
                  <a:extLst>
                    <a:ext uri="{9D8B030D-6E8A-4147-A177-3AD203B41FA5}">
                      <a16:colId xmlns:a16="http://schemas.microsoft.com/office/drawing/2014/main" val="3261331511"/>
                    </a:ext>
                  </a:extLst>
                </a:gridCol>
                <a:gridCol w="561327">
                  <a:extLst>
                    <a:ext uri="{9D8B030D-6E8A-4147-A177-3AD203B41FA5}">
                      <a16:colId xmlns:a16="http://schemas.microsoft.com/office/drawing/2014/main" val="3675626289"/>
                    </a:ext>
                  </a:extLst>
                </a:gridCol>
                <a:gridCol w="561327">
                  <a:extLst>
                    <a:ext uri="{9D8B030D-6E8A-4147-A177-3AD203B41FA5}">
                      <a16:colId xmlns:a16="http://schemas.microsoft.com/office/drawing/2014/main" val="1203911079"/>
                    </a:ext>
                  </a:extLst>
                </a:gridCol>
                <a:gridCol w="561327">
                  <a:extLst>
                    <a:ext uri="{9D8B030D-6E8A-4147-A177-3AD203B41FA5}">
                      <a16:colId xmlns:a16="http://schemas.microsoft.com/office/drawing/2014/main" val="516866282"/>
                    </a:ext>
                  </a:extLst>
                </a:gridCol>
                <a:gridCol w="561327">
                  <a:extLst>
                    <a:ext uri="{9D8B030D-6E8A-4147-A177-3AD203B41FA5}">
                      <a16:colId xmlns:a16="http://schemas.microsoft.com/office/drawing/2014/main" val="3835468091"/>
                    </a:ext>
                  </a:extLst>
                </a:gridCol>
                <a:gridCol w="561327">
                  <a:extLst>
                    <a:ext uri="{9D8B030D-6E8A-4147-A177-3AD203B41FA5}">
                      <a16:colId xmlns:a16="http://schemas.microsoft.com/office/drawing/2014/main" val="2200016958"/>
                    </a:ext>
                  </a:extLst>
                </a:gridCol>
                <a:gridCol w="561327">
                  <a:extLst>
                    <a:ext uri="{9D8B030D-6E8A-4147-A177-3AD203B41FA5}">
                      <a16:colId xmlns:a16="http://schemas.microsoft.com/office/drawing/2014/main" val="2602522037"/>
                    </a:ext>
                  </a:extLst>
                </a:gridCol>
                <a:gridCol w="561327">
                  <a:extLst>
                    <a:ext uri="{9D8B030D-6E8A-4147-A177-3AD203B41FA5}">
                      <a16:colId xmlns:a16="http://schemas.microsoft.com/office/drawing/2014/main" val="2030296416"/>
                    </a:ext>
                  </a:extLst>
                </a:gridCol>
              </a:tblGrid>
              <a:tr h="309479">
                <a:tc gridSpan="11">
                  <a:txBody>
                    <a:bodyPr/>
                    <a:lstStyle/>
                    <a:p>
                      <a:pPr marL="0" marR="0" lvl="0" indent="0" algn="ctr" rtl="0" eaLnBrk="1" fontAlgn="b" latinLnBrk="0" hangingPunct="1">
                        <a:lnSpc>
                          <a:spcPct val="100000"/>
                        </a:lnSpc>
                        <a:spcBef>
                          <a:spcPts val="0"/>
                        </a:spcBef>
                        <a:spcAft>
                          <a:spcPts val="0"/>
                        </a:spcAft>
                        <a:buClrTx/>
                        <a:buSzTx/>
                        <a:buFontTx/>
                        <a:buNone/>
                      </a:pPr>
                      <a:r>
                        <a:rPr lang="en-GB" sz="1600" b="1" u="none" strike="noStrike">
                          <a:solidFill>
                            <a:srgbClr val="000000"/>
                          </a:solidFill>
                          <a:effectLst/>
                        </a:rPr>
                        <a:t>NNC Year 1 Reading Comprehension  Through Book Talk Objectives SPRING</a:t>
                      </a: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FFC000"/>
                    </a:solidFill>
                  </a:tcPr>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hMerge="1">
                  <a:txBody>
                    <a:bodyPr/>
                    <a:lstStyle/>
                    <a:p>
                      <a:pPr marL="0" marR="0" lvl="0" indent="0" algn="ctr" rtl="0" eaLnBrk="1" fontAlgn="b" latinLnBrk="0" hangingPunct="1">
                        <a:lnSpc>
                          <a:spcPct val="100000"/>
                        </a:lnSpc>
                        <a:spcBef>
                          <a:spcPts val="0"/>
                        </a:spcBef>
                        <a:spcAft>
                          <a:spcPts val="0"/>
                        </a:spcAft>
                        <a:buClrTx/>
                        <a:buSzTx/>
                        <a:buFontTx/>
                        <a:buNone/>
                      </a:pPr>
                      <a:endParaRPr lang="en-GB" sz="1600" b="1" i="0" u="none" strike="noStrike">
                        <a:solidFill>
                          <a:srgbClr val="000000"/>
                        </a:solidFill>
                        <a:effectLst/>
                        <a:latin typeface="Century Gothic" panose="020B0502020202020204" pitchFamily="34" charset="0"/>
                      </a:endParaRPr>
                    </a:p>
                  </a:txBody>
                  <a:tcPr marL="3406" marR="3406" marT="3406" marB="0" anchor="b">
                    <a:solidFill>
                      <a:srgbClr val="FFC000"/>
                    </a:solidFill>
                  </a:tcPr>
                </a:tc>
                <a:extLst>
                  <a:ext uri="{0D108BD9-81ED-4DB2-BD59-A6C34878D82A}">
                    <a16:rowId xmlns:a16="http://schemas.microsoft.com/office/drawing/2014/main" val="1610128660"/>
                  </a:ext>
                </a:extLst>
              </a:tr>
              <a:tr h="293191">
                <a:tc>
                  <a:txBody>
                    <a:bodyPr/>
                    <a:lstStyle/>
                    <a:p>
                      <a:pPr algn="l" fontAlgn="b"/>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ctr" fontAlgn="b"/>
                      <a:r>
                        <a:rPr lang="en-GB" sz="800" b="1" u="none" strike="noStrike">
                          <a:effectLst/>
                        </a:rPr>
                        <a:t> W1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W2</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W3</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W4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W5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W6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W7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W8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algn="ctr" fontAlgn="b"/>
                      <a:r>
                        <a:rPr lang="en-GB" sz="800" b="1" u="none" strike="noStrike">
                          <a:effectLst/>
                        </a:rPr>
                        <a:t>W9 </a:t>
                      </a:r>
                      <a:endParaRPr lang="en-GB" sz="800" b="1" i="0" u="none" strike="noStrike">
                        <a:solidFill>
                          <a:srgbClr val="000000"/>
                        </a:solidFill>
                        <a:effectLst/>
                        <a:latin typeface="Calibri" panose="020F0502020204030204" pitchFamily="34" charset="0"/>
                      </a:endParaRPr>
                    </a:p>
                  </a:txBody>
                  <a:tcPr marL="3306" marR="3306" marT="3306" marB="0" anchor="b"/>
                </a:tc>
                <a:tc>
                  <a:txBody>
                    <a:bodyPr/>
                    <a:lstStyle/>
                    <a:p>
                      <a:pPr lvl="0" algn="ctr">
                        <a:buNone/>
                      </a:pPr>
                      <a:r>
                        <a:rPr lang="en-GB" sz="800" b="1" u="none" strike="noStrike">
                          <a:effectLst/>
                        </a:rPr>
                        <a:t>W10 </a:t>
                      </a:r>
                      <a:endParaRPr lang="en-GB" sz="800" b="1" i="0" u="none" strike="noStrike">
                        <a:solidFill>
                          <a:srgbClr val="000000"/>
                        </a:solidFill>
                        <a:effectLst/>
                        <a:latin typeface="Calibri"/>
                      </a:endParaRPr>
                    </a:p>
                  </a:txBody>
                  <a:tcPr marL="3305" marR="3305" marT="3305" marB="0" anchor="b"/>
                </a:tc>
                <a:extLst>
                  <a:ext uri="{0D108BD9-81ED-4DB2-BD59-A6C34878D82A}">
                    <a16:rowId xmlns:a16="http://schemas.microsoft.com/office/drawing/2014/main" val="3785340028"/>
                  </a:ext>
                </a:extLst>
              </a:tr>
              <a:tr h="8307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a:solidFill>
                            <a:srgbClr val="000000"/>
                          </a:solidFill>
                          <a:effectLst/>
                        </a:rPr>
                        <a:t>Listening to and discussing a wide range of poems, stories and non-fiction at a level beyond that at which they can read independently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622309031"/>
                  </a:ext>
                </a:extLst>
              </a:tr>
              <a:tr h="553805">
                <a:tc>
                  <a:txBody>
                    <a:bodyPr/>
                    <a:lstStyle/>
                    <a:p>
                      <a:pPr algn="l" fontAlgn="b"/>
                      <a:r>
                        <a:rPr lang="en-US" sz="1400" b="1" u="none" strike="noStrike">
                          <a:solidFill>
                            <a:srgbClr val="000000"/>
                          </a:solidFill>
                          <a:effectLst/>
                        </a:rPr>
                        <a:t>Begin to link what they read or hear to their own experiences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507945442"/>
                  </a:ext>
                </a:extLst>
              </a:tr>
              <a:tr h="830707">
                <a:tc>
                  <a:txBody>
                    <a:bodyPr/>
                    <a:lstStyle/>
                    <a:p>
                      <a:pPr algn="l" fontAlgn="b"/>
                      <a:r>
                        <a:rPr lang="en-US" sz="1400" b="1" u="none" strike="noStrike">
                          <a:solidFill>
                            <a:srgbClr val="000000"/>
                          </a:solidFill>
                          <a:effectLst/>
                        </a:rPr>
                        <a:t>Become very familiar with key stories, fairy stories and traditional tales, retelling them and considering their particular characteristics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1050" b="0" i="0" u="none" strike="noStrike">
                        <a:solidFill>
                          <a:srgbClr val="000000"/>
                        </a:solidFill>
                        <a:effectLst/>
                        <a:latin typeface="Calibri"/>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06869687"/>
                  </a:ext>
                </a:extLst>
              </a:tr>
              <a:tr h="293191">
                <a:tc>
                  <a:txBody>
                    <a:bodyPr/>
                    <a:lstStyle/>
                    <a:p>
                      <a:pPr algn="l" fontAlgn="b"/>
                      <a:r>
                        <a:rPr lang="en-US" sz="1400" b="1" u="none" strike="noStrike">
                          <a:solidFill>
                            <a:srgbClr val="000000"/>
                          </a:solidFill>
                          <a:effectLst/>
                        </a:rPr>
                        <a:t> </a:t>
                      </a:r>
                      <a:r>
                        <a:rPr lang="en-US" sz="1400" b="1" u="none" strike="noStrike" err="1">
                          <a:solidFill>
                            <a:srgbClr val="000000"/>
                          </a:solidFill>
                          <a:effectLst/>
                        </a:rPr>
                        <a:t>Recognise</a:t>
                      </a:r>
                      <a:r>
                        <a:rPr lang="en-US" sz="1400" b="1" u="none" strike="noStrike">
                          <a:solidFill>
                            <a:srgbClr val="000000"/>
                          </a:solidFill>
                          <a:effectLst/>
                        </a:rPr>
                        <a:t> and join in with predictable phrases </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82055353"/>
                  </a:ext>
                </a:extLst>
              </a:tr>
              <a:tr h="553805">
                <a:tc>
                  <a:txBody>
                    <a:bodyPr/>
                    <a:lstStyle/>
                    <a:p>
                      <a:pPr algn="l" fontAlgn="b"/>
                      <a:r>
                        <a:rPr lang="en-US" sz="1400" b="1" u="none" strike="noStrike">
                          <a:solidFill>
                            <a:srgbClr val="000000"/>
                          </a:solidFill>
                          <a:effectLst/>
                        </a:rPr>
                        <a:t> Learning to appreciate rhymes and poems, and to recite some by heart</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722580369"/>
                  </a:ext>
                </a:extLst>
              </a:tr>
              <a:tr h="553805">
                <a:tc>
                  <a:txBody>
                    <a:bodyPr/>
                    <a:lstStyle/>
                    <a:p>
                      <a:pPr algn="l" fontAlgn="b"/>
                      <a:r>
                        <a:rPr lang="en-US" sz="1400" b="1" u="none" strike="noStrike">
                          <a:solidFill>
                            <a:srgbClr val="000000"/>
                          </a:solidFill>
                          <a:effectLst/>
                        </a:rPr>
                        <a:t>Discussing word meanings, linking new meanings to those already known</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137983178"/>
                  </a:ext>
                </a:extLst>
              </a:tr>
              <a:tr h="553805">
                <a:tc>
                  <a:txBody>
                    <a:bodyPr/>
                    <a:lstStyle/>
                    <a:p>
                      <a:pPr algn="l" fontAlgn="b"/>
                      <a:r>
                        <a:rPr lang="en-US" sz="1400" b="1" u="none" strike="noStrike">
                          <a:solidFill>
                            <a:srgbClr val="000000"/>
                          </a:solidFill>
                          <a:effectLst/>
                        </a:rPr>
                        <a:t>Draw on what they already know or on background information and vocabulary provided by the teacher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47507040"/>
                  </a:ext>
                </a:extLst>
              </a:tr>
              <a:tr h="553805">
                <a:tc>
                  <a:txBody>
                    <a:bodyPr/>
                    <a:lstStyle/>
                    <a:p>
                      <a:pPr algn="l" fontAlgn="b"/>
                      <a:r>
                        <a:rPr lang="en-US" sz="1400" b="1" u="none" strike="noStrike">
                          <a:solidFill>
                            <a:srgbClr val="000000"/>
                          </a:solidFill>
                          <a:effectLst/>
                        </a:rPr>
                        <a:t>Check that the text makes sense to them as they read and correcting inaccurate reading</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19271886"/>
                  </a:ext>
                </a:extLst>
              </a:tr>
              <a:tr h="293191">
                <a:tc>
                  <a:txBody>
                    <a:bodyPr/>
                    <a:lstStyle/>
                    <a:p>
                      <a:pPr algn="l" fontAlgn="b"/>
                      <a:r>
                        <a:rPr lang="en-US" sz="1400" b="1" u="none" strike="noStrike">
                          <a:solidFill>
                            <a:srgbClr val="000000"/>
                          </a:solidFill>
                          <a:effectLst/>
                        </a:rPr>
                        <a:t>Discuss the significance of the title and events</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1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391369123"/>
                  </a:ext>
                </a:extLst>
              </a:tr>
              <a:tr h="293191">
                <a:tc>
                  <a:txBody>
                    <a:bodyPr/>
                    <a:lstStyle/>
                    <a:p>
                      <a:pPr algn="l" fontAlgn="b"/>
                      <a:r>
                        <a:rPr lang="en-US" sz="1400" b="1" u="none" strike="noStrike">
                          <a:solidFill>
                            <a:srgbClr val="000000"/>
                          </a:solidFill>
                          <a:effectLst/>
                        </a:rPr>
                        <a:t>Make inferences on the basis of what is being said and done</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r>
                        <a:rPr lang="en-GB" sz="1050" b="0" i="0" u="none" strike="noStrike">
                          <a:solidFill>
                            <a:srgbClr val="000000"/>
                          </a:solidFill>
                          <a:effectLst/>
                          <a:latin typeface="Calibri"/>
                        </a:rPr>
                        <a:t>X</a:t>
                      </a: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2656051996"/>
                  </a:ext>
                </a:extLst>
              </a:tr>
              <a:tr h="553805">
                <a:tc>
                  <a:txBody>
                    <a:bodyPr/>
                    <a:lstStyle/>
                    <a:p>
                      <a:pPr algn="l" fontAlgn="b"/>
                      <a:r>
                        <a:rPr lang="en-US" sz="1400" b="1" u="none" strike="noStrike">
                          <a:solidFill>
                            <a:srgbClr val="000000"/>
                          </a:solidFill>
                          <a:effectLst/>
                        </a:rPr>
                        <a:t>Predict what might happen on the basis of what has been read so far</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3125856717"/>
                  </a:ext>
                </a:extLst>
              </a:tr>
              <a:tr h="553805">
                <a:tc>
                  <a:txBody>
                    <a:bodyPr/>
                    <a:lstStyle/>
                    <a:p>
                      <a:pPr algn="l" fontAlgn="b"/>
                      <a:r>
                        <a:rPr lang="en-US" sz="1400" b="1" u="none" strike="noStrike">
                          <a:solidFill>
                            <a:srgbClr val="000000"/>
                          </a:solidFill>
                          <a:effectLst/>
                        </a:rPr>
                        <a:t>Participate in discussion about what is read to them, taking turns and listening to what others say</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r>
                        <a:rPr lang="en-GB" sz="105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r>
                        <a:rPr lang="en-GB" sz="800" b="0" i="0" u="none" strike="noStrike">
                          <a:solidFill>
                            <a:srgbClr val="000000"/>
                          </a:solidFill>
                          <a:effectLst/>
                          <a:latin typeface="Calibri"/>
                        </a:rPr>
                        <a:t>X</a:t>
                      </a:r>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681713109"/>
                  </a:ext>
                </a:extLst>
              </a:tr>
              <a:tr h="293191">
                <a:tc>
                  <a:txBody>
                    <a:bodyPr/>
                    <a:lstStyle/>
                    <a:p>
                      <a:pPr algn="l" fontAlgn="b"/>
                      <a:r>
                        <a:rPr lang="en-US" sz="1400" b="1" u="none" strike="noStrike">
                          <a:solidFill>
                            <a:srgbClr val="000000"/>
                          </a:solidFill>
                          <a:effectLst/>
                        </a:rPr>
                        <a:t>Explain clearly their understanding of what is read to them</a:t>
                      </a:r>
                      <a:endParaRPr lang="en-GB" sz="1400" b="1" i="0" u="none" strike="noStrike">
                        <a:solidFill>
                          <a:srgbClr val="000000"/>
                        </a:solidFill>
                        <a:effectLst/>
                        <a:latin typeface="Century Gothic" panose="020B050202020202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3406" marR="3406" marT="3406" marB="0" anchor="b"/>
                </a:tc>
                <a:tc>
                  <a:txBody>
                    <a:bodyPr/>
                    <a:lstStyle/>
                    <a:p>
                      <a:pPr lvl="0" algn="l">
                        <a:buNone/>
                      </a:pPr>
                      <a:endParaRPr lang="en-GB" sz="800" b="0" i="0" u="none" strike="noStrike">
                        <a:solidFill>
                          <a:srgbClr val="000000"/>
                        </a:solidFill>
                        <a:effectLst/>
                        <a:latin typeface="Calibri"/>
                      </a:endParaRPr>
                    </a:p>
                  </a:txBody>
                  <a:tcPr marL="3406" marR="3406" marT="3406" marB="0" anchor="b"/>
                </a:tc>
                <a:extLst>
                  <a:ext uri="{0D108BD9-81ED-4DB2-BD59-A6C34878D82A}">
                    <a16:rowId xmlns:a16="http://schemas.microsoft.com/office/drawing/2014/main" val="1480449411"/>
                  </a:ext>
                </a:extLst>
              </a:tr>
            </a:tbl>
          </a:graphicData>
        </a:graphic>
      </p:graphicFrame>
    </p:spTree>
    <p:extLst>
      <p:ext uri="{BB962C8B-B14F-4D97-AF65-F5344CB8AC3E}">
        <p14:creationId xmlns:p14="http://schemas.microsoft.com/office/powerpoint/2010/main" val="101470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2527169895"/>
              </p:ext>
            </p:extLst>
          </p:nvPr>
        </p:nvGraphicFramePr>
        <p:xfrm>
          <a:off x="0" y="0"/>
          <a:ext cx="12191998" cy="6822478"/>
        </p:xfrm>
        <a:graphic>
          <a:graphicData uri="http://schemas.openxmlformats.org/drawingml/2006/table">
            <a:tbl>
              <a:tblPr firstRow="1" bandRow="1">
                <a:tableStyleId>{00A15C55-8517-42AA-B614-E9B94910E393}</a:tableStyleId>
              </a:tblPr>
              <a:tblGrid>
                <a:gridCol w="6095999">
                  <a:extLst>
                    <a:ext uri="{9D8B030D-6E8A-4147-A177-3AD203B41FA5}">
                      <a16:colId xmlns:a16="http://schemas.microsoft.com/office/drawing/2014/main" val="3673590467"/>
                    </a:ext>
                  </a:extLst>
                </a:gridCol>
                <a:gridCol w="6095999">
                  <a:extLst>
                    <a:ext uri="{9D8B030D-6E8A-4147-A177-3AD203B41FA5}">
                      <a16:colId xmlns:a16="http://schemas.microsoft.com/office/drawing/2014/main" val="1234258885"/>
                    </a:ext>
                  </a:extLst>
                </a:gridCol>
              </a:tblGrid>
              <a:tr h="847918">
                <a:tc>
                  <a:txBody>
                    <a:bodyPr/>
                    <a:lstStyle/>
                    <a:p>
                      <a:pPr algn="ctr"/>
                      <a:r>
                        <a:rPr lang="en-GB"/>
                        <a:t>Year 1 Summer Term 1 </a:t>
                      </a:r>
                      <a:endParaRPr lang="en-US"/>
                    </a:p>
                    <a:p>
                      <a:pPr lvl="0" algn="ctr">
                        <a:buNone/>
                      </a:pPr>
                      <a:r>
                        <a:rPr lang="en-GB"/>
                        <a:t>Class Read aloud </a:t>
                      </a:r>
                    </a:p>
                  </a:txBody>
                  <a:tcPr/>
                </a:tc>
                <a:tc>
                  <a:txBody>
                    <a:bodyPr/>
                    <a:lstStyle/>
                    <a:p>
                      <a:pPr algn="ctr"/>
                      <a:r>
                        <a:rPr lang="en-GB"/>
                        <a:t>Year 1 Summer Term 2</a:t>
                      </a:r>
                    </a:p>
                    <a:p>
                      <a:pPr lvl="0" algn="ctr">
                        <a:buNone/>
                      </a:pPr>
                      <a:r>
                        <a:rPr lang="en-GB" sz="1800" b="1" i="0" u="none" strike="noStrike" noProof="0">
                          <a:solidFill>
                            <a:srgbClr val="FFFFFF"/>
                          </a:solidFill>
                          <a:latin typeface="Calibri"/>
                        </a:rPr>
                        <a:t>Class Read aloud </a:t>
                      </a:r>
                      <a:endParaRPr lang="en-GB"/>
                    </a:p>
                  </a:txBody>
                  <a:tcPr/>
                </a:tc>
                <a:extLst>
                  <a:ext uri="{0D108BD9-81ED-4DB2-BD59-A6C34878D82A}">
                    <a16:rowId xmlns:a16="http://schemas.microsoft.com/office/drawing/2014/main" val="708244901"/>
                  </a:ext>
                </a:extLst>
              </a:tr>
              <a:tr h="5974560">
                <a:tc>
                  <a:txBody>
                    <a:bodyPr/>
                    <a:lstStyle/>
                    <a:p>
                      <a:pPr lvl="0">
                        <a:buNone/>
                      </a:pPr>
                      <a:endParaRPr lang="en-GB"/>
                    </a:p>
                  </a:txBody>
                  <a:tcPr/>
                </a:tc>
                <a:tc>
                  <a:txBody>
                    <a:bodyPr/>
                    <a:lstStyle/>
                    <a:p>
                      <a:pPr lvl="0">
                        <a:buNone/>
                      </a:pPr>
                      <a:endParaRPr lang="en-GB"/>
                    </a:p>
                  </a:txBody>
                  <a:tcPr/>
                </a:tc>
                <a:extLst>
                  <a:ext uri="{0D108BD9-81ED-4DB2-BD59-A6C34878D82A}">
                    <a16:rowId xmlns:a16="http://schemas.microsoft.com/office/drawing/2014/main" val="3166043120"/>
                  </a:ext>
                </a:extLst>
              </a:tr>
            </a:tbl>
          </a:graphicData>
        </a:graphic>
      </p:graphicFrame>
      <p:pic>
        <p:nvPicPr>
          <p:cNvPr id="5" name="Picture 4" descr="We're Going on a Bear Hunt: 1 (CBH Children / Picture Books) : Rosen,  Michael, Oxenbury, Helen: Amazon.co.uk: Books">
            <a:extLst>
              <a:ext uri="{FF2B5EF4-FFF2-40B4-BE49-F238E27FC236}">
                <a16:creationId xmlns:a16="http://schemas.microsoft.com/office/drawing/2014/main" id="{3C301D8E-64F3-45F3-703F-8EDF9DCDE680}"/>
              </a:ext>
            </a:extLst>
          </p:cNvPr>
          <p:cNvPicPr>
            <a:picLocks noChangeAspect="1"/>
          </p:cNvPicPr>
          <p:nvPr/>
        </p:nvPicPr>
        <p:blipFill>
          <a:blip r:embed="rId3"/>
          <a:stretch>
            <a:fillRect/>
          </a:stretch>
        </p:blipFill>
        <p:spPr>
          <a:xfrm>
            <a:off x="-212" y="916641"/>
            <a:ext cx="2304421" cy="2018147"/>
          </a:xfrm>
          <a:prstGeom prst="rect">
            <a:avLst/>
          </a:prstGeom>
        </p:spPr>
      </p:pic>
      <p:pic>
        <p:nvPicPr>
          <p:cNvPr id="6" name="Picture 5" descr="Wolfman: Amazon.co.uk: Michael Rosen, Chris Mould: 9781781123744: Books">
            <a:extLst>
              <a:ext uri="{FF2B5EF4-FFF2-40B4-BE49-F238E27FC236}">
                <a16:creationId xmlns:a16="http://schemas.microsoft.com/office/drawing/2014/main" id="{F996510F-13D7-600F-B81F-2C5619B27A59}"/>
              </a:ext>
            </a:extLst>
          </p:cNvPr>
          <p:cNvPicPr>
            <a:picLocks noChangeAspect="1"/>
          </p:cNvPicPr>
          <p:nvPr/>
        </p:nvPicPr>
        <p:blipFill>
          <a:blip r:embed="rId4"/>
          <a:stretch>
            <a:fillRect/>
          </a:stretch>
        </p:blipFill>
        <p:spPr>
          <a:xfrm>
            <a:off x="2395385" y="921786"/>
            <a:ext cx="1718830" cy="2619086"/>
          </a:xfrm>
          <a:prstGeom prst="rect">
            <a:avLst/>
          </a:prstGeom>
        </p:spPr>
      </p:pic>
      <p:pic>
        <p:nvPicPr>
          <p:cNvPr id="2" name="Picture 1" descr="Chocolate Cake: Amazon.co.uk: Rosen, Michael, Waldron, Kevin, Waldron,  Kevin: 9780141379203: Books">
            <a:extLst>
              <a:ext uri="{FF2B5EF4-FFF2-40B4-BE49-F238E27FC236}">
                <a16:creationId xmlns:a16="http://schemas.microsoft.com/office/drawing/2014/main" id="{8780F8A3-2972-FBEF-94A7-617FD23268CF}"/>
              </a:ext>
            </a:extLst>
          </p:cNvPr>
          <p:cNvPicPr>
            <a:picLocks noChangeAspect="1"/>
          </p:cNvPicPr>
          <p:nvPr/>
        </p:nvPicPr>
        <p:blipFill>
          <a:blip r:embed="rId5"/>
          <a:stretch>
            <a:fillRect/>
          </a:stretch>
        </p:blipFill>
        <p:spPr>
          <a:xfrm>
            <a:off x="4175703" y="903865"/>
            <a:ext cx="1924050" cy="2521816"/>
          </a:xfrm>
          <a:prstGeom prst="rect">
            <a:avLst/>
          </a:prstGeom>
        </p:spPr>
      </p:pic>
      <p:pic>
        <p:nvPicPr>
          <p:cNvPr id="8" name="Picture 7" descr="A group of children holding a sign&#10;&#10;Description automatically generated">
            <a:extLst>
              <a:ext uri="{FF2B5EF4-FFF2-40B4-BE49-F238E27FC236}">
                <a16:creationId xmlns:a16="http://schemas.microsoft.com/office/drawing/2014/main" id="{7DEC83E4-03A1-1BDC-304D-D2F17AE1479B}"/>
              </a:ext>
            </a:extLst>
          </p:cNvPr>
          <p:cNvPicPr>
            <a:picLocks noChangeAspect="1"/>
          </p:cNvPicPr>
          <p:nvPr/>
        </p:nvPicPr>
        <p:blipFill>
          <a:blip r:embed="rId6"/>
          <a:stretch>
            <a:fillRect/>
          </a:stretch>
        </p:blipFill>
        <p:spPr>
          <a:xfrm>
            <a:off x="140854" y="2987074"/>
            <a:ext cx="2050473" cy="1934490"/>
          </a:xfrm>
          <a:prstGeom prst="rect">
            <a:avLst/>
          </a:prstGeom>
        </p:spPr>
      </p:pic>
      <p:pic>
        <p:nvPicPr>
          <p:cNvPr id="9" name="Picture 8" descr="The Highway Rat by Julia Donaldson (9781407124377/Hardback) |  LoveReading4Kids">
            <a:extLst>
              <a:ext uri="{FF2B5EF4-FFF2-40B4-BE49-F238E27FC236}">
                <a16:creationId xmlns:a16="http://schemas.microsoft.com/office/drawing/2014/main" id="{D230A4AB-4E17-9ABB-7414-E0589E222D80}"/>
              </a:ext>
            </a:extLst>
          </p:cNvPr>
          <p:cNvPicPr>
            <a:picLocks noChangeAspect="1"/>
          </p:cNvPicPr>
          <p:nvPr/>
        </p:nvPicPr>
        <p:blipFill>
          <a:blip r:embed="rId7"/>
          <a:stretch>
            <a:fillRect/>
          </a:stretch>
        </p:blipFill>
        <p:spPr>
          <a:xfrm>
            <a:off x="46903" y="4961370"/>
            <a:ext cx="2249920" cy="1818987"/>
          </a:xfrm>
          <a:prstGeom prst="rect">
            <a:avLst/>
          </a:prstGeom>
        </p:spPr>
      </p:pic>
      <p:pic>
        <p:nvPicPr>
          <p:cNvPr id="10" name="Picture 9" descr="A cartoon of a child looking at a cartoon of a monster&#10;&#10;Description automatically generated">
            <a:extLst>
              <a:ext uri="{FF2B5EF4-FFF2-40B4-BE49-F238E27FC236}">
                <a16:creationId xmlns:a16="http://schemas.microsoft.com/office/drawing/2014/main" id="{56E2CC68-DD84-1EF6-4974-58239657BA90}"/>
              </a:ext>
            </a:extLst>
          </p:cNvPr>
          <p:cNvPicPr>
            <a:picLocks noChangeAspect="1"/>
          </p:cNvPicPr>
          <p:nvPr/>
        </p:nvPicPr>
        <p:blipFill>
          <a:blip r:embed="rId8"/>
          <a:stretch>
            <a:fillRect/>
          </a:stretch>
        </p:blipFill>
        <p:spPr>
          <a:xfrm>
            <a:off x="2392217" y="3745700"/>
            <a:ext cx="1831109" cy="2426143"/>
          </a:xfrm>
          <a:prstGeom prst="rect">
            <a:avLst/>
          </a:prstGeom>
        </p:spPr>
      </p:pic>
      <p:pic>
        <p:nvPicPr>
          <p:cNvPr id="11" name="Picture 10" descr="A book cover with a group of people&#10;&#10;Description automatically generated">
            <a:extLst>
              <a:ext uri="{FF2B5EF4-FFF2-40B4-BE49-F238E27FC236}">
                <a16:creationId xmlns:a16="http://schemas.microsoft.com/office/drawing/2014/main" id="{FB24D8D1-EFD2-26D6-4200-D985AAC6CB4F}"/>
              </a:ext>
            </a:extLst>
          </p:cNvPr>
          <p:cNvPicPr>
            <a:picLocks noChangeAspect="1"/>
          </p:cNvPicPr>
          <p:nvPr/>
        </p:nvPicPr>
        <p:blipFill>
          <a:blip r:embed="rId9"/>
          <a:stretch>
            <a:fillRect/>
          </a:stretch>
        </p:blipFill>
        <p:spPr>
          <a:xfrm>
            <a:off x="4297219" y="3591114"/>
            <a:ext cx="1784927" cy="2492862"/>
          </a:xfrm>
          <a:prstGeom prst="rect">
            <a:avLst/>
          </a:prstGeom>
        </p:spPr>
      </p:pic>
      <p:pic>
        <p:nvPicPr>
          <p:cNvPr id="12" name="Picture 11" descr="The Owl Who Was Afraid of the Dark by Jill Tomlinson, Paul Howard |  Waterstones">
            <a:extLst>
              <a:ext uri="{FF2B5EF4-FFF2-40B4-BE49-F238E27FC236}">
                <a16:creationId xmlns:a16="http://schemas.microsoft.com/office/drawing/2014/main" id="{80284143-AF7E-43BB-003C-E7E584C0D7B6}"/>
              </a:ext>
            </a:extLst>
          </p:cNvPr>
          <p:cNvPicPr>
            <a:picLocks noChangeAspect="1"/>
          </p:cNvPicPr>
          <p:nvPr/>
        </p:nvPicPr>
        <p:blipFill>
          <a:blip r:embed="rId10"/>
          <a:stretch>
            <a:fillRect/>
          </a:stretch>
        </p:blipFill>
        <p:spPr>
          <a:xfrm>
            <a:off x="8206797" y="976168"/>
            <a:ext cx="2116860" cy="2561936"/>
          </a:xfrm>
          <a:prstGeom prst="rect">
            <a:avLst/>
          </a:prstGeom>
        </p:spPr>
      </p:pic>
      <p:pic>
        <p:nvPicPr>
          <p:cNvPr id="13" name="Picture 12" descr="World At Your Feet Football Picture Book: Amazon.co.uk: Rob Parker,  Lawerta, Lawerta: 9781527221710: Books">
            <a:extLst>
              <a:ext uri="{FF2B5EF4-FFF2-40B4-BE49-F238E27FC236}">
                <a16:creationId xmlns:a16="http://schemas.microsoft.com/office/drawing/2014/main" id="{3922973C-1A09-83A2-29AE-6258379934FC}"/>
              </a:ext>
            </a:extLst>
          </p:cNvPr>
          <p:cNvPicPr>
            <a:picLocks noChangeAspect="1"/>
          </p:cNvPicPr>
          <p:nvPr/>
        </p:nvPicPr>
        <p:blipFill>
          <a:blip r:embed="rId11"/>
          <a:stretch>
            <a:fillRect/>
          </a:stretch>
        </p:blipFill>
        <p:spPr>
          <a:xfrm>
            <a:off x="6195292" y="907474"/>
            <a:ext cx="1948873" cy="2630053"/>
          </a:xfrm>
          <a:prstGeom prst="rect">
            <a:avLst/>
          </a:prstGeom>
        </p:spPr>
      </p:pic>
      <p:pic>
        <p:nvPicPr>
          <p:cNvPr id="14" name="Picture 13" descr="A book cover with cartoon characters&#10;&#10;Description automatically generated">
            <a:extLst>
              <a:ext uri="{FF2B5EF4-FFF2-40B4-BE49-F238E27FC236}">
                <a16:creationId xmlns:a16="http://schemas.microsoft.com/office/drawing/2014/main" id="{F033ED95-4E10-56C7-04E9-3243971B5A35}"/>
              </a:ext>
            </a:extLst>
          </p:cNvPr>
          <p:cNvPicPr>
            <a:picLocks noChangeAspect="1"/>
          </p:cNvPicPr>
          <p:nvPr/>
        </p:nvPicPr>
        <p:blipFill>
          <a:blip r:embed="rId12"/>
          <a:stretch>
            <a:fillRect/>
          </a:stretch>
        </p:blipFill>
        <p:spPr>
          <a:xfrm>
            <a:off x="10370127" y="925179"/>
            <a:ext cx="1819563" cy="2513823"/>
          </a:xfrm>
          <a:prstGeom prst="rect">
            <a:avLst/>
          </a:prstGeom>
        </p:spPr>
      </p:pic>
      <p:pic>
        <p:nvPicPr>
          <p:cNvPr id="15" name="Picture 14" descr="The Hen Who Wouldn't Give Up (Jill Tomlinson's Favourite Animal Tales) :  Tomlinson, Jill, Howard, Paul: Amazon.co.uk: Books">
            <a:extLst>
              <a:ext uri="{FF2B5EF4-FFF2-40B4-BE49-F238E27FC236}">
                <a16:creationId xmlns:a16="http://schemas.microsoft.com/office/drawing/2014/main" id="{B12354A7-FD2F-8829-E084-FDC347FBADA7}"/>
              </a:ext>
            </a:extLst>
          </p:cNvPr>
          <p:cNvPicPr>
            <a:picLocks noChangeAspect="1"/>
          </p:cNvPicPr>
          <p:nvPr/>
        </p:nvPicPr>
        <p:blipFill>
          <a:blip r:embed="rId13"/>
          <a:stretch>
            <a:fillRect/>
          </a:stretch>
        </p:blipFill>
        <p:spPr>
          <a:xfrm>
            <a:off x="6197023" y="3642591"/>
            <a:ext cx="2003136" cy="2667000"/>
          </a:xfrm>
          <a:prstGeom prst="rect">
            <a:avLst/>
          </a:prstGeom>
        </p:spPr>
      </p:pic>
      <p:pic>
        <p:nvPicPr>
          <p:cNvPr id="16" name="Picture 15" descr="A book cover with a cartoon of a child running on a grass field&#10;&#10;Description automatically generated">
            <a:extLst>
              <a:ext uri="{FF2B5EF4-FFF2-40B4-BE49-F238E27FC236}">
                <a16:creationId xmlns:a16="http://schemas.microsoft.com/office/drawing/2014/main" id="{388EEB99-9752-9CBE-37AC-B8CECF7E966B}"/>
              </a:ext>
            </a:extLst>
          </p:cNvPr>
          <p:cNvPicPr>
            <a:picLocks noChangeAspect="1"/>
          </p:cNvPicPr>
          <p:nvPr/>
        </p:nvPicPr>
        <p:blipFill>
          <a:blip r:embed="rId14"/>
          <a:stretch>
            <a:fillRect/>
          </a:stretch>
        </p:blipFill>
        <p:spPr>
          <a:xfrm>
            <a:off x="8280399" y="3648011"/>
            <a:ext cx="2085108" cy="2529159"/>
          </a:xfrm>
          <a:prstGeom prst="rect">
            <a:avLst/>
          </a:prstGeom>
        </p:spPr>
      </p:pic>
      <p:pic>
        <p:nvPicPr>
          <p:cNvPr id="17" name="Picture 16" descr="The Cat Who Wanted to Go Home - Scholastic Shop">
            <a:extLst>
              <a:ext uri="{FF2B5EF4-FFF2-40B4-BE49-F238E27FC236}">
                <a16:creationId xmlns:a16="http://schemas.microsoft.com/office/drawing/2014/main" id="{A7643C55-9F5C-715D-5389-552A0B0970C9}"/>
              </a:ext>
            </a:extLst>
          </p:cNvPr>
          <p:cNvPicPr>
            <a:picLocks noChangeAspect="1"/>
          </p:cNvPicPr>
          <p:nvPr/>
        </p:nvPicPr>
        <p:blipFill>
          <a:blip r:embed="rId15"/>
          <a:stretch>
            <a:fillRect/>
          </a:stretch>
        </p:blipFill>
        <p:spPr>
          <a:xfrm>
            <a:off x="10417897" y="3589627"/>
            <a:ext cx="1724025" cy="2657475"/>
          </a:xfrm>
          <a:prstGeom prst="rect">
            <a:avLst/>
          </a:prstGeom>
        </p:spPr>
      </p:pic>
    </p:spTree>
    <p:extLst>
      <p:ext uri="{BB962C8B-B14F-4D97-AF65-F5344CB8AC3E}">
        <p14:creationId xmlns:p14="http://schemas.microsoft.com/office/powerpoint/2010/main" val="175793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7395E1-6CE6-42A9-F697-18784812EE0A}"/>
              </a:ext>
            </a:extLst>
          </p:cNvPr>
          <p:cNvGraphicFramePr>
            <a:graphicFrameLocks noGrp="1"/>
          </p:cNvGraphicFramePr>
          <p:nvPr>
            <p:extLst>
              <p:ext uri="{D42A27DB-BD31-4B8C-83A1-F6EECF244321}">
                <p14:modId xmlns:p14="http://schemas.microsoft.com/office/powerpoint/2010/main" val="557189538"/>
              </p:ext>
            </p:extLst>
          </p:nvPr>
        </p:nvGraphicFramePr>
        <p:xfrm>
          <a:off x="0" y="0"/>
          <a:ext cx="12192000" cy="12350931"/>
        </p:xfrm>
        <a:graphic>
          <a:graphicData uri="http://schemas.openxmlformats.org/drawingml/2006/table">
            <a:tbl>
              <a:tblPr firstRow="1" bandRow="1">
                <a:tableStyleId>{00A15C55-8517-42AA-B614-E9B94910E393}</a:tableStyleId>
              </a:tblPr>
              <a:tblGrid>
                <a:gridCol w="1673157">
                  <a:extLst>
                    <a:ext uri="{9D8B030D-6E8A-4147-A177-3AD203B41FA5}">
                      <a16:colId xmlns:a16="http://schemas.microsoft.com/office/drawing/2014/main" val="3673590467"/>
                    </a:ext>
                  </a:extLst>
                </a:gridCol>
                <a:gridCol w="4422843">
                  <a:extLst>
                    <a:ext uri="{9D8B030D-6E8A-4147-A177-3AD203B41FA5}">
                      <a16:colId xmlns:a16="http://schemas.microsoft.com/office/drawing/2014/main" val="2859473882"/>
                    </a:ext>
                  </a:extLst>
                </a:gridCol>
                <a:gridCol w="1676400">
                  <a:extLst>
                    <a:ext uri="{9D8B030D-6E8A-4147-A177-3AD203B41FA5}">
                      <a16:colId xmlns:a16="http://schemas.microsoft.com/office/drawing/2014/main" val="1234258885"/>
                    </a:ext>
                  </a:extLst>
                </a:gridCol>
                <a:gridCol w="4419600">
                  <a:extLst>
                    <a:ext uri="{9D8B030D-6E8A-4147-A177-3AD203B41FA5}">
                      <a16:colId xmlns:a16="http://schemas.microsoft.com/office/drawing/2014/main" val="2359249547"/>
                    </a:ext>
                  </a:extLst>
                </a:gridCol>
              </a:tblGrid>
              <a:tr h="979714">
                <a:tc gridSpan="2">
                  <a:txBody>
                    <a:bodyPr/>
                    <a:lstStyle/>
                    <a:p>
                      <a:r>
                        <a:rPr lang="en-GB"/>
                        <a:t>Year 1 Summer Term 1</a:t>
                      </a:r>
                    </a:p>
                  </a:txBody>
                  <a:tcPr/>
                </a:tc>
                <a:tc hMerge="1">
                  <a:txBody>
                    <a:bodyPr/>
                    <a:lstStyle/>
                    <a:p>
                      <a:endParaRPr lang="en-GB"/>
                    </a:p>
                  </a:txBody>
                  <a:tcPr/>
                </a:tc>
                <a:tc gridSpan="2">
                  <a:txBody>
                    <a:bodyPr/>
                    <a:lstStyle/>
                    <a:p>
                      <a:r>
                        <a:rPr lang="en-GB"/>
                        <a:t>Year 1 Summer Term 2</a:t>
                      </a:r>
                    </a:p>
                  </a:txBody>
                  <a:tcPr/>
                </a:tc>
                <a:tc hMerge="1">
                  <a:txBody>
                    <a:bodyPr/>
                    <a:lstStyle/>
                    <a:p>
                      <a:endParaRPr lang="en-GB"/>
                    </a:p>
                  </a:txBody>
                  <a:tcPr/>
                </a:tc>
                <a:extLst>
                  <a:ext uri="{0D108BD9-81ED-4DB2-BD59-A6C34878D82A}">
                    <a16:rowId xmlns:a16="http://schemas.microsoft.com/office/drawing/2014/main" val="708244901"/>
                  </a:ext>
                </a:extLst>
              </a:tr>
              <a:tr h="489857">
                <a:tc rowSpan="2">
                  <a:txBody>
                    <a:bodyPr/>
                    <a:lstStyle/>
                    <a:p>
                      <a:r>
                        <a:rPr lang="en-GB"/>
                        <a:t>Week 1</a:t>
                      </a:r>
                    </a:p>
                  </a:txBody>
                  <a:tcPr/>
                </a:tc>
                <a:tc>
                  <a:txBody>
                    <a:bodyPr/>
                    <a:lstStyle/>
                    <a:p>
                      <a:r>
                        <a:rPr lang="en-GB"/>
                        <a:t>Fiction- Were going on a bear hunt by Michael Rosen </a:t>
                      </a:r>
                      <a:endParaRPr lang="en-GB" i="1"/>
                    </a:p>
                  </a:txBody>
                  <a:tcPr/>
                </a:tc>
                <a:tc rowSpan="2">
                  <a:txBody>
                    <a:bodyPr/>
                    <a:lstStyle/>
                    <a:p>
                      <a:r>
                        <a:rPr lang="en-GB"/>
                        <a:t>Week 1</a:t>
                      </a:r>
                    </a:p>
                  </a:txBody>
                  <a:tcPr/>
                </a:tc>
                <a:tc>
                  <a:txBody>
                    <a:bodyPr/>
                    <a:lstStyle/>
                    <a:p>
                      <a:r>
                        <a:rPr lang="en-GB"/>
                        <a:t>Poetry </a:t>
                      </a:r>
                      <a:r>
                        <a:rPr lang="en-GB" i="1"/>
                        <a:t>T</a:t>
                      </a:r>
                      <a:r>
                        <a:rPr lang="en-GB" i="0"/>
                        <a:t>ext- World at your feet by Rob Parker</a:t>
                      </a:r>
                    </a:p>
                  </a:txBody>
                  <a:tcPr/>
                </a:tc>
                <a:extLst>
                  <a:ext uri="{0D108BD9-81ED-4DB2-BD59-A6C34878D82A}">
                    <a16:rowId xmlns:a16="http://schemas.microsoft.com/office/drawing/2014/main" val="3903772934"/>
                  </a:ext>
                </a:extLst>
              </a:tr>
              <a:tr h="489857">
                <a:tc vMerge="1">
                  <a:txBody>
                    <a:bodyPr/>
                    <a:lstStyle/>
                    <a:p>
                      <a:endParaRPr lang="en-GB"/>
                    </a:p>
                  </a:txBody>
                  <a:tcPr/>
                </a:tc>
                <a:tc>
                  <a:txBody>
                    <a:bodyPr/>
                    <a:lstStyle/>
                    <a:p>
                      <a:r>
                        <a:rPr lang="en-GB" sz="1400" b="1"/>
                        <a:t>Listening to and discussing a wide range of poems, stories and non-fiction at a level beyond that at which they can read independently.</a:t>
                      </a:r>
                    </a:p>
                    <a:p>
                      <a:pPr lvl="0">
                        <a:buNone/>
                      </a:pPr>
                      <a:r>
                        <a:rPr lang="en-GB" sz="1400" b="1"/>
                        <a:t>Recognise and join in with predictable phrases.</a:t>
                      </a:r>
                    </a:p>
                  </a:txBody>
                  <a:tcPr/>
                </a:tc>
                <a:tc vMerge="1">
                  <a:txBody>
                    <a:bodyPr/>
                    <a:lstStyle/>
                    <a:p>
                      <a:endParaRPr lang="en-GB"/>
                    </a:p>
                  </a:txBody>
                  <a:tcPr/>
                </a:tc>
                <a:tc>
                  <a:txBody>
                    <a:bodyPr/>
                    <a:lstStyle/>
                    <a:p>
                      <a:r>
                        <a:rPr lang="en-GB" sz="1400" b="1"/>
                        <a:t>Listening to and discussing a wide range of poems, stories and non-fiction at a level beyond that at which they can read independently.</a:t>
                      </a:r>
                    </a:p>
                    <a:p>
                      <a:pPr lvl="0">
                        <a:buNone/>
                      </a:pPr>
                      <a:r>
                        <a:rPr lang="en-GB" sz="1400" b="1"/>
                        <a:t>Learning to appreciate rhymes and poems, and to recite some by heart.</a:t>
                      </a:r>
                    </a:p>
                  </a:txBody>
                  <a:tcPr/>
                </a:tc>
                <a:extLst>
                  <a:ext uri="{0D108BD9-81ED-4DB2-BD59-A6C34878D82A}">
                    <a16:rowId xmlns:a16="http://schemas.microsoft.com/office/drawing/2014/main" val="4152603473"/>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Wolf man by Michael Rosen </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2</a:t>
                      </a:r>
                    </a:p>
                  </a:txBody>
                  <a:tcPr/>
                </a:tc>
                <a:tc>
                  <a:txBody>
                    <a:bodyPr/>
                    <a:lstStyle/>
                    <a:p>
                      <a:r>
                        <a:rPr lang="en-GB"/>
                        <a:t>Fiction- The owl who was afraid of the dark by Jill Tomlinson</a:t>
                      </a:r>
                      <a:endParaRPr lang="en-GB" i="1"/>
                    </a:p>
                  </a:txBody>
                  <a:tcPr/>
                </a:tc>
                <a:extLst>
                  <a:ext uri="{0D108BD9-81ED-4DB2-BD59-A6C34878D82A}">
                    <a16:rowId xmlns:a16="http://schemas.microsoft.com/office/drawing/2014/main" val="3548793692"/>
                  </a:ext>
                </a:extLst>
              </a:tr>
              <a:tr h="489857">
                <a:tc vMerge="1">
                  <a:txBody>
                    <a:bodyPr/>
                    <a:lstStyle/>
                    <a:p>
                      <a:endParaRPr lang="en-GB"/>
                    </a:p>
                  </a:txBody>
                  <a:tcPr/>
                </a:tc>
                <a:tc>
                  <a:txBody>
                    <a:bodyPr/>
                    <a:lstStyle/>
                    <a:p>
                      <a:r>
                        <a:rPr lang="en-GB" sz="1400" b="1"/>
                        <a:t>Discussing word meanings, linking new meanings to those already known.</a:t>
                      </a:r>
                    </a:p>
                    <a:p>
                      <a:pPr lvl="0">
                        <a:buNone/>
                      </a:pPr>
                      <a:r>
                        <a:rPr lang="en-GB" sz="1400" b="1"/>
                        <a:t>Make inferences on the basis of what is being said and done.</a:t>
                      </a:r>
                    </a:p>
                  </a:txBody>
                  <a:tcPr/>
                </a:tc>
                <a:tc vMerge="1">
                  <a:txBody>
                    <a:bodyPr/>
                    <a:lstStyle/>
                    <a:p>
                      <a:endParaRPr lang="en-GB"/>
                    </a:p>
                  </a:txBody>
                  <a:tcPr/>
                </a:tc>
                <a:tc>
                  <a:txBody>
                    <a:bodyPr/>
                    <a:lstStyle/>
                    <a:p>
                      <a:r>
                        <a:rPr lang="en-GB" sz="1400" b="1"/>
                        <a:t>Discussing word meanings, linking new meanings to those already known.</a:t>
                      </a:r>
                    </a:p>
                    <a:p>
                      <a:pPr lvl="0">
                        <a:buNone/>
                      </a:pPr>
                      <a:r>
                        <a:rPr lang="en-GB" sz="1400" b="1"/>
                        <a:t>Make inferences on the basis of what is being said and done.</a:t>
                      </a:r>
                    </a:p>
                  </a:txBody>
                  <a:tcPr/>
                </a:tc>
                <a:extLst>
                  <a:ext uri="{0D108BD9-81ED-4DB2-BD59-A6C34878D82A}">
                    <a16:rowId xmlns:a16="http://schemas.microsoft.com/office/drawing/2014/main" val="2751085554"/>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p>
                      <a:endParaRPr lang="en-GB"/>
                    </a:p>
                  </a:txBody>
                  <a:tcPr/>
                </a:tc>
                <a:tc>
                  <a:txBody>
                    <a:bodyPr/>
                    <a:lstStyle/>
                    <a:p>
                      <a:r>
                        <a:rPr lang="en-GB"/>
                        <a:t>Poetry </a:t>
                      </a:r>
                      <a:r>
                        <a:rPr lang="en-GB" i="0"/>
                        <a:t>Text</a:t>
                      </a:r>
                      <a:r>
                        <a:rPr lang="en-GB" i="1"/>
                        <a:t> – </a:t>
                      </a:r>
                      <a:r>
                        <a:rPr lang="en-GB" i="0"/>
                        <a:t>Chocolate cake by Michael Rosen</a:t>
                      </a:r>
                      <a:endParaRPr lang="en-US" i="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3</a:t>
                      </a:r>
                    </a:p>
                  </a:txBody>
                  <a:tcPr/>
                </a:tc>
                <a:tc>
                  <a:txBody>
                    <a:bodyPr/>
                    <a:lstStyle/>
                    <a:p>
                      <a:r>
                        <a:rPr lang="en-GB"/>
                        <a:t>Fiction- The three billy goats gruff by Kate Pankhurst and Mara Alperin</a:t>
                      </a:r>
                      <a:endParaRPr lang="en-GB" i="1"/>
                    </a:p>
                  </a:txBody>
                  <a:tcPr/>
                </a:tc>
                <a:extLst>
                  <a:ext uri="{0D108BD9-81ED-4DB2-BD59-A6C34878D82A}">
                    <a16:rowId xmlns:a16="http://schemas.microsoft.com/office/drawing/2014/main" val="1529166830"/>
                  </a:ext>
                </a:extLst>
              </a:tr>
              <a:tr h="489857">
                <a:tc vMerge="1">
                  <a:txBody>
                    <a:bodyPr/>
                    <a:lstStyle/>
                    <a:p>
                      <a:endParaRPr lang="en-GB"/>
                    </a:p>
                  </a:txBody>
                  <a:tcPr/>
                </a:tc>
                <a:tc>
                  <a:txBody>
                    <a:bodyPr/>
                    <a:lstStyle/>
                    <a:p>
                      <a:r>
                        <a:rPr lang="en-GB" sz="1400" b="1"/>
                        <a:t>Listening to and discussing a wide range of poems, stories and non-fiction at a level beyond that at which they can read independently.</a:t>
                      </a:r>
                    </a:p>
                    <a:p>
                      <a:pPr lvl="0">
                        <a:buNone/>
                      </a:pPr>
                      <a:r>
                        <a:rPr lang="en-GB" sz="1400" b="1"/>
                        <a:t>Learning to appreciate rhymes and poems, and to recite some by heart.</a:t>
                      </a:r>
                    </a:p>
                  </a:txBody>
                  <a:tcPr/>
                </a:tc>
                <a:tc vMerge="1">
                  <a:txBody>
                    <a:bodyPr/>
                    <a:lstStyle/>
                    <a:p>
                      <a:endParaRPr lang="en-GB"/>
                    </a:p>
                  </a:txBody>
                  <a:tcPr/>
                </a:tc>
                <a:tc>
                  <a:txBody>
                    <a:bodyPr/>
                    <a:lstStyle/>
                    <a:p>
                      <a:r>
                        <a:rPr lang="en-GB" sz="1400" b="1"/>
                        <a:t>Become very familiar with key stories, fairy stories and traditional tales, retelling them and considering particular characteristics.</a:t>
                      </a:r>
                    </a:p>
                    <a:p>
                      <a:pPr lvl="0">
                        <a:buNone/>
                      </a:pPr>
                      <a:r>
                        <a:rPr lang="en-GB" sz="1400" b="1"/>
                        <a:t>Recognise and join in with predictable phrases.</a:t>
                      </a:r>
                    </a:p>
                  </a:txBody>
                  <a:tcPr/>
                </a:tc>
                <a:extLst>
                  <a:ext uri="{0D108BD9-81ED-4DB2-BD59-A6C34878D82A}">
                    <a16:rowId xmlns:a16="http://schemas.microsoft.com/office/drawing/2014/main" val="1782160000"/>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p>
                      <a:endParaRPr lang="en-GB"/>
                    </a:p>
                  </a:txBody>
                  <a:tcPr/>
                </a:tc>
                <a:tc>
                  <a:txBody>
                    <a:bodyPr/>
                    <a:lstStyle/>
                    <a:p>
                      <a:r>
                        <a:rPr lang="en-GB"/>
                        <a:t>Non-Fiction – A planet full of plastic by Neal Layton</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4</a:t>
                      </a:r>
                    </a:p>
                  </a:txBody>
                  <a:tcPr/>
                </a:tc>
                <a:tc>
                  <a:txBody>
                    <a:bodyPr/>
                    <a:lstStyle/>
                    <a:p>
                      <a:r>
                        <a:rPr lang="en-GB"/>
                        <a:t>Fiction- The hen who wouldn't give up by Jill Tomlinson</a:t>
                      </a:r>
                      <a:endParaRPr lang="en-GB" i="1"/>
                    </a:p>
                  </a:txBody>
                  <a:tcPr/>
                </a:tc>
                <a:extLst>
                  <a:ext uri="{0D108BD9-81ED-4DB2-BD59-A6C34878D82A}">
                    <a16:rowId xmlns:a16="http://schemas.microsoft.com/office/drawing/2014/main" val="2636313374"/>
                  </a:ext>
                </a:extLst>
              </a:tr>
              <a:tr h="489857">
                <a:tc vMerge="1">
                  <a:txBody>
                    <a:bodyPr/>
                    <a:lstStyle/>
                    <a:p>
                      <a:endParaRPr lang="en-GB"/>
                    </a:p>
                  </a:txBody>
                  <a:tcPr/>
                </a:tc>
                <a:tc>
                  <a:txBody>
                    <a:bodyPr/>
                    <a:lstStyle/>
                    <a:p>
                      <a:r>
                        <a:rPr lang="en-GB" sz="1400" b="1"/>
                        <a:t>Begin to link what they read or hear to their own experiences.</a:t>
                      </a:r>
                    </a:p>
                    <a:p>
                      <a:pPr lvl="0">
                        <a:buNone/>
                      </a:pPr>
                      <a:r>
                        <a:rPr lang="en-GB" sz="1400" b="1"/>
                        <a:t>Participate in discussion about what is read to them, taking turns and listening to what others say.</a:t>
                      </a:r>
                    </a:p>
                  </a:txBody>
                  <a:tcPr/>
                </a:tc>
                <a:tc vMerge="1">
                  <a:txBody>
                    <a:bodyPr/>
                    <a:lstStyle/>
                    <a:p>
                      <a:endParaRPr lang="en-GB"/>
                    </a:p>
                  </a:txBody>
                  <a:tcPr/>
                </a:tc>
                <a:tc>
                  <a:txBody>
                    <a:bodyPr/>
                    <a:lstStyle/>
                    <a:p>
                      <a:r>
                        <a:rPr lang="en-GB" sz="1400" b="1"/>
                        <a:t>Check that the text makes sense to them as they read and correcting inaccurate reading.</a:t>
                      </a:r>
                    </a:p>
                    <a:p>
                      <a:pPr lvl="0">
                        <a:buNone/>
                      </a:pPr>
                      <a:r>
                        <a:rPr lang="en-GB" sz="1400" b="1"/>
                        <a:t>Participate in discussion about what is read to them, taking turns and listening to what others say,</a:t>
                      </a:r>
                    </a:p>
                  </a:txBody>
                  <a:tcPr/>
                </a:tc>
                <a:extLst>
                  <a:ext uri="{0D108BD9-81ED-4DB2-BD59-A6C34878D82A}">
                    <a16:rowId xmlns:a16="http://schemas.microsoft.com/office/drawing/2014/main" val="1804475977"/>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p>
                      <a:endParaRPr lang="en-GB"/>
                    </a:p>
                  </a:txBody>
                  <a:tcPr/>
                </a:tc>
                <a:tc>
                  <a:txBody>
                    <a:bodyPr/>
                    <a:lstStyle/>
                    <a:p>
                      <a:r>
                        <a:rPr lang="en-GB"/>
                        <a:t>Fiction- Highway rat by Julia Donaldson</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5</a:t>
                      </a:r>
                    </a:p>
                  </a:txBody>
                  <a:tcPr/>
                </a:tc>
                <a:tc>
                  <a:txBody>
                    <a:bodyPr/>
                    <a:lstStyle/>
                    <a:p>
                      <a:r>
                        <a:rPr lang="en-GB"/>
                        <a:t>Fiction- Jack and the Beanstalk by Mara Alperin and Mark Chambers</a:t>
                      </a:r>
                      <a:endParaRPr lang="en-GB" i="1"/>
                    </a:p>
                  </a:txBody>
                  <a:tcPr/>
                </a:tc>
                <a:extLst>
                  <a:ext uri="{0D108BD9-81ED-4DB2-BD59-A6C34878D82A}">
                    <a16:rowId xmlns:a16="http://schemas.microsoft.com/office/drawing/2014/main" val="54434686"/>
                  </a:ext>
                </a:extLst>
              </a:tr>
              <a:tr h="489857">
                <a:tc vMerge="1">
                  <a:txBody>
                    <a:bodyPr/>
                    <a:lstStyle/>
                    <a:p>
                      <a:endParaRPr lang="en-GB"/>
                    </a:p>
                  </a:txBody>
                  <a:tcPr/>
                </a:tc>
                <a:tc>
                  <a:txBody>
                    <a:bodyPr/>
                    <a:lstStyle/>
                    <a:p>
                      <a:r>
                        <a:rPr lang="en-GB" sz="1400" b="1"/>
                        <a:t>Recognise and join in with predictable phrases.</a:t>
                      </a:r>
                    </a:p>
                    <a:p>
                      <a:pPr lvl="0">
                        <a:buNone/>
                      </a:pPr>
                      <a:r>
                        <a:rPr lang="en-GB" sz="1400" b="1"/>
                        <a:t>Check that the text makes sense to them as they read and correcting inaccurate reading.</a:t>
                      </a:r>
                    </a:p>
                  </a:txBody>
                  <a:tcPr/>
                </a:tc>
                <a:tc vMerge="1">
                  <a:txBody>
                    <a:bodyPr/>
                    <a:lstStyle/>
                    <a:p>
                      <a:endParaRPr lang="en-GB"/>
                    </a:p>
                  </a:txBody>
                  <a:tcPr/>
                </a:tc>
                <a:tc>
                  <a:txBody>
                    <a:bodyPr/>
                    <a:lstStyle/>
                    <a:p>
                      <a:r>
                        <a:rPr lang="en-GB" sz="1400" b="1"/>
                        <a:t>Become very familiar with key stories, fairy stories and traditional tales, retelling them and considering particular characteristics.</a:t>
                      </a:r>
                    </a:p>
                    <a:p>
                      <a:pPr lvl="0">
                        <a:buNone/>
                      </a:pPr>
                      <a:r>
                        <a:rPr lang="en-GB" sz="1400" b="1"/>
                        <a:t>Draw on what they already know or on background information and vocabulary provided by the teacher.</a:t>
                      </a:r>
                    </a:p>
                  </a:txBody>
                  <a:tcPr/>
                </a:tc>
                <a:extLst>
                  <a:ext uri="{0D108BD9-81ED-4DB2-BD59-A6C34878D82A}">
                    <a16:rowId xmlns:a16="http://schemas.microsoft.com/office/drawing/2014/main" val="2016320638"/>
                  </a:ext>
                </a:extLst>
              </a:tr>
              <a:tr h="4898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p>
                      <a:endParaRPr lang="en-GB"/>
                    </a:p>
                  </a:txBody>
                  <a:tcPr/>
                </a:tc>
                <a:tc>
                  <a:txBody>
                    <a:bodyPr/>
                    <a:lstStyle/>
                    <a:p>
                      <a:r>
                        <a:rPr lang="en-GB"/>
                        <a:t>Fiction- Not now Bernard by David Mckee</a:t>
                      </a:r>
                      <a:endParaRPr lang="en-GB" i="1"/>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Week 6</a:t>
                      </a:r>
                    </a:p>
                  </a:txBody>
                  <a:tcPr/>
                </a:tc>
                <a:tc>
                  <a:txBody>
                    <a:bodyPr/>
                    <a:lstStyle/>
                    <a:p>
                      <a:r>
                        <a:rPr lang="en-GB"/>
                        <a:t>Fiction- The cat who wanted to go home by Jill Tomlinson</a:t>
                      </a:r>
                      <a:endParaRPr lang="en-GB" i="1"/>
                    </a:p>
                  </a:txBody>
                  <a:tcPr/>
                </a:tc>
                <a:extLst>
                  <a:ext uri="{0D108BD9-81ED-4DB2-BD59-A6C34878D82A}">
                    <a16:rowId xmlns:a16="http://schemas.microsoft.com/office/drawing/2014/main" val="1507611174"/>
                  </a:ext>
                </a:extLst>
              </a:tr>
              <a:tr h="489857">
                <a:tc vMerge="1">
                  <a:txBody>
                    <a:bodyPr/>
                    <a:lstStyle/>
                    <a:p>
                      <a:endParaRPr lang="en-GB"/>
                    </a:p>
                  </a:txBody>
                  <a:tcPr/>
                </a:tc>
                <a:tc>
                  <a:txBody>
                    <a:bodyPr/>
                    <a:lstStyle/>
                    <a:p>
                      <a:r>
                        <a:rPr lang="en-GB" sz="1400" b="1"/>
                        <a:t>Draw on what they already know or on background information and vocabulary provided by the teacher.</a:t>
                      </a:r>
                    </a:p>
                    <a:p>
                      <a:pPr lvl="0">
                        <a:buNone/>
                      </a:pPr>
                      <a:r>
                        <a:rPr lang="en-GB" sz="1400" b="1"/>
                        <a:t>Predict what might happen on the basis of what has been read so far.</a:t>
                      </a:r>
                    </a:p>
                  </a:txBody>
                  <a:tcPr/>
                </a:tc>
                <a:tc vMerge="1">
                  <a:txBody>
                    <a:bodyPr/>
                    <a:lstStyle/>
                    <a:p>
                      <a:endParaRPr lang="en-GB"/>
                    </a:p>
                  </a:txBody>
                  <a:tcPr/>
                </a:tc>
                <a:tc>
                  <a:txBody>
                    <a:bodyPr/>
                    <a:lstStyle/>
                    <a:p>
                      <a:r>
                        <a:rPr lang="en-GB" sz="1400" b="1"/>
                        <a:t>Discuss the significance of the title and events.</a:t>
                      </a:r>
                    </a:p>
                    <a:p>
                      <a:pPr lvl="0">
                        <a:buNone/>
                      </a:pPr>
                      <a:r>
                        <a:rPr lang="en-GB" sz="1400" b="1"/>
                        <a:t>Predict what might happen on the basis of what has been read so far. </a:t>
                      </a:r>
                    </a:p>
                  </a:txBody>
                  <a:tcPr/>
                </a:tc>
                <a:extLst>
                  <a:ext uri="{0D108BD9-81ED-4DB2-BD59-A6C34878D82A}">
                    <a16:rowId xmlns:a16="http://schemas.microsoft.com/office/drawing/2014/main" val="4019619930"/>
                  </a:ext>
                </a:extLst>
              </a:tr>
              <a:tr h="489857">
                <a:tc rowSpan="2">
                  <a:txBody>
                    <a:bodyPr/>
                    <a:lstStyle/>
                    <a:p>
                      <a:pPr lvl="0">
                        <a:buNone/>
                      </a:pPr>
                      <a:r>
                        <a:rPr lang="en-GB"/>
                        <a:t>Week 7 </a:t>
                      </a:r>
                    </a:p>
                  </a:txBody>
                  <a:tcPr/>
                </a:tc>
                <a:tc>
                  <a:txBody>
                    <a:bodyPr/>
                    <a:lstStyle/>
                    <a:p>
                      <a:pPr lvl="0">
                        <a:buNone/>
                      </a:pPr>
                      <a:r>
                        <a:rPr lang="en-GB"/>
                        <a:t>Non-fiction- Superhero like you by Dr Raj</a:t>
                      </a:r>
                    </a:p>
                  </a:txBody>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a:p>
                  </a:txBody>
                  <a:tcPr/>
                </a:tc>
                <a:extLst>
                  <a:ext uri="{0D108BD9-81ED-4DB2-BD59-A6C34878D82A}">
                    <a16:rowId xmlns:a16="http://schemas.microsoft.com/office/drawing/2014/main" val="89358211"/>
                  </a:ext>
                </a:extLst>
              </a:tr>
              <a:tr h="489857">
                <a:tc vMerge="1">
                  <a:txBody>
                    <a:bodyPr/>
                    <a:lstStyle/>
                    <a:p>
                      <a:endParaRPr lang="en-US"/>
                    </a:p>
                  </a:txBody>
                  <a:tcPr/>
                </a:tc>
                <a:tc>
                  <a:txBody>
                    <a:bodyPr/>
                    <a:lstStyle/>
                    <a:p>
                      <a:pPr lvl="0">
                        <a:buNone/>
                      </a:pPr>
                      <a:r>
                        <a:rPr lang="en-GB" sz="1400" b="1"/>
                        <a:t>Begin to link what they read or hear to their own experiences.</a:t>
                      </a:r>
                    </a:p>
                    <a:p>
                      <a:pPr lvl="0">
                        <a:buNone/>
                      </a:pPr>
                      <a:r>
                        <a:rPr lang="en-GB" sz="1400" b="1"/>
                        <a:t>Discuss the significance of the title and events.</a:t>
                      </a:r>
                    </a:p>
                  </a:txBody>
                  <a:tcPr/>
                </a:tc>
                <a:tc>
                  <a:txBody>
                    <a:bodyPr/>
                    <a:lstStyle/>
                    <a:p>
                      <a:pPr marL="0" lvl="0" indent="0" algn="l" defTabSz="914400">
                        <a:lnSpc>
                          <a:spcPct val="100000"/>
                        </a:lnSpc>
                        <a:spcBef>
                          <a:spcPts val="0"/>
                        </a:spcBef>
                        <a:spcAft>
                          <a:spcPts val="0"/>
                        </a:spcAft>
                        <a:buNone/>
                        <a:tabLst/>
                        <a:defRPr/>
                      </a:pPr>
                      <a:endParaRPr lang="en-GB"/>
                    </a:p>
                  </a:txBody>
                  <a:tcPr/>
                </a:tc>
                <a:tc>
                  <a:txBody>
                    <a:bodyPr/>
                    <a:lstStyle/>
                    <a:p>
                      <a:pPr lvl="0">
                        <a:buNone/>
                      </a:pPr>
                      <a:endParaRPr lang="en-GB"/>
                    </a:p>
                  </a:txBody>
                  <a:tcPr/>
                </a:tc>
                <a:extLst>
                  <a:ext uri="{0D108BD9-81ED-4DB2-BD59-A6C34878D82A}">
                    <a16:rowId xmlns:a16="http://schemas.microsoft.com/office/drawing/2014/main" val="3516245335"/>
                  </a:ext>
                </a:extLst>
              </a:tr>
            </a:tbl>
          </a:graphicData>
        </a:graphic>
      </p:graphicFrame>
    </p:spTree>
    <p:extLst>
      <p:ext uri="{BB962C8B-B14F-4D97-AF65-F5344CB8AC3E}">
        <p14:creationId xmlns:p14="http://schemas.microsoft.com/office/powerpoint/2010/main" val="4174917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glish">
  <a:themeElements>
    <a:clrScheme name="UL English (Teacher Facing)">
      <a:dk1>
        <a:srgbClr val="FFFFFF"/>
      </a:dk1>
      <a:lt1>
        <a:srgbClr val="000000"/>
      </a:lt1>
      <a:dk2>
        <a:srgbClr val="E6E6E6"/>
      </a:dk2>
      <a:lt2>
        <a:srgbClr val="565656"/>
      </a:lt2>
      <a:accent1>
        <a:srgbClr val="3E9C64"/>
      </a:accent1>
      <a:accent2>
        <a:srgbClr val="D17E3F"/>
      </a:accent2>
      <a:accent3>
        <a:srgbClr val="8262A6"/>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_Collaboration_Space_Locked xmlns="bc1dac95-5cd3-4085-9841-e1e3843ca86e" xsi:nil="true"/>
    <CultureName xmlns="bc1dac95-5cd3-4085-9841-e1e3843ca86e" xsi:nil="true"/>
    <AppVersion xmlns="bc1dac95-5cd3-4085-9841-e1e3843ca86e" xsi:nil="true"/>
    <TeamsChannelId xmlns="bc1dac95-5cd3-4085-9841-e1e3843ca86e" xsi:nil="true"/>
    <IsNotebookLocked xmlns="bc1dac95-5cd3-4085-9841-e1e3843ca86e" xsi:nil="true"/>
    <Members xmlns="bc1dac95-5cd3-4085-9841-e1e3843ca86e">
      <UserInfo>
        <DisplayName/>
        <AccountId xsi:nil="true"/>
        <AccountType/>
      </UserInfo>
    </Members>
    <Member_Groups xmlns="bc1dac95-5cd3-4085-9841-e1e3843ca86e">
      <UserInfo>
        <DisplayName/>
        <AccountId xsi:nil="true"/>
        <AccountType/>
      </UserInfo>
    </Member_Groups>
    <Self_Registration_Enabled xmlns="bc1dac95-5cd3-4085-9841-e1e3843ca86e" xsi:nil="true"/>
    <Invited_Leaders xmlns="bc1dac95-5cd3-4085-9841-e1e3843ca86e" xsi:nil="true"/>
    <Math_Settings xmlns="bc1dac95-5cd3-4085-9841-e1e3843ca86e" xsi:nil="true"/>
    <NotebookType xmlns="bc1dac95-5cd3-4085-9841-e1e3843ca86e" xsi:nil="true"/>
    <LMS_Mappings xmlns="bc1dac95-5cd3-4085-9841-e1e3843ca86e" xsi:nil="true"/>
    <FolderType xmlns="bc1dac95-5cd3-4085-9841-e1e3843ca86e" xsi:nil="true"/>
    <Owner xmlns="bc1dac95-5cd3-4085-9841-e1e3843ca86e">
      <UserInfo>
        <DisplayName/>
        <AccountId xsi:nil="true"/>
        <AccountType/>
      </UserInfo>
    </Owner>
    <Distribution_Groups xmlns="bc1dac95-5cd3-4085-9841-e1e3843ca86e" xsi:nil="true"/>
    <DefaultSectionNames xmlns="bc1dac95-5cd3-4085-9841-e1e3843ca86e" xsi:nil="true"/>
    <Invited_Members xmlns="bc1dac95-5cd3-4085-9841-e1e3843ca86e" xsi:nil="true"/>
    <Templates xmlns="bc1dac95-5cd3-4085-9841-e1e3843ca86e" xsi:nil="true"/>
    <Has_Leaders_Only_SectionGroup xmlns="bc1dac95-5cd3-4085-9841-e1e3843ca86e" xsi:nil="true"/>
    <Leaders xmlns="bc1dac95-5cd3-4085-9841-e1e3843ca86e">
      <UserInfo>
        <DisplayName/>
        <AccountId xsi:nil="true"/>
        <AccountType/>
      </UserInfo>
    </Leaders>
    <SharedWithUsers xmlns="35d95d05-d628-4072-8486-6e5714bebfd5">
      <UserInfo>
        <DisplayName>M Austin</DisplayName>
        <AccountId>91</AccountId>
        <AccountType/>
      </UserInfo>
      <UserInfo>
        <DisplayName>H Hone</DisplayName>
        <AccountId>52</AccountId>
        <AccountType/>
      </UserInfo>
      <UserInfo>
        <DisplayName>S Gavaghan</DisplayName>
        <AccountId>17</AccountId>
        <AccountType/>
      </UserInfo>
      <UserInfo>
        <DisplayName>Victoria Reszeter</DisplayName>
        <AccountId>50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F831692DD23A448B3114C54BFF5421" ma:contentTypeVersion="33" ma:contentTypeDescription="Create a new document." ma:contentTypeScope="" ma:versionID="b20fc1b123ad1560d2cc400c8368eeac">
  <xsd:schema xmlns:xsd="http://www.w3.org/2001/XMLSchema" xmlns:xs="http://www.w3.org/2001/XMLSchema" xmlns:p="http://schemas.microsoft.com/office/2006/metadata/properties" xmlns:ns2="bc1dac95-5cd3-4085-9841-e1e3843ca86e" xmlns:ns3="35d95d05-d628-4072-8486-6e5714bebfd5" targetNamespace="http://schemas.microsoft.com/office/2006/metadata/properties" ma:root="true" ma:fieldsID="5dd471b96009b11b9a4f2fb75d032e1d" ns2:_="" ns3:_="">
    <xsd:import namespace="bc1dac95-5cd3-4085-9841-e1e3843ca86e"/>
    <xsd:import namespace="35d95d05-d628-4072-8486-6e5714bebfd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dac95-5cd3-4085-9841-e1e3843ca8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LengthInSeconds" ma:index="4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d95d05-d628-4072-8486-6e5714bebfd5"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86577-C4B7-4A26-BC78-185C175E9D63}">
  <ds:schemaRefs>
    <ds:schemaRef ds:uri="35d95d05-d628-4072-8486-6e5714bebfd5"/>
    <ds:schemaRef ds:uri="bc1dac95-5cd3-4085-9841-e1e3843ca8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FDECBD-4E5D-4E43-88EA-6BCA6EE32599}">
  <ds:schemaRefs>
    <ds:schemaRef ds:uri="35d95d05-d628-4072-8486-6e5714bebfd5"/>
    <ds:schemaRef ds:uri="bc1dac95-5cd3-4085-9841-e1e3843ca8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08A77C-DF13-4D74-9494-D8500221F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64</Slides>
  <Notes>36</Notes>
  <HiddenSlides>0</HiddenSlide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office theme</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VOConnell</dc:creator>
  <cp:revision>122</cp:revision>
  <cp:lastPrinted>2024-09-03T14:39:08Z</cp:lastPrinted>
  <dcterms:created xsi:type="dcterms:W3CDTF">2021-05-14T13:35:32Z</dcterms:created>
  <dcterms:modified xsi:type="dcterms:W3CDTF">2025-04-10T13:06:38Z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0x0101006FF831692DD23A448B3114C54BFF5421</vt:lpwstr>
  </property>
</Properties>
</file>